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9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5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80"/>
  </p:notesMasterIdLst>
  <p:handoutMasterIdLst>
    <p:handoutMasterId r:id="rId81"/>
  </p:handoutMasterIdLst>
  <p:sldIdLst>
    <p:sldId id="316" r:id="rId2"/>
    <p:sldId id="351" r:id="rId3"/>
    <p:sldId id="311" r:id="rId4"/>
    <p:sldId id="362" r:id="rId5"/>
    <p:sldId id="307" r:id="rId6"/>
    <p:sldId id="360" r:id="rId7"/>
    <p:sldId id="346" r:id="rId8"/>
    <p:sldId id="361" r:id="rId9"/>
    <p:sldId id="329" r:id="rId10"/>
    <p:sldId id="306" r:id="rId11"/>
    <p:sldId id="259" r:id="rId12"/>
    <p:sldId id="260" r:id="rId13"/>
    <p:sldId id="278" r:id="rId14"/>
    <p:sldId id="277" r:id="rId15"/>
    <p:sldId id="353" r:id="rId16"/>
    <p:sldId id="280" r:id="rId17"/>
    <p:sldId id="279" r:id="rId18"/>
    <p:sldId id="282" r:id="rId19"/>
    <p:sldId id="281" r:id="rId20"/>
    <p:sldId id="262" r:id="rId21"/>
    <p:sldId id="331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263" r:id="rId33"/>
    <p:sldId id="264" r:id="rId34"/>
    <p:sldId id="265" r:id="rId35"/>
    <p:sldId id="266" r:id="rId36"/>
    <p:sldId id="267" r:id="rId37"/>
    <p:sldId id="268" r:id="rId38"/>
    <p:sldId id="312" r:id="rId39"/>
    <p:sldId id="317" r:id="rId40"/>
    <p:sldId id="355" r:id="rId41"/>
    <p:sldId id="356" r:id="rId42"/>
    <p:sldId id="357" r:id="rId43"/>
    <p:sldId id="358" r:id="rId44"/>
    <p:sldId id="359" r:id="rId45"/>
    <p:sldId id="318" r:id="rId46"/>
    <p:sldId id="309" r:id="rId47"/>
    <p:sldId id="269" r:id="rId48"/>
    <p:sldId id="271" r:id="rId49"/>
    <p:sldId id="275" r:id="rId50"/>
    <p:sldId id="315" r:id="rId51"/>
    <p:sldId id="347" r:id="rId52"/>
    <p:sldId id="313" r:id="rId53"/>
    <p:sldId id="330" r:id="rId54"/>
    <p:sldId id="285" r:id="rId55"/>
    <p:sldId id="287" r:id="rId56"/>
    <p:sldId id="288" r:id="rId57"/>
    <p:sldId id="345" r:id="rId58"/>
    <p:sldId id="310" r:id="rId59"/>
    <p:sldId id="322" r:id="rId60"/>
    <p:sldId id="323" r:id="rId61"/>
    <p:sldId id="324" r:id="rId62"/>
    <p:sldId id="325" r:id="rId63"/>
    <p:sldId id="326" r:id="rId64"/>
    <p:sldId id="348" r:id="rId65"/>
    <p:sldId id="349" r:id="rId66"/>
    <p:sldId id="292" r:id="rId67"/>
    <p:sldId id="293" r:id="rId68"/>
    <p:sldId id="350" r:id="rId69"/>
    <p:sldId id="332" r:id="rId70"/>
    <p:sldId id="295" r:id="rId71"/>
    <p:sldId id="297" r:id="rId72"/>
    <p:sldId id="298" r:id="rId73"/>
    <p:sldId id="299" r:id="rId74"/>
    <p:sldId id="300" r:id="rId75"/>
    <p:sldId id="327" r:id="rId76"/>
    <p:sldId id="334" r:id="rId77"/>
    <p:sldId id="352" r:id="rId78"/>
    <p:sldId id="354" r:id="rId79"/>
  </p:sldIdLst>
  <p:sldSz cx="9144000" cy="6858000" type="screen4x3"/>
  <p:notesSz cx="7102475" cy="10233025"/>
  <p:custShowLst>
    <p:custShow name="Diaporama personnalisé 1" id="0">
      <p:sldLst/>
    </p:custShow>
  </p:custShowLst>
  <p:custDataLst>
    <p:tags r:id="rId82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1088C9"/>
    <a:srgbClr val="15D7EB"/>
    <a:srgbClr val="00FFFF"/>
    <a:srgbClr val="36CABC"/>
    <a:srgbClr val="99FFCC"/>
    <a:srgbClr val="99FF33"/>
    <a:srgbClr val="FF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0" autoAdjust="0"/>
    <p:restoredTop sz="86358" autoAdjust="0"/>
  </p:normalViewPr>
  <p:slideViewPr>
    <p:cSldViewPr>
      <p:cViewPr varScale="1">
        <p:scale>
          <a:sx n="75" d="100"/>
          <a:sy n="75" d="100"/>
        </p:scale>
        <p:origin x="119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00" d="100"/>
          <a:sy n="100" d="100"/>
        </p:scale>
        <p:origin x="-2508" y="-72"/>
      </p:cViewPr>
      <p:guideLst>
        <p:guide orient="horz" pos="3224"/>
        <p:guide pos="22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gs" Target="tags/tag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86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CC8452-8753-4D6A-8CD8-76D5A17185F8}" type="doc">
      <dgm:prSet loTypeId="urn:microsoft.com/office/officeart/2005/8/layout/hProcess7" loCatId="list" qsTypeId="urn:microsoft.com/office/officeart/2009/2/quickstyle/3d8" qsCatId="3D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DF53F31A-906C-48E9-970D-7B6C45E5F943}">
      <dgm:prSet phldrT="[Texte]" phldr="1"/>
      <dgm:spPr/>
      <dgm:t>
        <a:bodyPr/>
        <a:lstStyle/>
        <a:p>
          <a:endParaRPr lang="fr-FR" dirty="0"/>
        </a:p>
      </dgm:t>
    </dgm:pt>
    <dgm:pt modelId="{14F317A0-567F-458A-B2B8-5E178CA681E0}" type="parTrans" cxnId="{7031B449-D5AB-4D3A-AEDD-38876A778FA5}">
      <dgm:prSet/>
      <dgm:spPr/>
      <dgm:t>
        <a:bodyPr/>
        <a:lstStyle/>
        <a:p>
          <a:endParaRPr lang="fr-FR"/>
        </a:p>
      </dgm:t>
    </dgm:pt>
    <dgm:pt modelId="{F440A494-E95C-435C-826D-F244DD102663}" type="sibTrans" cxnId="{7031B449-D5AB-4D3A-AEDD-38876A778FA5}">
      <dgm:prSet/>
      <dgm:spPr/>
      <dgm:t>
        <a:bodyPr/>
        <a:lstStyle/>
        <a:p>
          <a:endParaRPr lang="fr-FR"/>
        </a:p>
      </dgm:t>
    </dgm:pt>
    <dgm:pt modelId="{0DD5A78E-1A13-47D5-B0CB-3EE9CD982782}">
      <dgm:prSet phldrT="[Texte]"/>
      <dgm:spPr/>
      <dgm:t>
        <a:bodyPr/>
        <a:lstStyle/>
        <a:p>
          <a:r>
            <a:rPr lang="fr-FR" b="1" dirty="0"/>
            <a:t>Management de la </a:t>
          </a:r>
          <a:br>
            <a:rPr lang="fr-FR" b="1" dirty="0"/>
          </a:br>
          <a:r>
            <a:rPr lang="fr-FR" b="1" dirty="0"/>
            <a:t>Qualité</a:t>
          </a:r>
        </a:p>
      </dgm:t>
    </dgm:pt>
    <dgm:pt modelId="{A2EE00E8-C7BB-40E7-91D6-1E07B326982F}" type="parTrans" cxnId="{5057B78C-1289-4675-BD0C-083CFE1F4503}">
      <dgm:prSet/>
      <dgm:spPr/>
      <dgm:t>
        <a:bodyPr/>
        <a:lstStyle/>
        <a:p>
          <a:endParaRPr lang="fr-FR"/>
        </a:p>
      </dgm:t>
    </dgm:pt>
    <dgm:pt modelId="{C3EFA327-FB75-4BFE-BBE5-98D97C77B523}" type="sibTrans" cxnId="{5057B78C-1289-4675-BD0C-083CFE1F4503}">
      <dgm:prSet/>
      <dgm:spPr/>
      <dgm:t>
        <a:bodyPr/>
        <a:lstStyle/>
        <a:p>
          <a:endParaRPr lang="fr-FR"/>
        </a:p>
      </dgm:t>
    </dgm:pt>
    <dgm:pt modelId="{A9FDDD66-51FC-400A-9C54-16F5272D6032}">
      <dgm:prSet phldrT="[Texte]" phldr="1"/>
      <dgm:spPr/>
      <dgm:t>
        <a:bodyPr/>
        <a:lstStyle/>
        <a:p>
          <a:endParaRPr lang="fr-FR" dirty="0"/>
        </a:p>
      </dgm:t>
    </dgm:pt>
    <dgm:pt modelId="{BB464E3E-4E09-40BA-8B7F-0255779187AC}" type="parTrans" cxnId="{2319D2ED-4BBA-421E-848F-36DF2E15299C}">
      <dgm:prSet/>
      <dgm:spPr/>
      <dgm:t>
        <a:bodyPr/>
        <a:lstStyle/>
        <a:p>
          <a:endParaRPr lang="fr-FR"/>
        </a:p>
      </dgm:t>
    </dgm:pt>
    <dgm:pt modelId="{CEC58F8D-2C9E-48D5-945A-3E8B294C5E87}" type="sibTrans" cxnId="{2319D2ED-4BBA-421E-848F-36DF2E15299C}">
      <dgm:prSet/>
      <dgm:spPr/>
      <dgm:t>
        <a:bodyPr/>
        <a:lstStyle/>
        <a:p>
          <a:endParaRPr lang="fr-FR"/>
        </a:p>
      </dgm:t>
    </dgm:pt>
    <dgm:pt modelId="{93433CF9-94E9-4115-8B82-3DDF87816820}">
      <dgm:prSet phldrT="[Texte]"/>
      <dgm:spPr/>
      <dgm:t>
        <a:bodyPr/>
        <a:lstStyle/>
        <a:p>
          <a:r>
            <a:rPr lang="fr-FR" b="1" dirty="0"/>
            <a:t>Management des Processus</a:t>
          </a:r>
        </a:p>
      </dgm:t>
    </dgm:pt>
    <dgm:pt modelId="{1F37DF75-446E-42CA-B669-F31AE9CC241C}" type="parTrans" cxnId="{00C8C563-3D97-4A06-A4A3-A18EFC868B69}">
      <dgm:prSet/>
      <dgm:spPr/>
      <dgm:t>
        <a:bodyPr/>
        <a:lstStyle/>
        <a:p>
          <a:endParaRPr lang="fr-FR"/>
        </a:p>
      </dgm:t>
    </dgm:pt>
    <dgm:pt modelId="{051B6A8B-64A6-43AB-85A2-B9E648D88677}" type="sibTrans" cxnId="{00C8C563-3D97-4A06-A4A3-A18EFC868B69}">
      <dgm:prSet/>
      <dgm:spPr/>
      <dgm:t>
        <a:bodyPr/>
        <a:lstStyle/>
        <a:p>
          <a:endParaRPr lang="fr-FR"/>
        </a:p>
      </dgm:t>
    </dgm:pt>
    <dgm:pt modelId="{8AEE4FC2-C1B4-40CE-888C-5996A1C10946}">
      <dgm:prSet phldrT="[Texte]" phldr="1"/>
      <dgm:spPr/>
      <dgm:t>
        <a:bodyPr/>
        <a:lstStyle/>
        <a:p>
          <a:endParaRPr lang="fr-FR" dirty="0"/>
        </a:p>
      </dgm:t>
    </dgm:pt>
    <dgm:pt modelId="{8D2EC401-09F4-45D4-AE1E-BDB6BB44DE83}" type="parTrans" cxnId="{CA328ACC-B82B-4FE3-B861-089F8DF018D7}">
      <dgm:prSet/>
      <dgm:spPr/>
      <dgm:t>
        <a:bodyPr/>
        <a:lstStyle/>
        <a:p>
          <a:endParaRPr lang="fr-FR"/>
        </a:p>
      </dgm:t>
    </dgm:pt>
    <dgm:pt modelId="{63B3BD47-2C69-4650-9C68-54C38B93AA65}" type="sibTrans" cxnId="{CA328ACC-B82B-4FE3-B861-089F8DF018D7}">
      <dgm:prSet/>
      <dgm:spPr/>
      <dgm:t>
        <a:bodyPr/>
        <a:lstStyle/>
        <a:p>
          <a:endParaRPr lang="fr-FR"/>
        </a:p>
      </dgm:t>
    </dgm:pt>
    <dgm:pt modelId="{23E7E242-438F-4C93-81AB-E26793EA8E4B}">
      <dgm:prSet phldrT="[Texte]"/>
      <dgm:spPr/>
      <dgm:t>
        <a:bodyPr/>
        <a:lstStyle/>
        <a:p>
          <a:r>
            <a:rPr lang="fr-FR" b="1" dirty="0"/>
            <a:t>Management des </a:t>
          </a:r>
          <a:br>
            <a:rPr lang="fr-FR" b="1" dirty="0"/>
          </a:br>
          <a:r>
            <a:rPr lang="fr-FR" b="1" dirty="0"/>
            <a:t>Risques</a:t>
          </a:r>
        </a:p>
      </dgm:t>
    </dgm:pt>
    <dgm:pt modelId="{D47BFCFD-E681-4285-8C13-26D6FD6F6D32}" type="parTrans" cxnId="{1C4A32ED-2807-4B68-BC65-367F42AD452F}">
      <dgm:prSet/>
      <dgm:spPr/>
      <dgm:t>
        <a:bodyPr/>
        <a:lstStyle/>
        <a:p>
          <a:endParaRPr lang="fr-FR"/>
        </a:p>
      </dgm:t>
    </dgm:pt>
    <dgm:pt modelId="{5F03179D-E727-45C4-80D1-CD593FFFC1C4}" type="sibTrans" cxnId="{1C4A32ED-2807-4B68-BC65-367F42AD452F}">
      <dgm:prSet/>
      <dgm:spPr/>
      <dgm:t>
        <a:bodyPr/>
        <a:lstStyle/>
        <a:p>
          <a:endParaRPr lang="fr-FR"/>
        </a:p>
      </dgm:t>
    </dgm:pt>
    <dgm:pt modelId="{1CBD18A6-62FD-470A-A5F3-248A06F94A99}" type="pres">
      <dgm:prSet presAssocID="{A4CC8452-8753-4D6A-8CD8-76D5A17185F8}" presName="Name0" presStyleCnt="0">
        <dgm:presLayoutVars>
          <dgm:dir/>
          <dgm:animLvl val="lvl"/>
          <dgm:resizeHandles val="exact"/>
        </dgm:presLayoutVars>
      </dgm:prSet>
      <dgm:spPr/>
    </dgm:pt>
    <dgm:pt modelId="{2BE6625E-4C36-4DB9-99E3-EE931A238390}" type="pres">
      <dgm:prSet presAssocID="{DF53F31A-906C-48E9-970D-7B6C45E5F943}" presName="compositeNode" presStyleCnt="0">
        <dgm:presLayoutVars>
          <dgm:bulletEnabled val="1"/>
        </dgm:presLayoutVars>
      </dgm:prSet>
      <dgm:spPr/>
    </dgm:pt>
    <dgm:pt modelId="{62ADD680-3116-484A-BB52-BA7AC0381A51}" type="pres">
      <dgm:prSet presAssocID="{DF53F31A-906C-48E9-970D-7B6C45E5F943}" presName="bgRect" presStyleLbl="node1" presStyleIdx="0" presStyleCnt="3" custLinFactNeighborY="5556"/>
      <dgm:spPr/>
    </dgm:pt>
    <dgm:pt modelId="{E0A990AE-A300-4975-8D39-DED3E01BC892}" type="pres">
      <dgm:prSet presAssocID="{DF53F31A-906C-48E9-970D-7B6C45E5F943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1EDE63C4-7115-4425-85C7-1D723D1796C6}" type="pres">
      <dgm:prSet presAssocID="{DF53F31A-906C-48E9-970D-7B6C45E5F943}" presName="childNode" presStyleLbl="node1" presStyleIdx="0" presStyleCnt="3">
        <dgm:presLayoutVars>
          <dgm:bulletEnabled val="1"/>
        </dgm:presLayoutVars>
      </dgm:prSet>
      <dgm:spPr/>
    </dgm:pt>
    <dgm:pt modelId="{1357EA3C-69DF-41CC-AA6B-4A841A4D293F}" type="pres">
      <dgm:prSet presAssocID="{F440A494-E95C-435C-826D-F244DD102663}" presName="hSp" presStyleCnt="0"/>
      <dgm:spPr/>
    </dgm:pt>
    <dgm:pt modelId="{C12FF7D9-19F1-459C-9966-6A5C01B64B6A}" type="pres">
      <dgm:prSet presAssocID="{F440A494-E95C-435C-826D-F244DD102663}" presName="vProcSp" presStyleCnt="0"/>
      <dgm:spPr/>
    </dgm:pt>
    <dgm:pt modelId="{FCF8FEBD-AF9D-4747-BC80-5CE4A9B348CD}" type="pres">
      <dgm:prSet presAssocID="{F440A494-E95C-435C-826D-F244DD102663}" presName="vSp1" presStyleCnt="0"/>
      <dgm:spPr/>
    </dgm:pt>
    <dgm:pt modelId="{344D6602-7917-473D-9E11-118A6A350B47}" type="pres">
      <dgm:prSet presAssocID="{F440A494-E95C-435C-826D-F244DD102663}" presName="simulatedConn" presStyleLbl="solidFgAcc1" presStyleIdx="0" presStyleCnt="2"/>
      <dgm:spPr/>
    </dgm:pt>
    <dgm:pt modelId="{05E75998-0677-4346-A06F-D1480E73FAEA}" type="pres">
      <dgm:prSet presAssocID="{F440A494-E95C-435C-826D-F244DD102663}" presName="vSp2" presStyleCnt="0"/>
      <dgm:spPr/>
    </dgm:pt>
    <dgm:pt modelId="{E5E52B59-BD2A-44DB-8A85-B8D14DE86B9F}" type="pres">
      <dgm:prSet presAssocID="{F440A494-E95C-435C-826D-F244DD102663}" presName="sibTrans" presStyleCnt="0"/>
      <dgm:spPr/>
    </dgm:pt>
    <dgm:pt modelId="{47208EFA-DBBD-4554-87C8-975738A72BC0}" type="pres">
      <dgm:prSet presAssocID="{A9FDDD66-51FC-400A-9C54-16F5272D6032}" presName="compositeNode" presStyleCnt="0">
        <dgm:presLayoutVars>
          <dgm:bulletEnabled val="1"/>
        </dgm:presLayoutVars>
      </dgm:prSet>
      <dgm:spPr/>
    </dgm:pt>
    <dgm:pt modelId="{AAFB0A42-CFCD-4B6A-AB83-AF58F05EC5C1}" type="pres">
      <dgm:prSet presAssocID="{A9FDDD66-51FC-400A-9C54-16F5272D6032}" presName="bgRect" presStyleLbl="node1" presStyleIdx="1" presStyleCnt="3" custLinFactNeighborX="-131"/>
      <dgm:spPr/>
    </dgm:pt>
    <dgm:pt modelId="{6DB3D03D-22F9-448A-9F69-EB430A90777C}" type="pres">
      <dgm:prSet presAssocID="{A9FDDD66-51FC-400A-9C54-16F5272D603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8B9453A0-11C0-4E89-9773-962A0D1499FE}" type="pres">
      <dgm:prSet presAssocID="{A9FDDD66-51FC-400A-9C54-16F5272D6032}" presName="childNode" presStyleLbl="node1" presStyleIdx="1" presStyleCnt="3">
        <dgm:presLayoutVars>
          <dgm:bulletEnabled val="1"/>
        </dgm:presLayoutVars>
      </dgm:prSet>
      <dgm:spPr/>
    </dgm:pt>
    <dgm:pt modelId="{997483B7-C1BD-40BC-B182-C52C35706A55}" type="pres">
      <dgm:prSet presAssocID="{CEC58F8D-2C9E-48D5-945A-3E8B294C5E87}" presName="hSp" presStyleCnt="0"/>
      <dgm:spPr/>
    </dgm:pt>
    <dgm:pt modelId="{C8B0F928-14BC-470D-AABB-F0D1161795AE}" type="pres">
      <dgm:prSet presAssocID="{CEC58F8D-2C9E-48D5-945A-3E8B294C5E87}" presName="vProcSp" presStyleCnt="0"/>
      <dgm:spPr/>
    </dgm:pt>
    <dgm:pt modelId="{79F00410-CC5C-4274-B968-D9935CC9B11F}" type="pres">
      <dgm:prSet presAssocID="{CEC58F8D-2C9E-48D5-945A-3E8B294C5E87}" presName="vSp1" presStyleCnt="0"/>
      <dgm:spPr/>
    </dgm:pt>
    <dgm:pt modelId="{7498BAF6-4C43-46D7-BA9F-0757EB7F16D5}" type="pres">
      <dgm:prSet presAssocID="{CEC58F8D-2C9E-48D5-945A-3E8B294C5E87}" presName="simulatedConn" presStyleLbl="solidFgAcc1" presStyleIdx="1" presStyleCnt="2"/>
      <dgm:spPr/>
    </dgm:pt>
    <dgm:pt modelId="{11171514-1332-4A1D-9443-3D75C2634F8F}" type="pres">
      <dgm:prSet presAssocID="{CEC58F8D-2C9E-48D5-945A-3E8B294C5E87}" presName="vSp2" presStyleCnt="0"/>
      <dgm:spPr/>
    </dgm:pt>
    <dgm:pt modelId="{525A806D-E2ED-4758-A2D7-CC69E5089AC9}" type="pres">
      <dgm:prSet presAssocID="{CEC58F8D-2C9E-48D5-945A-3E8B294C5E87}" presName="sibTrans" presStyleCnt="0"/>
      <dgm:spPr/>
    </dgm:pt>
    <dgm:pt modelId="{3AE94CF7-EA40-457E-8867-27119C0799C1}" type="pres">
      <dgm:prSet presAssocID="{8AEE4FC2-C1B4-40CE-888C-5996A1C10946}" presName="compositeNode" presStyleCnt="0">
        <dgm:presLayoutVars>
          <dgm:bulletEnabled val="1"/>
        </dgm:presLayoutVars>
      </dgm:prSet>
      <dgm:spPr/>
    </dgm:pt>
    <dgm:pt modelId="{5829ED81-5E72-4B14-B4F8-615B21A168B0}" type="pres">
      <dgm:prSet presAssocID="{8AEE4FC2-C1B4-40CE-888C-5996A1C10946}" presName="bgRect" presStyleLbl="node1" presStyleIdx="2" presStyleCnt="3" custLinFactNeighborY="-5556"/>
      <dgm:spPr/>
    </dgm:pt>
    <dgm:pt modelId="{C418761A-C3BC-4F3B-A16B-FA8C43A8276A}" type="pres">
      <dgm:prSet presAssocID="{8AEE4FC2-C1B4-40CE-888C-5996A1C10946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30C98BA6-C2B8-4CD2-8D00-1327260299F9}" type="pres">
      <dgm:prSet presAssocID="{8AEE4FC2-C1B4-40CE-888C-5996A1C10946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66CDBB23-3D3C-4C58-BFDD-AC569E197FD0}" type="presOf" srcId="{8AEE4FC2-C1B4-40CE-888C-5996A1C10946}" destId="{C418761A-C3BC-4F3B-A16B-FA8C43A8276A}" srcOrd="1" destOrd="0" presId="urn:microsoft.com/office/officeart/2005/8/layout/hProcess7"/>
    <dgm:cxn modelId="{C180EF3B-DE2E-42C2-B61E-375A6D689813}" type="presOf" srcId="{A9FDDD66-51FC-400A-9C54-16F5272D6032}" destId="{6DB3D03D-22F9-448A-9F69-EB430A90777C}" srcOrd="1" destOrd="0" presId="urn:microsoft.com/office/officeart/2005/8/layout/hProcess7"/>
    <dgm:cxn modelId="{00C8C563-3D97-4A06-A4A3-A18EFC868B69}" srcId="{A9FDDD66-51FC-400A-9C54-16F5272D6032}" destId="{93433CF9-94E9-4115-8B82-3DDF87816820}" srcOrd="0" destOrd="0" parTransId="{1F37DF75-446E-42CA-B669-F31AE9CC241C}" sibTransId="{051B6A8B-64A6-43AB-85A2-B9E648D88677}"/>
    <dgm:cxn modelId="{7031B449-D5AB-4D3A-AEDD-38876A778FA5}" srcId="{A4CC8452-8753-4D6A-8CD8-76D5A17185F8}" destId="{DF53F31A-906C-48E9-970D-7B6C45E5F943}" srcOrd="0" destOrd="0" parTransId="{14F317A0-567F-458A-B2B8-5E178CA681E0}" sibTransId="{F440A494-E95C-435C-826D-F244DD102663}"/>
    <dgm:cxn modelId="{DA43BF4B-9D74-4321-A74F-FCA228C2E2D7}" type="presOf" srcId="{0DD5A78E-1A13-47D5-B0CB-3EE9CD982782}" destId="{1EDE63C4-7115-4425-85C7-1D723D1796C6}" srcOrd="0" destOrd="0" presId="urn:microsoft.com/office/officeart/2005/8/layout/hProcess7"/>
    <dgm:cxn modelId="{4DF1B34E-5B5F-4E2B-BADC-B18F1519547D}" type="presOf" srcId="{93433CF9-94E9-4115-8B82-3DDF87816820}" destId="{8B9453A0-11C0-4E89-9773-962A0D1499FE}" srcOrd="0" destOrd="0" presId="urn:microsoft.com/office/officeart/2005/8/layout/hProcess7"/>
    <dgm:cxn modelId="{A146D57C-046E-42FC-973F-02F2C0179D76}" type="presOf" srcId="{DF53F31A-906C-48E9-970D-7B6C45E5F943}" destId="{E0A990AE-A300-4975-8D39-DED3E01BC892}" srcOrd="1" destOrd="0" presId="urn:microsoft.com/office/officeart/2005/8/layout/hProcess7"/>
    <dgm:cxn modelId="{5057B78C-1289-4675-BD0C-083CFE1F4503}" srcId="{DF53F31A-906C-48E9-970D-7B6C45E5F943}" destId="{0DD5A78E-1A13-47D5-B0CB-3EE9CD982782}" srcOrd="0" destOrd="0" parTransId="{A2EE00E8-C7BB-40E7-91D6-1E07B326982F}" sibTransId="{C3EFA327-FB75-4BFE-BBE5-98D97C77B523}"/>
    <dgm:cxn modelId="{A3C07B98-ED4C-42BC-BE04-599185994918}" type="presOf" srcId="{A9FDDD66-51FC-400A-9C54-16F5272D6032}" destId="{AAFB0A42-CFCD-4B6A-AB83-AF58F05EC5C1}" srcOrd="0" destOrd="0" presId="urn:microsoft.com/office/officeart/2005/8/layout/hProcess7"/>
    <dgm:cxn modelId="{BA8EAC99-ED6A-4F49-98EC-987F5200EE51}" type="presOf" srcId="{DF53F31A-906C-48E9-970D-7B6C45E5F943}" destId="{62ADD680-3116-484A-BB52-BA7AC0381A51}" srcOrd="0" destOrd="0" presId="urn:microsoft.com/office/officeart/2005/8/layout/hProcess7"/>
    <dgm:cxn modelId="{353C2FC1-8FB6-4CCB-8E19-B8CFDD8ACDC1}" type="presOf" srcId="{8AEE4FC2-C1B4-40CE-888C-5996A1C10946}" destId="{5829ED81-5E72-4B14-B4F8-615B21A168B0}" srcOrd="0" destOrd="0" presId="urn:microsoft.com/office/officeart/2005/8/layout/hProcess7"/>
    <dgm:cxn modelId="{109948CB-E5E4-4199-812E-262A087E95BA}" type="presOf" srcId="{23E7E242-438F-4C93-81AB-E26793EA8E4B}" destId="{30C98BA6-C2B8-4CD2-8D00-1327260299F9}" srcOrd="0" destOrd="0" presId="urn:microsoft.com/office/officeart/2005/8/layout/hProcess7"/>
    <dgm:cxn modelId="{CA328ACC-B82B-4FE3-B861-089F8DF018D7}" srcId="{A4CC8452-8753-4D6A-8CD8-76D5A17185F8}" destId="{8AEE4FC2-C1B4-40CE-888C-5996A1C10946}" srcOrd="2" destOrd="0" parTransId="{8D2EC401-09F4-45D4-AE1E-BDB6BB44DE83}" sibTransId="{63B3BD47-2C69-4650-9C68-54C38B93AA65}"/>
    <dgm:cxn modelId="{1C4A32ED-2807-4B68-BC65-367F42AD452F}" srcId="{8AEE4FC2-C1B4-40CE-888C-5996A1C10946}" destId="{23E7E242-438F-4C93-81AB-E26793EA8E4B}" srcOrd="0" destOrd="0" parTransId="{D47BFCFD-E681-4285-8C13-26D6FD6F6D32}" sibTransId="{5F03179D-E727-45C4-80D1-CD593FFFC1C4}"/>
    <dgm:cxn modelId="{2319D2ED-4BBA-421E-848F-36DF2E15299C}" srcId="{A4CC8452-8753-4D6A-8CD8-76D5A17185F8}" destId="{A9FDDD66-51FC-400A-9C54-16F5272D6032}" srcOrd="1" destOrd="0" parTransId="{BB464E3E-4E09-40BA-8B7F-0255779187AC}" sibTransId="{CEC58F8D-2C9E-48D5-945A-3E8B294C5E87}"/>
    <dgm:cxn modelId="{8F2CECFE-4030-4ECC-BE82-92C00214A103}" type="presOf" srcId="{A4CC8452-8753-4D6A-8CD8-76D5A17185F8}" destId="{1CBD18A6-62FD-470A-A5F3-248A06F94A99}" srcOrd="0" destOrd="0" presId="urn:microsoft.com/office/officeart/2005/8/layout/hProcess7"/>
    <dgm:cxn modelId="{48241765-C77F-4EE7-BA09-8188799564BA}" type="presParOf" srcId="{1CBD18A6-62FD-470A-A5F3-248A06F94A99}" destId="{2BE6625E-4C36-4DB9-99E3-EE931A238390}" srcOrd="0" destOrd="0" presId="urn:microsoft.com/office/officeart/2005/8/layout/hProcess7"/>
    <dgm:cxn modelId="{6962BD3C-BDB1-43EA-9E85-5D9143CF585B}" type="presParOf" srcId="{2BE6625E-4C36-4DB9-99E3-EE931A238390}" destId="{62ADD680-3116-484A-BB52-BA7AC0381A51}" srcOrd="0" destOrd="0" presId="urn:microsoft.com/office/officeart/2005/8/layout/hProcess7"/>
    <dgm:cxn modelId="{D857AE0C-01A2-40F8-A355-1387B50A54C4}" type="presParOf" srcId="{2BE6625E-4C36-4DB9-99E3-EE931A238390}" destId="{E0A990AE-A300-4975-8D39-DED3E01BC892}" srcOrd="1" destOrd="0" presId="urn:microsoft.com/office/officeart/2005/8/layout/hProcess7"/>
    <dgm:cxn modelId="{B99AE3A7-E557-4AA1-A18B-12F05F1A6891}" type="presParOf" srcId="{2BE6625E-4C36-4DB9-99E3-EE931A238390}" destId="{1EDE63C4-7115-4425-85C7-1D723D1796C6}" srcOrd="2" destOrd="0" presId="urn:microsoft.com/office/officeart/2005/8/layout/hProcess7"/>
    <dgm:cxn modelId="{7E7E63A6-C9ED-43B6-B955-6E0A55106B39}" type="presParOf" srcId="{1CBD18A6-62FD-470A-A5F3-248A06F94A99}" destId="{1357EA3C-69DF-41CC-AA6B-4A841A4D293F}" srcOrd="1" destOrd="0" presId="urn:microsoft.com/office/officeart/2005/8/layout/hProcess7"/>
    <dgm:cxn modelId="{4FDF3FD5-9ECA-4810-8DAE-B243CFC7E6DE}" type="presParOf" srcId="{1CBD18A6-62FD-470A-A5F3-248A06F94A99}" destId="{C12FF7D9-19F1-459C-9966-6A5C01B64B6A}" srcOrd="2" destOrd="0" presId="urn:microsoft.com/office/officeart/2005/8/layout/hProcess7"/>
    <dgm:cxn modelId="{0BEF10CB-D6D5-4860-BF71-DBAD9B362260}" type="presParOf" srcId="{C12FF7D9-19F1-459C-9966-6A5C01B64B6A}" destId="{FCF8FEBD-AF9D-4747-BC80-5CE4A9B348CD}" srcOrd="0" destOrd="0" presId="urn:microsoft.com/office/officeart/2005/8/layout/hProcess7"/>
    <dgm:cxn modelId="{B7F112E2-882E-4933-B05D-DDBF74DAD59E}" type="presParOf" srcId="{C12FF7D9-19F1-459C-9966-6A5C01B64B6A}" destId="{344D6602-7917-473D-9E11-118A6A350B47}" srcOrd="1" destOrd="0" presId="urn:microsoft.com/office/officeart/2005/8/layout/hProcess7"/>
    <dgm:cxn modelId="{3B2EEE8A-6D31-453F-B10D-4C9868020943}" type="presParOf" srcId="{C12FF7D9-19F1-459C-9966-6A5C01B64B6A}" destId="{05E75998-0677-4346-A06F-D1480E73FAEA}" srcOrd="2" destOrd="0" presId="urn:microsoft.com/office/officeart/2005/8/layout/hProcess7"/>
    <dgm:cxn modelId="{9FA26233-6A99-45E2-8B12-FC1F658CD79B}" type="presParOf" srcId="{1CBD18A6-62FD-470A-A5F3-248A06F94A99}" destId="{E5E52B59-BD2A-44DB-8A85-B8D14DE86B9F}" srcOrd="3" destOrd="0" presId="urn:microsoft.com/office/officeart/2005/8/layout/hProcess7"/>
    <dgm:cxn modelId="{D112CCC5-3C7D-4DA0-B7F4-1517DC53C366}" type="presParOf" srcId="{1CBD18A6-62FD-470A-A5F3-248A06F94A99}" destId="{47208EFA-DBBD-4554-87C8-975738A72BC0}" srcOrd="4" destOrd="0" presId="urn:microsoft.com/office/officeart/2005/8/layout/hProcess7"/>
    <dgm:cxn modelId="{D631B3DC-C147-4CC8-95FB-227EC8557580}" type="presParOf" srcId="{47208EFA-DBBD-4554-87C8-975738A72BC0}" destId="{AAFB0A42-CFCD-4B6A-AB83-AF58F05EC5C1}" srcOrd="0" destOrd="0" presId="urn:microsoft.com/office/officeart/2005/8/layout/hProcess7"/>
    <dgm:cxn modelId="{E49F6ED6-146F-4063-8B0D-BF45C14C27BB}" type="presParOf" srcId="{47208EFA-DBBD-4554-87C8-975738A72BC0}" destId="{6DB3D03D-22F9-448A-9F69-EB430A90777C}" srcOrd="1" destOrd="0" presId="urn:microsoft.com/office/officeart/2005/8/layout/hProcess7"/>
    <dgm:cxn modelId="{A4F21D6F-AF28-445B-8F36-B47AE3E18831}" type="presParOf" srcId="{47208EFA-DBBD-4554-87C8-975738A72BC0}" destId="{8B9453A0-11C0-4E89-9773-962A0D1499FE}" srcOrd="2" destOrd="0" presId="urn:microsoft.com/office/officeart/2005/8/layout/hProcess7"/>
    <dgm:cxn modelId="{45F7222D-CF6C-43F8-ADD4-CF4E4324656E}" type="presParOf" srcId="{1CBD18A6-62FD-470A-A5F3-248A06F94A99}" destId="{997483B7-C1BD-40BC-B182-C52C35706A55}" srcOrd="5" destOrd="0" presId="urn:microsoft.com/office/officeart/2005/8/layout/hProcess7"/>
    <dgm:cxn modelId="{6BD4A6B7-A4C9-403A-9B65-6B5E6C2F3C0D}" type="presParOf" srcId="{1CBD18A6-62FD-470A-A5F3-248A06F94A99}" destId="{C8B0F928-14BC-470D-AABB-F0D1161795AE}" srcOrd="6" destOrd="0" presId="urn:microsoft.com/office/officeart/2005/8/layout/hProcess7"/>
    <dgm:cxn modelId="{84B5C79B-FA02-41C1-A150-2735F5FB1595}" type="presParOf" srcId="{C8B0F928-14BC-470D-AABB-F0D1161795AE}" destId="{79F00410-CC5C-4274-B968-D9935CC9B11F}" srcOrd="0" destOrd="0" presId="urn:microsoft.com/office/officeart/2005/8/layout/hProcess7"/>
    <dgm:cxn modelId="{B2CF3485-6432-4C6C-B692-07BC0EA5F344}" type="presParOf" srcId="{C8B0F928-14BC-470D-AABB-F0D1161795AE}" destId="{7498BAF6-4C43-46D7-BA9F-0757EB7F16D5}" srcOrd="1" destOrd="0" presId="urn:microsoft.com/office/officeart/2005/8/layout/hProcess7"/>
    <dgm:cxn modelId="{D31B8658-41EF-4329-AD4D-563F2A6D125A}" type="presParOf" srcId="{C8B0F928-14BC-470D-AABB-F0D1161795AE}" destId="{11171514-1332-4A1D-9443-3D75C2634F8F}" srcOrd="2" destOrd="0" presId="urn:microsoft.com/office/officeart/2005/8/layout/hProcess7"/>
    <dgm:cxn modelId="{41B420C2-CE26-4EF6-A018-67B6E61E591B}" type="presParOf" srcId="{1CBD18A6-62FD-470A-A5F3-248A06F94A99}" destId="{525A806D-E2ED-4758-A2D7-CC69E5089AC9}" srcOrd="7" destOrd="0" presId="urn:microsoft.com/office/officeart/2005/8/layout/hProcess7"/>
    <dgm:cxn modelId="{355E1AD6-D32E-48E2-96B1-B75D497CB5AE}" type="presParOf" srcId="{1CBD18A6-62FD-470A-A5F3-248A06F94A99}" destId="{3AE94CF7-EA40-457E-8867-27119C0799C1}" srcOrd="8" destOrd="0" presId="urn:microsoft.com/office/officeart/2005/8/layout/hProcess7"/>
    <dgm:cxn modelId="{2E1D9958-3D0D-4CAD-9E1F-5891DC685C55}" type="presParOf" srcId="{3AE94CF7-EA40-457E-8867-27119C0799C1}" destId="{5829ED81-5E72-4B14-B4F8-615B21A168B0}" srcOrd="0" destOrd="0" presId="urn:microsoft.com/office/officeart/2005/8/layout/hProcess7"/>
    <dgm:cxn modelId="{4D02271E-FB2D-4FA2-9007-76F187A7357C}" type="presParOf" srcId="{3AE94CF7-EA40-457E-8867-27119C0799C1}" destId="{C418761A-C3BC-4F3B-A16B-FA8C43A8276A}" srcOrd="1" destOrd="0" presId="urn:microsoft.com/office/officeart/2005/8/layout/hProcess7"/>
    <dgm:cxn modelId="{08480E6F-5D6A-43E2-91CC-6BF5AE5C7A18}" type="presParOf" srcId="{3AE94CF7-EA40-457E-8867-27119C0799C1}" destId="{30C98BA6-C2B8-4CD2-8D00-1327260299F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C8452-8753-4D6A-8CD8-76D5A17185F8}" type="doc">
      <dgm:prSet loTypeId="urn:microsoft.com/office/officeart/2005/8/layout/hProcess7" loCatId="list" qsTypeId="urn:microsoft.com/office/officeart/2009/2/quickstyle/3d8" qsCatId="3D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DF53F31A-906C-48E9-970D-7B6C45E5F943}">
      <dgm:prSet phldrT="[Texte]" phldr="1"/>
      <dgm:spPr/>
      <dgm:t>
        <a:bodyPr/>
        <a:lstStyle/>
        <a:p>
          <a:endParaRPr lang="fr-FR" dirty="0"/>
        </a:p>
      </dgm:t>
    </dgm:pt>
    <dgm:pt modelId="{14F317A0-567F-458A-B2B8-5E178CA681E0}" type="parTrans" cxnId="{7031B449-D5AB-4D3A-AEDD-38876A778FA5}">
      <dgm:prSet/>
      <dgm:spPr/>
      <dgm:t>
        <a:bodyPr/>
        <a:lstStyle/>
        <a:p>
          <a:endParaRPr lang="fr-FR"/>
        </a:p>
      </dgm:t>
    </dgm:pt>
    <dgm:pt modelId="{F440A494-E95C-435C-826D-F244DD102663}" type="sibTrans" cxnId="{7031B449-D5AB-4D3A-AEDD-38876A778FA5}">
      <dgm:prSet/>
      <dgm:spPr/>
      <dgm:t>
        <a:bodyPr/>
        <a:lstStyle/>
        <a:p>
          <a:endParaRPr lang="fr-FR"/>
        </a:p>
      </dgm:t>
    </dgm:pt>
    <dgm:pt modelId="{0DD5A78E-1A13-47D5-B0CB-3EE9CD982782}">
      <dgm:prSet phldrT="[Texte]"/>
      <dgm:spPr/>
      <dgm:t>
        <a:bodyPr/>
        <a:lstStyle/>
        <a:p>
          <a:br>
            <a:rPr lang="fr-FR" b="1" dirty="0"/>
          </a:br>
          <a:r>
            <a:rPr lang="fr-FR" b="1" dirty="0"/>
            <a:t>Médicaments</a:t>
          </a:r>
        </a:p>
      </dgm:t>
    </dgm:pt>
    <dgm:pt modelId="{A2EE00E8-C7BB-40E7-91D6-1E07B326982F}" type="parTrans" cxnId="{5057B78C-1289-4675-BD0C-083CFE1F4503}">
      <dgm:prSet/>
      <dgm:spPr/>
      <dgm:t>
        <a:bodyPr/>
        <a:lstStyle/>
        <a:p>
          <a:endParaRPr lang="fr-FR"/>
        </a:p>
      </dgm:t>
    </dgm:pt>
    <dgm:pt modelId="{C3EFA327-FB75-4BFE-BBE5-98D97C77B523}" type="sibTrans" cxnId="{5057B78C-1289-4675-BD0C-083CFE1F4503}">
      <dgm:prSet/>
      <dgm:spPr/>
      <dgm:t>
        <a:bodyPr/>
        <a:lstStyle/>
        <a:p>
          <a:endParaRPr lang="fr-FR"/>
        </a:p>
      </dgm:t>
    </dgm:pt>
    <dgm:pt modelId="{A9FDDD66-51FC-400A-9C54-16F5272D6032}">
      <dgm:prSet phldrT="[Texte]" phldr="1"/>
      <dgm:spPr/>
      <dgm:t>
        <a:bodyPr/>
        <a:lstStyle/>
        <a:p>
          <a:endParaRPr lang="fr-FR" dirty="0"/>
        </a:p>
      </dgm:t>
    </dgm:pt>
    <dgm:pt modelId="{BB464E3E-4E09-40BA-8B7F-0255779187AC}" type="parTrans" cxnId="{2319D2ED-4BBA-421E-848F-36DF2E15299C}">
      <dgm:prSet/>
      <dgm:spPr/>
      <dgm:t>
        <a:bodyPr/>
        <a:lstStyle/>
        <a:p>
          <a:endParaRPr lang="fr-FR"/>
        </a:p>
      </dgm:t>
    </dgm:pt>
    <dgm:pt modelId="{CEC58F8D-2C9E-48D5-945A-3E8B294C5E87}" type="sibTrans" cxnId="{2319D2ED-4BBA-421E-848F-36DF2E15299C}">
      <dgm:prSet/>
      <dgm:spPr/>
      <dgm:t>
        <a:bodyPr/>
        <a:lstStyle/>
        <a:p>
          <a:endParaRPr lang="fr-FR"/>
        </a:p>
      </dgm:t>
    </dgm:pt>
    <dgm:pt modelId="{93433CF9-94E9-4115-8B82-3DDF87816820}">
      <dgm:prSet phldrT="[Texte]"/>
      <dgm:spPr/>
      <dgm:t>
        <a:bodyPr/>
        <a:lstStyle/>
        <a:p>
          <a:r>
            <a:rPr lang="fr-FR" b="1" dirty="0"/>
            <a:t>Dispositifs Médicaux</a:t>
          </a:r>
        </a:p>
      </dgm:t>
    </dgm:pt>
    <dgm:pt modelId="{1F37DF75-446E-42CA-B669-F31AE9CC241C}" type="parTrans" cxnId="{00C8C563-3D97-4A06-A4A3-A18EFC868B69}">
      <dgm:prSet/>
      <dgm:spPr/>
      <dgm:t>
        <a:bodyPr/>
        <a:lstStyle/>
        <a:p>
          <a:endParaRPr lang="fr-FR"/>
        </a:p>
      </dgm:t>
    </dgm:pt>
    <dgm:pt modelId="{051B6A8B-64A6-43AB-85A2-B9E648D88677}" type="sibTrans" cxnId="{00C8C563-3D97-4A06-A4A3-A18EFC868B69}">
      <dgm:prSet/>
      <dgm:spPr/>
      <dgm:t>
        <a:bodyPr/>
        <a:lstStyle/>
        <a:p>
          <a:endParaRPr lang="fr-FR"/>
        </a:p>
      </dgm:t>
    </dgm:pt>
    <dgm:pt modelId="{8AEE4FC2-C1B4-40CE-888C-5996A1C10946}">
      <dgm:prSet phldrT="[Texte]" phldr="1"/>
      <dgm:spPr/>
      <dgm:t>
        <a:bodyPr/>
        <a:lstStyle/>
        <a:p>
          <a:endParaRPr lang="fr-FR" dirty="0"/>
        </a:p>
      </dgm:t>
    </dgm:pt>
    <dgm:pt modelId="{8D2EC401-09F4-45D4-AE1E-BDB6BB44DE83}" type="parTrans" cxnId="{CA328ACC-B82B-4FE3-B861-089F8DF018D7}">
      <dgm:prSet/>
      <dgm:spPr/>
      <dgm:t>
        <a:bodyPr/>
        <a:lstStyle/>
        <a:p>
          <a:endParaRPr lang="fr-FR"/>
        </a:p>
      </dgm:t>
    </dgm:pt>
    <dgm:pt modelId="{63B3BD47-2C69-4650-9C68-54C38B93AA65}" type="sibTrans" cxnId="{CA328ACC-B82B-4FE3-B861-089F8DF018D7}">
      <dgm:prSet/>
      <dgm:spPr/>
      <dgm:t>
        <a:bodyPr/>
        <a:lstStyle/>
        <a:p>
          <a:endParaRPr lang="fr-FR"/>
        </a:p>
      </dgm:t>
    </dgm:pt>
    <dgm:pt modelId="{23E7E242-438F-4C93-81AB-E26793EA8E4B}">
      <dgm:prSet phldrT="[Texte]"/>
      <dgm:spPr/>
      <dgm:t>
        <a:bodyPr/>
        <a:lstStyle/>
        <a:p>
          <a:r>
            <a:rPr lang="fr-FR" b="1" dirty="0"/>
            <a:t>Cosmétiques</a:t>
          </a:r>
          <a:br>
            <a:rPr lang="fr-FR" b="1" dirty="0"/>
          </a:br>
          <a:r>
            <a:rPr lang="fr-FR" b="1" dirty="0"/>
            <a:t>Nutrition</a:t>
          </a:r>
        </a:p>
      </dgm:t>
    </dgm:pt>
    <dgm:pt modelId="{D47BFCFD-E681-4285-8C13-26D6FD6F6D32}" type="parTrans" cxnId="{1C4A32ED-2807-4B68-BC65-367F42AD452F}">
      <dgm:prSet/>
      <dgm:spPr/>
      <dgm:t>
        <a:bodyPr/>
        <a:lstStyle/>
        <a:p>
          <a:endParaRPr lang="fr-FR"/>
        </a:p>
      </dgm:t>
    </dgm:pt>
    <dgm:pt modelId="{5F03179D-E727-45C4-80D1-CD593FFFC1C4}" type="sibTrans" cxnId="{1C4A32ED-2807-4B68-BC65-367F42AD452F}">
      <dgm:prSet/>
      <dgm:spPr/>
      <dgm:t>
        <a:bodyPr/>
        <a:lstStyle/>
        <a:p>
          <a:endParaRPr lang="fr-FR"/>
        </a:p>
      </dgm:t>
    </dgm:pt>
    <dgm:pt modelId="{1CBD18A6-62FD-470A-A5F3-248A06F94A99}" type="pres">
      <dgm:prSet presAssocID="{A4CC8452-8753-4D6A-8CD8-76D5A17185F8}" presName="Name0" presStyleCnt="0">
        <dgm:presLayoutVars>
          <dgm:dir/>
          <dgm:animLvl val="lvl"/>
          <dgm:resizeHandles val="exact"/>
        </dgm:presLayoutVars>
      </dgm:prSet>
      <dgm:spPr/>
    </dgm:pt>
    <dgm:pt modelId="{2BE6625E-4C36-4DB9-99E3-EE931A238390}" type="pres">
      <dgm:prSet presAssocID="{DF53F31A-906C-48E9-970D-7B6C45E5F943}" presName="compositeNode" presStyleCnt="0">
        <dgm:presLayoutVars>
          <dgm:bulletEnabled val="1"/>
        </dgm:presLayoutVars>
      </dgm:prSet>
      <dgm:spPr/>
    </dgm:pt>
    <dgm:pt modelId="{62ADD680-3116-484A-BB52-BA7AC0381A51}" type="pres">
      <dgm:prSet presAssocID="{DF53F31A-906C-48E9-970D-7B6C45E5F943}" presName="bgRect" presStyleLbl="node1" presStyleIdx="0" presStyleCnt="3"/>
      <dgm:spPr/>
    </dgm:pt>
    <dgm:pt modelId="{E0A990AE-A300-4975-8D39-DED3E01BC892}" type="pres">
      <dgm:prSet presAssocID="{DF53F31A-906C-48E9-970D-7B6C45E5F943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1EDE63C4-7115-4425-85C7-1D723D1796C6}" type="pres">
      <dgm:prSet presAssocID="{DF53F31A-906C-48E9-970D-7B6C45E5F943}" presName="childNode" presStyleLbl="node1" presStyleIdx="0" presStyleCnt="3">
        <dgm:presLayoutVars>
          <dgm:bulletEnabled val="1"/>
        </dgm:presLayoutVars>
      </dgm:prSet>
      <dgm:spPr/>
    </dgm:pt>
    <dgm:pt modelId="{1357EA3C-69DF-41CC-AA6B-4A841A4D293F}" type="pres">
      <dgm:prSet presAssocID="{F440A494-E95C-435C-826D-F244DD102663}" presName="hSp" presStyleCnt="0"/>
      <dgm:spPr/>
    </dgm:pt>
    <dgm:pt modelId="{C12FF7D9-19F1-459C-9966-6A5C01B64B6A}" type="pres">
      <dgm:prSet presAssocID="{F440A494-E95C-435C-826D-F244DD102663}" presName="vProcSp" presStyleCnt="0"/>
      <dgm:spPr/>
    </dgm:pt>
    <dgm:pt modelId="{FCF8FEBD-AF9D-4747-BC80-5CE4A9B348CD}" type="pres">
      <dgm:prSet presAssocID="{F440A494-E95C-435C-826D-F244DD102663}" presName="vSp1" presStyleCnt="0"/>
      <dgm:spPr/>
    </dgm:pt>
    <dgm:pt modelId="{344D6602-7917-473D-9E11-118A6A350B47}" type="pres">
      <dgm:prSet presAssocID="{F440A494-E95C-435C-826D-F244DD102663}" presName="simulatedConn" presStyleLbl="solidFgAcc1" presStyleIdx="0" presStyleCnt="2"/>
      <dgm:spPr/>
    </dgm:pt>
    <dgm:pt modelId="{05E75998-0677-4346-A06F-D1480E73FAEA}" type="pres">
      <dgm:prSet presAssocID="{F440A494-E95C-435C-826D-F244DD102663}" presName="vSp2" presStyleCnt="0"/>
      <dgm:spPr/>
    </dgm:pt>
    <dgm:pt modelId="{E5E52B59-BD2A-44DB-8A85-B8D14DE86B9F}" type="pres">
      <dgm:prSet presAssocID="{F440A494-E95C-435C-826D-F244DD102663}" presName="sibTrans" presStyleCnt="0"/>
      <dgm:spPr/>
    </dgm:pt>
    <dgm:pt modelId="{47208EFA-DBBD-4554-87C8-975738A72BC0}" type="pres">
      <dgm:prSet presAssocID="{A9FDDD66-51FC-400A-9C54-16F5272D6032}" presName="compositeNode" presStyleCnt="0">
        <dgm:presLayoutVars>
          <dgm:bulletEnabled val="1"/>
        </dgm:presLayoutVars>
      </dgm:prSet>
      <dgm:spPr/>
    </dgm:pt>
    <dgm:pt modelId="{AAFB0A42-CFCD-4B6A-AB83-AF58F05EC5C1}" type="pres">
      <dgm:prSet presAssocID="{A9FDDD66-51FC-400A-9C54-16F5272D6032}" presName="bgRect" presStyleLbl="node1" presStyleIdx="1" presStyleCnt="3" custLinFactNeighborY="-4535"/>
      <dgm:spPr/>
    </dgm:pt>
    <dgm:pt modelId="{6DB3D03D-22F9-448A-9F69-EB430A90777C}" type="pres">
      <dgm:prSet presAssocID="{A9FDDD66-51FC-400A-9C54-16F5272D6032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8B9453A0-11C0-4E89-9773-962A0D1499FE}" type="pres">
      <dgm:prSet presAssocID="{A9FDDD66-51FC-400A-9C54-16F5272D6032}" presName="childNode" presStyleLbl="node1" presStyleIdx="1" presStyleCnt="3">
        <dgm:presLayoutVars>
          <dgm:bulletEnabled val="1"/>
        </dgm:presLayoutVars>
      </dgm:prSet>
      <dgm:spPr/>
    </dgm:pt>
    <dgm:pt modelId="{997483B7-C1BD-40BC-B182-C52C35706A55}" type="pres">
      <dgm:prSet presAssocID="{CEC58F8D-2C9E-48D5-945A-3E8B294C5E87}" presName="hSp" presStyleCnt="0"/>
      <dgm:spPr/>
    </dgm:pt>
    <dgm:pt modelId="{C8B0F928-14BC-470D-AABB-F0D1161795AE}" type="pres">
      <dgm:prSet presAssocID="{CEC58F8D-2C9E-48D5-945A-3E8B294C5E87}" presName="vProcSp" presStyleCnt="0"/>
      <dgm:spPr/>
    </dgm:pt>
    <dgm:pt modelId="{79F00410-CC5C-4274-B968-D9935CC9B11F}" type="pres">
      <dgm:prSet presAssocID="{CEC58F8D-2C9E-48D5-945A-3E8B294C5E87}" presName="vSp1" presStyleCnt="0"/>
      <dgm:spPr/>
    </dgm:pt>
    <dgm:pt modelId="{7498BAF6-4C43-46D7-BA9F-0757EB7F16D5}" type="pres">
      <dgm:prSet presAssocID="{CEC58F8D-2C9E-48D5-945A-3E8B294C5E87}" presName="simulatedConn" presStyleLbl="solidFgAcc1" presStyleIdx="1" presStyleCnt="2"/>
      <dgm:spPr/>
    </dgm:pt>
    <dgm:pt modelId="{11171514-1332-4A1D-9443-3D75C2634F8F}" type="pres">
      <dgm:prSet presAssocID="{CEC58F8D-2C9E-48D5-945A-3E8B294C5E87}" presName="vSp2" presStyleCnt="0"/>
      <dgm:spPr/>
    </dgm:pt>
    <dgm:pt modelId="{525A806D-E2ED-4758-A2D7-CC69E5089AC9}" type="pres">
      <dgm:prSet presAssocID="{CEC58F8D-2C9E-48D5-945A-3E8B294C5E87}" presName="sibTrans" presStyleCnt="0"/>
      <dgm:spPr/>
    </dgm:pt>
    <dgm:pt modelId="{3AE94CF7-EA40-457E-8867-27119C0799C1}" type="pres">
      <dgm:prSet presAssocID="{8AEE4FC2-C1B4-40CE-888C-5996A1C10946}" presName="compositeNode" presStyleCnt="0">
        <dgm:presLayoutVars>
          <dgm:bulletEnabled val="1"/>
        </dgm:presLayoutVars>
      </dgm:prSet>
      <dgm:spPr/>
    </dgm:pt>
    <dgm:pt modelId="{5829ED81-5E72-4B14-B4F8-615B21A168B0}" type="pres">
      <dgm:prSet presAssocID="{8AEE4FC2-C1B4-40CE-888C-5996A1C10946}" presName="bgRect" presStyleLbl="node1" presStyleIdx="2" presStyleCnt="3" custLinFactNeighborX="2893"/>
      <dgm:spPr/>
    </dgm:pt>
    <dgm:pt modelId="{C418761A-C3BC-4F3B-A16B-FA8C43A8276A}" type="pres">
      <dgm:prSet presAssocID="{8AEE4FC2-C1B4-40CE-888C-5996A1C10946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30C98BA6-C2B8-4CD2-8D00-1327260299F9}" type="pres">
      <dgm:prSet presAssocID="{8AEE4FC2-C1B4-40CE-888C-5996A1C10946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D278F516-BE4B-471E-A5ED-74BAC3CAF7D7}" type="presOf" srcId="{0DD5A78E-1A13-47D5-B0CB-3EE9CD982782}" destId="{1EDE63C4-7115-4425-85C7-1D723D1796C6}" srcOrd="0" destOrd="0" presId="urn:microsoft.com/office/officeart/2005/8/layout/hProcess7"/>
    <dgm:cxn modelId="{124A2E20-26A4-4476-926A-C3650DAFB797}" type="presOf" srcId="{A9FDDD66-51FC-400A-9C54-16F5272D6032}" destId="{AAFB0A42-CFCD-4B6A-AB83-AF58F05EC5C1}" srcOrd="0" destOrd="0" presId="urn:microsoft.com/office/officeart/2005/8/layout/hProcess7"/>
    <dgm:cxn modelId="{05454B33-EBED-4F33-A0E3-29C9D45CB3DF}" type="presOf" srcId="{A4CC8452-8753-4D6A-8CD8-76D5A17185F8}" destId="{1CBD18A6-62FD-470A-A5F3-248A06F94A99}" srcOrd="0" destOrd="0" presId="urn:microsoft.com/office/officeart/2005/8/layout/hProcess7"/>
    <dgm:cxn modelId="{00C8C563-3D97-4A06-A4A3-A18EFC868B69}" srcId="{A9FDDD66-51FC-400A-9C54-16F5272D6032}" destId="{93433CF9-94E9-4115-8B82-3DDF87816820}" srcOrd="0" destOrd="0" parTransId="{1F37DF75-446E-42CA-B669-F31AE9CC241C}" sibTransId="{051B6A8B-64A6-43AB-85A2-B9E648D88677}"/>
    <dgm:cxn modelId="{7031B449-D5AB-4D3A-AEDD-38876A778FA5}" srcId="{A4CC8452-8753-4D6A-8CD8-76D5A17185F8}" destId="{DF53F31A-906C-48E9-970D-7B6C45E5F943}" srcOrd="0" destOrd="0" parTransId="{14F317A0-567F-458A-B2B8-5E178CA681E0}" sibTransId="{F440A494-E95C-435C-826D-F244DD102663}"/>
    <dgm:cxn modelId="{672F4074-2EBB-46CF-B71F-11B2BC09BC9E}" type="presOf" srcId="{93433CF9-94E9-4115-8B82-3DDF87816820}" destId="{8B9453A0-11C0-4E89-9773-962A0D1499FE}" srcOrd="0" destOrd="0" presId="urn:microsoft.com/office/officeart/2005/8/layout/hProcess7"/>
    <dgm:cxn modelId="{9CC24D58-7A8C-4EBD-99E4-5268A0C7200E}" type="presOf" srcId="{8AEE4FC2-C1B4-40CE-888C-5996A1C10946}" destId="{5829ED81-5E72-4B14-B4F8-615B21A168B0}" srcOrd="0" destOrd="0" presId="urn:microsoft.com/office/officeart/2005/8/layout/hProcess7"/>
    <dgm:cxn modelId="{9C83FA78-6850-47F1-B0A1-A3166638B8AC}" type="presOf" srcId="{23E7E242-438F-4C93-81AB-E26793EA8E4B}" destId="{30C98BA6-C2B8-4CD2-8D00-1327260299F9}" srcOrd="0" destOrd="0" presId="urn:microsoft.com/office/officeart/2005/8/layout/hProcess7"/>
    <dgm:cxn modelId="{5057B78C-1289-4675-BD0C-083CFE1F4503}" srcId="{DF53F31A-906C-48E9-970D-7B6C45E5F943}" destId="{0DD5A78E-1A13-47D5-B0CB-3EE9CD982782}" srcOrd="0" destOrd="0" parTransId="{A2EE00E8-C7BB-40E7-91D6-1E07B326982F}" sibTransId="{C3EFA327-FB75-4BFE-BBE5-98D97C77B523}"/>
    <dgm:cxn modelId="{58CA46A4-AAB7-4924-9B78-790E593C462D}" type="presOf" srcId="{A9FDDD66-51FC-400A-9C54-16F5272D6032}" destId="{6DB3D03D-22F9-448A-9F69-EB430A90777C}" srcOrd="1" destOrd="0" presId="urn:microsoft.com/office/officeart/2005/8/layout/hProcess7"/>
    <dgm:cxn modelId="{AA5BD5B7-14F2-4891-8153-3FD1C2F441CE}" type="presOf" srcId="{DF53F31A-906C-48E9-970D-7B6C45E5F943}" destId="{62ADD680-3116-484A-BB52-BA7AC0381A51}" srcOrd="0" destOrd="0" presId="urn:microsoft.com/office/officeart/2005/8/layout/hProcess7"/>
    <dgm:cxn modelId="{CA328ACC-B82B-4FE3-B861-089F8DF018D7}" srcId="{A4CC8452-8753-4D6A-8CD8-76D5A17185F8}" destId="{8AEE4FC2-C1B4-40CE-888C-5996A1C10946}" srcOrd="2" destOrd="0" parTransId="{8D2EC401-09F4-45D4-AE1E-BDB6BB44DE83}" sibTransId="{63B3BD47-2C69-4650-9C68-54C38B93AA65}"/>
    <dgm:cxn modelId="{9E5AA8D4-592D-4B3D-AF5E-5EFBEEC5CF98}" type="presOf" srcId="{DF53F31A-906C-48E9-970D-7B6C45E5F943}" destId="{E0A990AE-A300-4975-8D39-DED3E01BC892}" srcOrd="1" destOrd="0" presId="urn:microsoft.com/office/officeart/2005/8/layout/hProcess7"/>
    <dgm:cxn modelId="{1C4A32ED-2807-4B68-BC65-367F42AD452F}" srcId="{8AEE4FC2-C1B4-40CE-888C-5996A1C10946}" destId="{23E7E242-438F-4C93-81AB-E26793EA8E4B}" srcOrd="0" destOrd="0" parTransId="{D47BFCFD-E681-4285-8C13-26D6FD6F6D32}" sibTransId="{5F03179D-E727-45C4-80D1-CD593FFFC1C4}"/>
    <dgm:cxn modelId="{2319D2ED-4BBA-421E-848F-36DF2E15299C}" srcId="{A4CC8452-8753-4D6A-8CD8-76D5A17185F8}" destId="{A9FDDD66-51FC-400A-9C54-16F5272D6032}" srcOrd="1" destOrd="0" parTransId="{BB464E3E-4E09-40BA-8B7F-0255779187AC}" sibTransId="{CEC58F8D-2C9E-48D5-945A-3E8B294C5E87}"/>
    <dgm:cxn modelId="{FCB720F2-DD85-4564-8B4B-563A232C3F2B}" type="presOf" srcId="{8AEE4FC2-C1B4-40CE-888C-5996A1C10946}" destId="{C418761A-C3BC-4F3B-A16B-FA8C43A8276A}" srcOrd="1" destOrd="0" presId="urn:microsoft.com/office/officeart/2005/8/layout/hProcess7"/>
    <dgm:cxn modelId="{BE862C31-743D-4255-AAD1-F97A1C551FBC}" type="presParOf" srcId="{1CBD18A6-62FD-470A-A5F3-248A06F94A99}" destId="{2BE6625E-4C36-4DB9-99E3-EE931A238390}" srcOrd="0" destOrd="0" presId="urn:microsoft.com/office/officeart/2005/8/layout/hProcess7"/>
    <dgm:cxn modelId="{1953ABFE-A1B9-4657-80F9-C0811D101C2A}" type="presParOf" srcId="{2BE6625E-4C36-4DB9-99E3-EE931A238390}" destId="{62ADD680-3116-484A-BB52-BA7AC0381A51}" srcOrd="0" destOrd="0" presId="urn:microsoft.com/office/officeart/2005/8/layout/hProcess7"/>
    <dgm:cxn modelId="{8086801E-FE88-4251-B416-053D4B7A1F5C}" type="presParOf" srcId="{2BE6625E-4C36-4DB9-99E3-EE931A238390}" destId="{E0A990AE-A300-4975-8D39-DED3E01BC892}" srcOrd="1" destOrd="0" presId="urn:microsoft.com/office/officeart/2005/8/layout/hProcess7"/>
    <dgm:cxn modelId="{8C930D21-9297-43FB-A786-EE168AC93D47}" type="presParOf" srcId="{2BE6625E-4C36-4DB9-99E3-EE931A238390}" destId="{1EDE63C4-7115-4425-85C7-1D723D1796C6}" srcOrd="2" destOrd="0" presId="urn:microsoft.com/office/officeart/2005/8/layout/hProcess7"/>
    <dgm:cxn modelId="{E20E1CB1-AB3E-4A0D-BFFD-BBE8F34B463D}" type="presParOf" srcId="{1CBD18A6-62FD-470A-A5F3-248A06F94A99}" destId="{1357EA3C-69DF-41CC-AA6B-4A841A4D293F}" srcOrd="1" destOrd="0" presId="urn:microsoft.com/office/officeart/2005/8/layout/hProcess7"/>
    <dgm:cxn modelId="{084EF631-F191-4E23-8DF7-DE55DB3B5AD5}" type="presParOf" srcId="{1CBD18A6-62FD-470A-A5F3-248A06F94A99}" destId="{C12FF7D9-19F1-459C-9966-6A5C01B64B6A}" srcOrd="2" destOrd="0" presId="urn:microsoft.com/office/officeart/2005/8/layout/hProcess7"/>
    <dgm:cxn modelId="{8EB2C0A5-BA55-4D6A-BF52-8BA97DD3D036}" type="presParOf" srcId="{C12FF7D9-19F1-459C-9966-6A5C01B64B6A}" destId="{FCF8FEBD-AF9D-4747-BC80-5CE4A9B348CD}" srcOrd="0" destOrd="0" presId="urn:microsoft.com/office/officeart/2005/8/layout/hProcess7"/>
    <dgm:cxn modelId="{0ED938C9-D141-45D0-A75C-38E22D411AAC}" type="presParOf" srcId="{C12FF7D9-19F1-459C-9966-6A5C01B64B6A}" destId="{344D6602-7917-473D-9E11-118A6A350B47}" srcOrd="1" destOrd="0" presId="urn:microsoft.com/office/officeart/2005/8/layout/hProcess7"/>
    <dgm:cxn modelId="{A1E1923D-C138-4C67-BD28-0D497BEB6E5C}" type="presParOf" srcId="{C12FF7D9-19F1-459C-9966-6A5C01B64B6A}" destId="{05E75998-0677-4346-A06F-D1480E73FAEA}" srcOrd="2" destOrd="0" presId="urn:microsoft.com/office/officeart/2005/8/layout/hProcess7"/>
    <dgm:cxn modelId="{5E9A8CC6-79DF-4E6B-BEF9-8E59FB8F401A}" type="presParOf" srcId="{1CBD18A6-62FD-470A-A5F3-248A06F94A99}" destId="{E5E52B59-BD2A-44DB-8A85-B8D14DE86B9F}" srcOrd="3" destOrd="0" presId="urn:microsoft.com/office/officeart/2005/8/layout/hProcess7"/>
    <dgm:cxn modelId="{765188CE-9696-434B-A0FD-65C136DE15B2}" type="presParOf" srcId="{1CBD18A6-62FD-470A-A5F3-248A06F94A99}" destId="{47208EFA-DBBD-4554-87C8-975738A72BC0}" srcOrd="4" destOrd="0" presId="urn:microsoft.com/office/officeart/2005/8/layout/hProcess7"/>
    <dgm:cxn modelId="{4BBB0748-900F-47A1-8776-35B4712A1CA7}" type="presParOf" srcId="{47208EFA-DBBD-4554-87C8-975738A72BC0}" destId="{AAFB0A42-CFCD-4B6A-AB83-AF58F05EC5C1}" srcOrd="0" destOrd="0" presId="urn:microsoft.com/office/officeart/2005/8/layout/hProcess7"/>
    <dgm:cxn modelId="{9DD0DBFC-4381-452F-A80F-D48FC6A18F70}" type="presParOf" srcId="{47208EFA-DBBD-4554-87C8-975738A72BC0}" destId="{6DB3D03D-22F9-448A-9F69-EB430A90777C}" srcOrd="1" destOrd="0" presId="urn:microsoft.com/office/officeart/2005/8/layout/hProcess7"/>
    <dgm:cxn modelId="{150F6FB0-66E9-4BF2-9708-86F1DAEA917E}" type="presParOf" srcId="{47208EFA-DBBD-4554-87C8-975738A72BC0}" destId="{8B9453A0-11C0-4E89-9773-962A0D1499FE}" srcOrd="2" destOrd="0" presId="urn:microsoft.com/office/officeart/2005/8/layout/hProcess7"/>
    <dgm:cxn modelId="{5C966E1F-C1E3-4961-BF10-3BCDE9AD8155}" type="presParOf" srcId="{1CBD18A6-62FD-470A-A5F3-248A06F94A99}" destId="{997483B7-C1BD-40BC-B182-C52C35706A55}" srcOrd="5" destOrd="0" presId="urn:microsoft.com/office/officeart/2005/8/layout/hProcess7"/>
    <dgm:cxn modelId="{242E5D12-CD3E-4E9E-8466-45278787314B}" type="presParOf" srcId="{1CBD18A6-62FD-470A-A5F3-248A06F94A99}" destId="{C8B0F928-14BC-470D-AABB-F0D1161795AE}" srcOrd="6" destOrd="0" presId="urn:microsoft.com/office/officeart/2005/8/layout/hProcess7"/>
    <dgm:cxn modelId="{DCC7840B-25F8-4C92-8B78-DF35EA606650}" type="presParOf" srcId="{C8B0F928-14BC-470D-AABB-F0D1161795AE}" destId="{79F00410-CC5C-4274-B968-D9935CC9B11F}" srcOrd="0" destOrd="0" presId="urn:microsoft.com/office/officeart/2005/8/layout/hProcess7"/>
    <dgm:cxn modelId="{A7FAEC32-1885-416E-A428-64599EBC49D2}" type="presParOf" srcId="{C8B0F928-14BC-470D-AABB-F0D1161795AE}" destId="{7498BAF6-4C43-46D7-BA9F-0757EB7F16D5}" srcOrd="1" destOrd="0" presId="urn:microsoft.com/office/officeart/2005/8/layout/hProcess7"/>
    <dgm:cxn modelId="{A136B5DF-D2CD-4185-B05F-FE88144576F3}" type="presParOf" srcId="{C8B0F928-14BC-470D-AABB-F0D1161795AE}" destId="{11171514-1332-4A1D-9443-3D75C2634F8F}" srcOrd="2" destOrd="0" presId="urn:microsoft.com/office/officeart/2005/8/layout/hProcess7"/>
    <dgm:cxn modelId="{E5AB9CE7-486F-432E-AB4C-9B13B6E2EE98}" type="presParOf" srcId="{1CBD18A6-62FD-470A-A5F3-248A06F94A99}" destId="{525A806D-E2ED-4758-A2D7-CC69E5089AC9}" srcOrd="7" destOrd="0" presId="urn:microsoft.com/office/officeart/2005/8/layout/hProcess7"/>
    <dgm:cxn modelId="{8C739D66-CB08-488D-BCB8-D8647EF88793}" type="presParOf" srcId="{1CBD18A6-62FD-470A-A5F3-248A06F94A99}" destId="{3AE94CF7-EA40-457E-8867-27119C0799C1}" srcOrd="8" destOrd="0" presId="urn:microsoft.com/office/officeart/2005/8/layout/hProcess7"/>
    <dgm:cxn modelId="{23E05290-5779-465F-AC02-46DBEEAA75A2}" type="presParOf" srcId="{3AE94CF7-EA40-457E-8867-27119C0799C1}" destId="{5829ED81-5E72-4B14-B4F8-615B21A168B0}" srcOrd="0" destOrd="0" presId="urn:microsoft.com/office/officeart/2005/8/layout/hProcess7"/>
    <dgm:cxn modelId="{4D52642C-0063-448B-B0CF-D240A29DED1C}" type="presParOf" srcId="{3AE94CF7-EA40-457E-8867-27119C0799C1}" destId="{C418761A-C3BC-4F3B-A16B-FA8C43A8276A}" srcOrd="1" destOrd="0" presId="urn:microsoft.com/office/officeart/2005/8/layout/hProcess7"/>
    <dgm:cxn modelId="{7A03CBF3-64F7-4EF1-B08A-E712093E07DF}" type="presParOf" srcId="{3AE94CF7-EA40-457E-8867-27119C0799C1}" destId="{30C98BA6-C2B8-4CD2-8D00-1327260299F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noFill/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gm:spPr>
      <dgm:t>
        <a:bodyPr/>
        <a:lstStyle/>
        <a:p>
          <a:endParaRPr lang="fr-FR" sz="2000" dirty="0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BEEBD854-9345-4615-B895-2903B7BA3726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b="1" dirty="0">
            <a:solidFill>
              <a:srgbClr val="FFFF00"/>
            </a:solidFill>
          </a:endParaRPr>
        </a:p>
      </dgm:t>
    </dgm:pt>
    <dgm:pt modelId="{DD2F443C-1844-4CA2-8167-92BF73054E5A}" type="sibTrans" cxnId="{D3153816-51E9-4C32-A58E-A1E6A16053A1}">
      <dgm:prSet/>
      <dgm:spPr/>
      <dgm:t>
        <a:bodyPr/>
        <a:lstStyle/>
        <a:p>
          <a:endParaRPr lang="fr-FR"/>
        </a:p>
      </dgm:t>
    </dgm:pt>
    <dgm:pt modelId="{30B64431-56A3-4566-B9EB-B1F98FCFEDD0}" type="parTrans" cxnId="{D3153816-51E9-4C32-A58E-A1E6A16053A1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522265-04B8-4627-9B16-5B925D541D43}" type="pres">
      <dgm:prSet presAssocID="{948FEB3F-C792-48B3-BE44-E9FD95EA7100}" presName="centerShape" presStyleLbl="node0" presStyleIdx="0" presStyleCnt="1" custScaleX="142289" custScaleY="119610" custLinFactNeighborX="10214" custLinFactNeighborY="-6021"/>
      <dgm:spPr/>
    </dgm:pt>
    <dgm:pt modelId="{C3DD7322-6C26-4AB6-BFD8-AC7EF62770CF}" type="pres">
      <dgm:prSet presAssocID="{AB9E6B07-1404-4750-9E3E-87ED3FC77D87}" presName="Name9" presStyleLbl="parChTrans1D2" presStyleIdx="0" presStyleCnt="5"/>
      <dgm:spPr/>
    </dgm:pt>
    <dgm:pt modelId="{8C2D1EC1-372D-4A60-BF91-C19C9FA744AD}" type="pres">
      <dgm:prSet presAssocID="{AB9E6B07-1404-4750-9E3E-87ED3FC77D87}" presName="connTx" presStyleLbl="parChTrans1D2" presStyleIdx="0" presStyleCnt="5"/>
      <dgm:spPr/>
    </dgm:pt>
    <dgm:pt modelId="{126B679E-704B-4C19-933C-9277B0539E52}" type="pres">
      <dgm:prSet presAssocID="{8D228E1A-BC46-4B93-AD21-BD7C68CB7C83}" presName="node" presStyleLbl="node1" presStyleIdx="0" presStyleCnt="5" custScaleX="174813" custScaleY="134848" custRadScaleRad="116400" custRadScaleInc="-80728">
        <dgm:presLayoutVars>
          <dgm:bulletEnabled val="1"/>
        </dgm:presLayoutVars>
      </dgm:prSet>
      <dgm:spPr/>
    </dgm:pt>
    <dgm:pt modelId="{4B7C6874-36DE-4BAC-A6AE-8A111B878FEB}" type="pres">
      <dgm:prSet presAssocID="{1CC29046-CE11-4A14-AFE7-A3AB1601870D}" presName="Name9" presStyleLbl="parChTrans1D2" presStyleIdx="1" presStyleCnt="5"/>
      <dgm:spPr/>
    </dgm:pt>
    <dgm:pt modelId="{6CB714A0-1022-4876-A8E9-7C8C13E737F7}" type="pres">
      <dgm:prSet presAssocID="{1CC29046-CE11-4A14-AFE7-A3AB1601870D}" presName="connTx" presStyleLbl="parChTrans1D2" presStyleIdx="1" presStyleCnt="5"/>
      <dgm:spPr/>
    </dgm:pt>
    <dgm:pt modelId="{D88E12FC-2597-49A7-A41A-2EA367B8A90A}" type="pres">
      <dgm:prSet presAssocID="{1CA3D244-BE1A-4FE1-8F70-96964FA69D38}" presName="node" presStyleLbl="node1" presStyleIdx="1" presStyleCnt="5" custScaleX="189717" custScaleY="142288" custRadScaleRad="159905" custRadScaleInc="-60331">
        <dgm:presLayoutVars>
          <dgm:bulletEnabled val="1"/>
        </dgm:presLayoutVars>
      </dgm:prSet>
      <dgm:spPr/>
    </dgm:pt>
    <dgm:pt modelId="{4D2EBC1F-2E07-486B-AD35-651CE8620086}" type="pres">
      <dgm:prSet presAssocID="{2BD1A10F-CA38-4764-A74F-7A8ADCCDF8E4}" presName="Name9" presStyleLbl="parChTrans1D2" presStyleIdx="2" presStyleCnt="5"/>
      <dgm:spPr/>
    </dgm:pt>
    <dgm:pt modelId="{F3A9FC8B-74DE-40F2-8152-281DB714F9ED}" type="pres">
      <dgm:prSet presAssocID="{2BD1A10F-CA38-4764-A74F-7A8ADCCDF8E4}" presName="connTx" presStyleLbl="parChTrans1D2" presStyleIdx="2" presStyleCnt="5"/>
      <dgm:spPr/>
    </dgm:pt>
    <dgm:pt modelId="{4F109EAB-1D51-4B8F-8AFD-4839EF9EFC7F}" type="pres">
      <dgm:prSet presAssocID="{029CA7CA-A6E5-487D-A3C2-ECE2C6D65C8B}" presName="node" presStyleLbl="node1" presStyleIdx="2" presStyleCnt="5" custScaleX="178247" custScaleY="127216" custRadScaleRad="145605" custRadScaleInc="-85560">
        <dgm:presLayoutVars>
          <dgm:bulletEnabled val="1"/>
        </dgm:presLayoutVars>
      </dgm:prSet>
      <dgm:spPr/>
    </dgm:pt>
    <dgm:pt modelId="{FCEA544D-6CFE-4C8B-838A-7276133C05CF}" type="pres">
      <dgm:prSet presAssocID="{01D9EF67-3C3D-4141-BDE0-C103CFF0B143}" presName="Name9" presStyleLbl="parChTrans1D2" presStyleIdx="3" presStyleCnt="5"/>
      <dgm:spPr/>
    </dgm:pt>
    <dgm:pt modelId="{705B0629-59FF-4764-ABF7-7321515E861B}" type="pres">
      <dgm:prSet presAssocID="{01D9EF67-3C3D-4141-BDE0-C103CFF0B143}" presName="connTx" presStyleLbl="parChTrans1D2" presStyleIdx="3" presStyleCnt="5"/>
      <dgm:spPr/>
    </dgm:pt>
    <dgm:pt modelId="{EB769786-F038-4378-B6E4-1AD525A9BEDB}" type="pres">
      <dgm:prSet presAssocID="{DAE6F516-5762-445E-AF23-3A8232FAC445}" presName="node" presStyleLbl="node1" presStyleIdx="3" presStyleCnt="5" custScaleX="172969" custScaleY="118121" custRadScaleRad="110270" custRadScaleInc="-64700">
        <dgm:presLayoutVars>
          <dgm:bulletEnabled val="1"/>
        </dgm:presLayoutVars>
      </dgm:prSet>
      <dgm:spPr/>
    </dgm:pt>
    <dgm:pt modelId="{41C126CD-74A9-48E9-8A27-A72B3C4A1D5D}" type="pres">
      <dgm:prSet presAssocID="{30B64431-56A3-4566-B9EB-B1F98FCFEDD0}" presName="Name9" presStyleLbl="parChTrans1D2" presStyleIdx="4" presStyleCnt="5"/>
      <dgm:spPr/>
    </dgm:pt>
    <dgm:pt modelId="{B31EEAF6-BA7F-4E66-A7F6-F8CC53BC6E07}" type="pres">
      <dgm:prSet presAssocID="{30B64431-56A3-4566-B9EB-B1F98FCFEDD0}" presName="connTx" presStyleLbl="parChTrans1D2" presStyleIdx="4" presStyleCnt="5"/>
      <dgm:spPr/>
    </dgm:pt>
    <dgm:pt modelId="{876FEC67-2C60-4954-8AFF-1BEED5EC3957}" type="pres">
      <dgm:prSet presAssocID="{BEEBD854-9345-4615-B895-2903B7BA3726}" presName="node" presStyleLbl="node1" presStyleIdx="4" presStyleCnt="5" custScaleX="175856" custScaleY="127074" custRadScaleRad="126273" custRadScaleInc="-48184">
        <dgm:presLayoutVars>
          <dgm:bulletEnabled val="1"/>
        </dgm:presLayoutVars>
      </dgm:prSet>
      <dgm:spPr/>
    </dgm:pt>
  </dgm:ptLst>
  <dgm:cxnLst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C0750B0C-99A1-4160-BB0C-C7FD203073F0}" type="presOf" srcId="{029CA7CA-A6E5-487D-A3C2-ECE2C6D65C8B}" destId="{4F109EAB-1D51-4B8F-8AFD-4839EF9EFC7F}" srcOrd="0" destOrd="0" presId="urn:microsoft.com/office/officeart/2005/8/layout/radial1"/>
    <dgm:cxn modelId="{D3153816-51E9-4C32-A58E-A1E6A16053A1}" srcId="{948FEB3F-C792-48B3-BE44-E9FD95EA7100}" destId="{BEEBD854-9345-4615-B895-2903B7BA3726}" srcOrd="4" destOrd="0" parTransId="{30B64431-56A3-4566-B9EB-B1F98FCFEDD0}" sibTransId="{DD2F443C-1844-4CA2-8167-92BF73054E5A}"/>
    <dgm:cxn modelId="{C98BA718-4D98-43E2-B03F-155937C47E7F}" type="presOf" srcId="{C9E94780-6134-4630-818F-107EF808B095}" destId="{308A8623-13F2-42CA-B722-EC0809F0E7D5}" srcOrd="0" destOrd="0" presId="urn:microsoft.com/office/officeart/2005/8/layout/radial1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CA08F83C-E2FD-4295-88DD-56AA93F09B43}" type="presOf" srcId="{1CC29046-CE11-4A14-AFE7-A3AB1601870D}" destId="{4B7C6874-36DE-4BAC-A6AE-8A111B878FEB}" srcOrd="0" destOrd="0" presId="urn:microsoft.com/office/officeart/2005/8/layout/radial1"/>
    <dgm:cxn modelId="{81251A43-3B76-4B11-B6D3-391FACF7782F}" type="presOf" srcId="{DAE6F516-5762-445E-AF23-3A8232FAC445}" destId="{EB769786-F038-4378-B6E4-1AD525A9BEDB}" srcOrd="0" destOrd="0" presId="urn:microsoft.com/office/officeart/2005/8/layout/radial1"/>
    <dgm:cxn modelId="{48647265-ECF0-4F10-A344-DF2FC73B44EE}" type="presOf" srcId="{AB9E6B07-1404-4750-9E3E-87ED3FC77D87}" destId="{C3DD7322-6C26-4AB6-BFD8-AC7EF62770CF}" srcOrd="0" destOrd="0" presId="urn:microsoft.com/office/officeart/2005/8/layout/radial1"/>
    <dgm:cxn modelId="{597EE969-F8CD-4969-86EF-1BDCA1ADB8C9}" type="presOf" srcId="{BEEBD854-9345-4615-B895-2903B7BA3726}" destId="{876FEC67-2C60-4954-8AFF-1BEED5EC3957}" srcOrd="0" destOrd="0" presId="urn:microsoft.com/office/officeart/2005/8/layout/radial1"/>
    <dgm:cxn modelId="{45CC1C50-806A-43C2-A828-4259763AA746}" type="presOf" srcId="{1CA3D244-BE1A-4FE1-8F70-96964FA69D38}" destId="{D88E12FC-2597-49A7-A41A-2EA367B8A90A}" srcOrd="0" destOrd="0" presId="urn:microsoft.com/office/officeart/2005/8/layout/radial1"/>
    <dgm:cxn modelId="{BC0D9171-F6E9-4D6B-BB63-4E466EF8D243}" type="presOf" srcId="{30B64431-56A3-4566-B9EB-B1F98FCFEDD0}" destId="{41C126CD-74A9-48E9-8A27-A72B3C4A1D5D}" srcOrd="0" destOrd="0" presId="urn:microsoft.com/office/officeart/2005/8/layout/radial1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1096DC7D-AC5B-4D0D-874F-38DCB3E46B43}" type="presOf" srcId="{2BD1A10F-CA38-4764-A74F-7A8ADCCDF8E4}" destId="{4D2EBC1F-2E07-486B-AD35-651CE8620086}" srcOrd="0" destOrd="0" presId="urn:microsoft.com/office/officeart/2005/8/layout/radial1"/>
    <dgm:cxn modelId="{24F0117E-84D6-442C-B61F-FFD75E115300}" type="presOf" srcId="{30B64431-56A3-4566-B9EB-B1F98FCFEDD0}" destId="{B31EEAF6-BA7F-4E66-A7F6-F8CC53BC6E07}" srcOrd="1" destOrd="0" presId="urn:microsoft.com/office/officeart/2005/8/layout/radial1"/>
    <dgm:cxn modelId="{D408279A-4159-4E44-A7CD-64E699B9867D}" type="presOf" srcId="{01D9EF67-3C3D-4141-BDE0-C103CFF0B143}" destId="{FCEA544D-6CFE-4C8B-838A-7276133C05CF}" srcOrd="0" destOrd="0" presId="urn:microsoft.com/office/officeart/2005/8/layout/radial1"/>
    <dgm:cxn modelId="{A9E9159E-0C46-4FE6-AC72-BA930C530B3A}" type="presOf" srcId="{948FEB3F-C792-48B3-BE44-E9FD95EA7100}" destId="{73522265-04B8-4627-9B16-5B925D541D43}" srcOrd="0" destOrd="0" presId="urn:microsoft.com/office/officeart/2005/8/layout/radial1"/>
    <dgm:cxn modelId="{AC96E59E-6478-4A59-B840-44AFE887854E}" type="presOf" srcId="{1CC29046-CE11-4A14-AFE7-A3AB1601870D}" destId="{6CB714A0-1022-4876-A8E9-7C8C13E737F7}" srcOrd="1" destOrd="0" presId="urn:microsoft.com/office/officeart/2005/8/layout/radial1"/>
    <dgm:cxn modelId="{62AF29BD-3412-46B9-97EA-0A6BEB86404F}" type="presOf" srcId="{AB9E6B07-1404-4750-9E3E-87ED3FC77D87}" destId="{8C2D1EC1-372D-4A60-BF91-C19C9FA744AD}" srcOrd="1" destOrd="0" presId="urn:microsoft.com/office/officeart/2005/8/layout/radial1"/>
    <dgm:cxn modelId="{EED58BD3-E3A7-4DB2-97FD-37B12CD8BC6E}" type="presOf" srcId="{2BD1A10F-CA38-4764-A74F-7A8ADCCDF8E4}" destId="{F3A9FC8B-74DE-40F2-8152-281DB714F9ED}" srcOrd="1" destOrd="0" presId="urn:microsoft.com/office/officeart/2005/8/layout/radial1"/>
    <dgm:cxn modelId="{A36BA9D3-58D3-40CD-B067-48E2C9CA2E4D}" srcId="{948FEB3F-C792-48B3-BE44-E9FD95EA7100}" destId="{DAE6F516-5762-445E-AF23-3A8232FAC445}" srcOrd="3" destOrd="0" parTransId="{01D9EF67-3C3D-4141-BDE0-C103CFF0B143}" sibTransId="{C666DBF7-A97B-45BD-BDFB-AB2A0934E15B}"/>
    <dgm:cxn modelId="{331F24EE-53DE-4B57-ADF6-765AA2378B6D}" type="presOf" srcId="{8D228E1A-BC46-4B93-AD21-BD7C68CB7C83}" destId="{126B679E-704B-4C19-933C-9277B0539E52}" srcOrd="0" destOrd="0" presId="urn:microsoft.com/office/officeart/2005/8/layout/radial1"/>
    <dgm:cxn modelId="{F092C2F7-BED4-47A8-B150-C368618D6879}" type="presOf" srcId="{01D9EF67-3C3D-4141-BDE0-C103CFF0B143}" destId="{705B0629-59FF-4764-ABF7-7321515E861B}" srcOrd="1" destOrd="0" presId="urn:microsoft.com/office/officeart/2005/8/layout/radial1"/>
    <dgm:cxn modelId="{D114D651-641F-44D7-A23A-5F27F7DD3CF0}" type="presParOf" srcId="{308A8623-13F2-42CA-B722-EC0809F0E7D5}" destId="{73522265-04B8-4627-9B16-5B925D541D43}" srcOrd="0" destOrd="0" presId="urn:microsoft.com/office/officeart/2005/8/layout/radial1"/>
    <dgm:cxn modelId="{4F81C407-1410-441B-9341-A6E62B0315D3}" type="presParOf" srcId="{308A8623-13F2-42CA-B722-EC0809F0E7D5}" destId="{C3DD7322-6C26-4AB6-BFD8-AC7EF62770CF}" srcOrd="1" destOrd="0" presId="urn:microsoft.com/office/officeart/2005/8/layout/radial1"/>
    <dgm:cxn modelId="{E3C26FDF-3A1A-405F-BD62-327D9622C5B4}" type="presParOf" srcId="{C3DD7322-6C26-4AB6-BFD8-AC7EF62770CF}" destId="{8C2D1EC1-372D-4A60-BF91-C19C9FA744AD}" srcOrd="0" destOrd="0" presId="urn:microsoft.com/office/officeart/2005/8/layout/radial1"/>
    <dgm:cxn modelId="{20E112EE-8152-42D1-A631-E6134F515E26}" type="presParOf" srcId="{308A8623-13F2-42CA-B722-EC0809F0E7D5}" destId="{126B679E-704B-4C19-933C-9277B0539E52}" srcOrd="2" destOrd="0" presId="urn:microsoft.com/office/officeart/2005/8/layout/radial1"/>
    <dgm:cxn modelId="{0FD708F4-4FE3-4F15-A95E-91D175BA534C}" type="presParOf" srcId="{308A8623-13F2-42CA-B722-EC0809F0E7D5}" destId="{4B7C6874-36DE-4BAC-A6AE-8A111B878FEB}" srcOrd="3" destOrd="0" presId="urn:microsoft.com/office/officeart/2005/8/layout/radial1"/>
    <dgm:cxn modelId="{805EF265-FB82-4B15-8AE0-699A482FB193}" type="presParOf" srcId="{4B7C6874-36DE-4BAC-A6AE-8A111B878FEB}" destId="{6CB714A0-1022-4876-A8E9-7C8C13E737F7}" srcOrd="0" destOrd="0" presId="urn:microsoft.com/office/officeart/2005/8/layout/radial1"/>
    <dgm:cxn modelId="{31F8C9C4-0BF7-4246-AD6F-2B5BB3F74ADD}" type="presParOf" srcId="{308A8623-13F2-42CA-B722-EC0809F0E7D5}" destId="{D88E12FC-2597-49A7-A41A-2EA367B8A90A}" srcOrd="4" destOrd="0" presId="urn:microsoft.com/office/officeart/2005/8/layout/radial1"/>
    <dgm:cxn modelId="{81BA39A3-ECEF-49DB-9BD7-3128EC19A170}" type="presParOf" srcId="{308A8623-13F2-42CA-B722-EC0809F0E7D5}" destId="{4D2EBC1F-2E07-486B-AD35-651CE8620086}" srcOrd="5" destOrd="0" presId="urn:microsoft.com/office/officeart/2005/8/layout/radial1"/>
    <dgm:cxn modelId="{FEB42D2A-12AC-47BD-BEFB-3476F61762B0}" type="presParOf" srcId="{4D2EBC1F-2E07-486B-AD35-651CE8620086}" destId="{F3A9FC8B-74DE-40F2-8152-281DB714F9ED}" srcOrd="0" destOrd="0" presId="urn:microsoft.com/office/officeart/2005/8/layout/radial1"/>
    <dgm:cxn modelId="{DFE056FD-12AE-4960-8DD4-277E60E5C388}" type="presParOf" srcId="{308A8623-13F2-42CA-B722-EC0809F0E7D5}" destId="{4F109EAB-1D51-4B8F-8AFD-4839EF9EFC7F}" srcOrd="6" destOrd="0" presId="urn:microsoft.com/office/officeart/2005/8/layout/radial1"/>
    <dgm:cxn modelId="{A1EF3BDA-E548-45D2-8933-9739107314A8}" type="presParOf" srcId="{308A8623-13F2-42CA-B722-EC0809F0E7D5}" destId="{FCEA544D-6CFE-4C8B-838A-7276133C05CF}" srcOrd="7" destOrd="0" presId="urn:microsoft.com/office/officeart/2005/8/layout/radial1"/>
    <dgm:cxn modelId="{D3523932-EBCD-4C77-9CC9-8B8F7025BB69}" type="presParOf" srcId="{FCEA544D-6CFE-4C8B-838A-7276133C05CF}" destId="{705B0629-59FF-4764-ABF7-7321515E861B}" srcOrd="0" destOrd="0" presId="urn:microsoft.com/office/officeart/2005/8/layout/radial1"/>
    <dgm:cxn modelId="{82A701E6-5F90-46B6-B398-52C46D9DB2BF}" type="presParOf" srcId="{308A8623-13F2-42CA-B722-EC0809F0E7D5}" destId="{EB769786-F038-4378-B6E4-1AD525A9BEDB}" srcOrd="8" destOrd="0" presId="urn:microsoft.com/office/officeart/2005/8/layout/radial1"/>
    <dgm:cxn modelId="{5E25C289-83A7-4058-A19D-47791C5A9540}" type="presParOf" srcId="{308A8623-13F2-42CA-B722-EC0809F0E7D5}" destId="{41C126CD-74A9-48E9-8A27-A72B3C4A1D5D}" srcOrd="9" destOrd="0" presId="urn:microsoft.com/office/officeart/2005/8/layout/radial1"/>
    <dgm:cxn modelId="{B0AD790B-2179-4BC4-BC67-657E74993392}" type="presParOf" srcId="{41C126CD-74A9-48E9-8A27-A72B3C4A1D5D}" destId="{B31EEAF6-BA7F-4E66-A7F6-F8CC53BC6E07}" srcOrd="0" destOrd="0" presId="urn:microsoft.com/office/officeart/2005/8/layout/radial1"/>
    <dgm:cxn modelId="{5AE845D2-0930-4BCB-81E0-AF9A8475750D}" type="presParOf" srcId="{308A8623-13F2-42CA-B722-EC0809F0E7D5}" destId="{876FEC67-2C60-4954-8AFF-1BEED5EC395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noFill/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gm:spPr>
      <dgm:t>
        <a:bodyPr/>
        <a:lstStyle/>
        <a:p>
          <a:endParaRPr lang="fr-FR" sz="2000" dirty="0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BEEBD854-9345-4615-B895-2903B7BA3726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b="1" dirty="0">
            <a:solidFill>
              <a:srgbClr val="FFFF00"/>
            </a:solidFill>
          </a:endParaRPr>
        </a:p>
      </dgm:t>
    </dgm:pt>
    <dgm:pt modelId="{DD2F443C-1844-4CA2-8167-92BF73054E5A}" type="sibTrans" cxnId="{D3153816-51E9-4C32-A58E-A1E6A16053A1}">
      <dgm:prSet/>
      <dgm:spPr/>
      <dgm:t>
        <a:bodyPr/>
        <a:lstStyle/>
        <a:p>
          <a:endParaRPr lang="fr-FR"/>
        </a:p>
      </dgm:t>
    </dgm:pt>
    <dgm:pt modelId="{30B64431-56A3-4566-B9EB-B1F98FCFEDD0}" type="parTrans" cxnId="{D3153816-51E9-4C32-A58E-A1E6A16053A1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522265-04B8-4627-9B16-5B925D541D43}" type="pres">
      <dgm:prSet presAssocID="{948FEB3F-C792-48B3-BE44-E9FD95EA7100}" presName="centerShape" presStyleLbl="node0" presStyleIdx="0" presStyleCnt="1" custScaleX="142289" custScaleY="119610" custLinFactNeighborX="10214" custLinFactNeighborY="-6021"/>
      <dgm:spPr/>
    </dgm:pt>
    <dgm:pt modelId="{C3DD7322-6C26-4AB6-BFD8-AC7EF62770CF}" type="pres">
      <dgm:prSet presAssocID="{AB9E6B07-1404-4750-9E3E-87ED3FC77D87}" presName="Name9" presStyleLbl="parChTrans1D2" presStyleIdx="0" presStyleCnt="5"/>
      <dgm:spPr/>
    </dgm:pt>
    <dgm:pt modelId="{8C2D1EC1-372D-4A60-BF91-C19C9FA744AD}" type="pres">
      <dgm:prSet presAssocID="{AB9E6B07-1404-4750-9E3E-87ED3FC77D87}" presName="connTx" presStyleLbl="parChTrans1D2" presStyleIdx="0" presStyleCnt="5"/>
      <dgm:spPr/>
    </dgm:pt>
    <dgm:pt modelId="{126B679E-704B-4C19-933C-9277B0539E52}" type="pres">
      <dgm:prSet presAssocID="{8D228E1A-BC46-4B93-AD21-BD7C68CB7C83}" presName="node" presStyleLbl="node1" presStyleIdx="0" presStyleCnt="5" custScaleX="174813" custScaleY="134848" custRadScaleRad="116400" custRadScaleInc="-80728">
        <dgm:presLayoutVars>
          <dgm:bulletEnabled val="1"/>
        </dgm:presLayoutVars>
      </dgm:prSet>
      <dgm:spPr/>
    </dgm:pt>
    <dgm:pt modelId="{4B7C6874-36DE-4BAC-A6AE-8A111B878FEB}" type="pres">
      <dgm:prSet presAssocID="{1CC29046-CE11-4A14-AFE7-A3AB1601870D}" presName="Name9" presStyleLbl="parChTrans1D2" presStyleIdx="1" presStyleCnt="5"/>
      <dgm:spPr/>
    </dgm:pt>
    <dgm:pt modelId="{6CB714A0-1022-4876-A8E9-7C8C13E737F7}" type="pres">
      <dgm:prSet presAssocID="{1CC29046-CE11-4A14-AFE7-A3AB1601870D}" presName="connTx" presStyleLbl="parChTrans1D2" presStyleIdx="1" presStyleCnt="5"/>
      <dgm:spPr/>
    </dgm:pt>
    <dgm:pt modelId="{D88E12FC-2597-49A7-A41A-2EA367B8A90A}" type="pres">
      <dgm:prSet presAssocID="{1CA3D244-BE1A-4FE1-8F70-96964FA69D38}" presName="node" presStyleLbl="node1" presStyleIdx="1" presStyleCnt="5" custScaleX="189717" custScaleY="142288" custRadScaleRad="159905" custRadScaleInc="-60331">
        <dgm:presLayoutVars>
          <dgm:bulletEnabled val="1"/>
        </dgm:presLayoutVars>
      </dgm:prSet>
      <dgm:spPr/>
    </dgm:pt>
    <dgm:pt modelId="{4D2EBC1F-2E07-486B-AD35-651CE8620086}" type="pres">
      <dgm:prSet presAssocID="{2BD1A10F-CA38-4764-A74F-7A8ADCCDF8E4}" presName="Name9" presStyleLbl="parChTrans1D2" presStyleIdx="2" presStyleCnt="5"/>
      <dgm:spPr/>
    </dgm:pt>
    <dgm:pt modelId="{F3A9FC8B-74DE-40F2-8152-281DB714F9ED}" type="pres">
      <dgm:prSet presAssocID="{2BD1A10F-CA38-4764-A74F-7A8ADCCDF8E4}" presName="connTx" presStyleLbl="parChTrans1D2" presStyleIdx="2" presStyleCnt="5"/>
      <dgm:spPr/>
    </dgm:pt>
    <dgm:pt modelId="{4F109EAB-1D51-4B8F-8AFD-4839EF9EFC7F}" type="pres">
      <dgm:prSet presAssocID="{029CA7CA-A6E5-487D-A3C2-ECE2C6D65C8B}" presName="node" presStyleLbl="node1" presStyleIdx="2" presStyleCnt="5" custScaleX="178247" custScaleY="127216" custRadScaleRad="145605" custRadScaleInc="-85560">
        <dgm:presLayoutVars>
          <dgm:bulletEnabled val="1"/>
        </dgm:presLayoutVars>
      </dgm:prSet>
      <dgm:spPr/>
    </dgm:pt>
    <dgm:pt modelId="{FCEA544D-6CFE-4C8B-838A-7276133C05CF}" type="pres">
      <dgm:prSet presAssocID="{01D9EF67-3C3D-4141-BDE0-C103CFF0B143}" presName="Name9" presStyleLbl="parChTrans1D2" presStyleIdx="3" presStyleCnt="5"/>
      <dgm:spPr/>
    </dgm:pt>
    <dgm:pt modelId="{705B0629-59FF-4764-ABF7-7321515E861B}" type="pres">
      <dgm:prSet presAssocID="{01D9EF67-3C3D-4141-BDE0-C103CFF0B143}" presName="connTx" presStyleLbl="parChTrans1D2" presStyleIdx="3" presStyleCnt="5"/>
      <dgm:spPr/>
    </dgm:pt>
    <dgm:pt modelId="{EB769786-F038-4378-B6E4-1AD525A9BEDB}" type="pres">
      <dgm:prSet presAssocID="{DAE6F516-5762-445E-AF23-3A8232FAC445}" presName="node" presStyleLbl="node1" presStyleIdx="3" presStyleCnt="5" custScaleX="172969" custScaleY="118121" custRadScaleRad="110270" custRadScaleInc="-64700">
        <dgm:presLayoutVars>
          <dgm:bulletEnabled val="1"/>
        </dgm:presLayoutVars>
      </dgm:prSet>
      <dgm:spPr/>
    </dgm:pt>
    <dgm:pt modelId="{41C126CD-74A9-48E9-8A27-A72B3C4A1D5D}" type="pres">
      <dgm:prSet presAssocID="{30B64431-56A3-4566-B9EB-B1F98FCFEDD0}" presName="Name9" presStyleLbl="parChTrans1D2" presStyleIdx="4" presStyleCnt="5"/>
      <dgm:spPr/>
    </dgm:pt>
    <dgm:pt modelId="{B31EEAF6-BA7F-4E66-A7F6-F8CC53BC6E07}" type="pres">
      <dgm:prSet presAssocID="{30B64431-56A3-4566-B9EB-B1F98FCFEDD0}" presName="connTx" presStyleLbl="parChTrans1D2" presStyleIdx="4" presStyleCnt="5"/>
      <dgm:spPr/>
    </dgm:pt>
    <dgm:pt modelId="{876FEC67-2C60-4954-8AFF-1BEED5EC3957}" type="pres">
      <dgm:prSet presAssocID="{BEEBD854-9345-4615-B895-2903B7BA3726}" presName="node" presStyleLbl="node1" presStyleIdx="4" presStyleCnt="5" custScaleX="175856" custScaleY="127074" custRadScaleRad="126273" custRadScaleInc="-48184">
        <dgm:presLayoutVars>
          <dgm:bulletEnabled val="1"/>
        </dgm:presLayoutVars>
      </dgm:prSet>
      <dgm:spPr/>
    </dgm:pt>
  </dgm:ptLst>
  <dgm:cxnLst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C0750B0C-99A1-4160-BB0C-C7FD203073F0}" type="presOf" srcId="{029CA7CA-A6E5-487D-A3C2-ECE2C6D65C8B}" destId="{4F109EAB-1D51-4B8F-8AFD-4839EF9EFC7F}" srcOrd="0" destOrd="0" presId="urn:microsoft.com/office/officeart/2005/8/layout/radial1"/>
    <dgm:cxn modelId="{D3153816-51E9-4C32-A58E-A1E6A16053A1}" srcId="{948FEB3F-C792-48B3-BE44-E9FD95EA7100}" destId="{BEEBD854-9345-4615-B895-2903B7BA3726}" srcOrd="4" destOrd="0" parTransId="{30B64431-56A3-4566-B9EB-B1F98FCFEDD0}" sibTransId="{DD2F443C-1844-4CA2-8167-92BF73054E5A}"/>
    <dgm:cxn modelId="{C98BA718-4D98-43E2-B03F-155937C47E7F}" type="presOf" srcId="{C9E94780-6134-4630-818F-107EF808B095}" destId="{308A8623-13F2-42CA-B722-EC0809F0E7D5}" srcOrd="0" destOrd="0" presId="urn:microsoft.com/office/officeart/2005/8/layout/radial1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CA08F83C-E2FD-4295-88DD-56AA93F09B43}" type="presOf" srcId="{1CC29046-CE11-4A14-AFE7-A3AB1601870D}" destId="{4B7C6874-36DE-4BAC-A6AE-8A111B878FEB}" srcOrd="0" destOrd="0" presId="urn:microsoft.com/office/officeart/2005/8/layout/radial1"/>
    <dgm:cxn modelId="{81251A43-3B76-4B11-B6D3-391FACF7782F}" type="presOf" srcId="{DAE6F516-5762-445E-AF23-3A8232FAC445}" destId="{EB769786-F038-4378-B6E4-1AD525A9BEDB}" srcOrd="0" destOrd="0" presId="urn:microsoft.com/office/officeart/2005/8/layout/radial1"/>
    <dgm:cxn modelId="{48647265-ECF0-4F10-A344-DF2FC73B44EE}" type="presOf" srcId="{AB9E6B07-1404-4750-9E3E-87ED3FC77D87}" destId="{C3DD7322-6C26-4AB6-BFD8-AC7EF62770CF}" srcOrd="0" destOrd="0" presId="urn:microsoft.com/office/officeart/2005/8/layout/radial1"/>
    <dgm:cxn modelId="{597EE969-F8CD-4969-86EF-1BDCA1ADB8C9}" type="presOf" srcId="{BEEBD854-9345-4615-B895-2903B7BA3726}" destId="{876FEC67-2C60-4954-8AFF-1BEED5EC3957}" srcOrd="0" destOrd="0" presId="urn:microsoft.com/office/officeart/2005/8/layout/radial1"/>
    <dgm:cxn modelId="{45CC1C50-806A-43C2-A828-4259763AA746}" type="presOf" srcId="{1CA3D244-BE1A-4FE1-8F70-96964FA69D38}" destId="{D88E12FC-2597-49A7-A41A-2EA367B8A90A}" srcOrd="0" destOrd="0" presId="urn:microsoft.com/office/officeart/2005/8/layout/radial1"/>
    <dgm:cxn modelId="{BC0D9171-F6E9-4D6B-BB63-4E466EF8D243}" type="presOf" srcId="{30B64431-56A3-4566-B9EB-B1F98FCFEDD0}" destId="{41C126CD-74A9-48E9-8A27-A72B3C4A1D5D}" srcOrd="0" destOrd="0" presId="urn:microsoft.com/office/officeart/2005/8/layout/radial1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1096DC7D-AC5B-4D0D-874F-38DCB3E46B43}" type="presOf" srcId="{2BD1A10F-CA38-4764-A74F-7A8ADCCDF8E4}" destId="{4D2EBC1F-2E07-486B-AD35-651CE8620086}" srcOrd="0" destOrd="0" presId="urn:microsoft.com/office/officeart/2005/8/layout/radial1"/>
    <dgm:cxn modelId="{24F0117E-84D6-442C-B61F-FFD75E115300}" type="presOf" srcId="{30B64431-56A3-4566-B9EB-B1F98FCFEDD0}" destId="{B31EEAF6-BA7F-4E66-A7F6-F8CC53BC6E07}" srcOrd="1" destOrd="0" presId="urn:microsoft.com/office/officeart/2005/8/layout/radial1"/>
    <dgm:cxn modelId="{D408279A-4159-4E44-A7CD-64E699B9867D}" type="presOf" srcId="{01D9EF67-3C3D-4141-BDE0-C103CFF0B143}" destId="{FCEA544D-6CFE-4C8B-838A-7276133C05CF}" srcOrd="0" destOrd="0" presId="urn:microsoft.com/office/officeart/2005/8/layout/radial1"/>
    <dgm:cxn modelId="{A9E9159E-0C46-4FE6-AC72-BA930C530B3A}" type="presOf" srcId="{948FEB3F-C792-48B3-BE44-E9FD95EA7100}" destId="{73522265-04B8-4627-9B16-5B925D541D43}" srcOrd="0" destOrd="0" presId="urn:microsoft.com/office/officeart/2005/8/layout/radial1"/>
    <dgm:cxn modelId="{AC96E59E-6478-4A59-B840-44AFE887854E}" type="presOf" srcId="{1CC29046-CE11-4A14-AFE7-A3AB1601870D}" destId="{6CB714A0-1022-4876-A8E9-7C8C13E737F7}" srcOrd="1" destOrd="0" presId="urn:microsoft.com/office/officeart/2005/8/layout/radial1"/>
    <dgm:cxn modelId="{62AF29BD-3412-46B9-97EA-0A6BEB86404F}" type="presOf" srcId="{AB9E6B07-1404-4750-9E3E-87ED3FC77D87}" destId="{8C2D1EC1-372D-4A60-BF91-C19C9FA744AD}" srcOrd="1" destOrd="0" presId="urn:microsoft.com/office/officeart/2005/8/layout/radial1"/>
    <dgm:cxn modelId="{EED58BD3-E3A7-4DB2-97FD-37B12CD8BC6E}" type="presOf" srcId="{2BD1A10F-CA38-4764-A74F-7A8ADCCDF8E4}" destId="{F3A9FC8B-74DE-40F2-8152-281DB714F9ED}" srcOrd="1" destOrd="0" presId="urn:microsoft.com/office/officeart/2005/8/layout/radial1"/>
    <dgm:cxn modelId="{A36BA9D3-58D3-40CD-B067-48E2C9CA2E4D}" srcId="{948FEB3F-C792-48B3-BE44-E9FD95EA7100}" destId="{DAE6F516-5762-445E-AF23-3A8232FAC445}" srcOrd="3" destOrd="0" parTransId="{01D9EF67-3C3D-4141-BDE0-C103CFF0B143}" sibTransId="{C666DBF7-A97B-45BD-BDFB-AB2A0934E15B}"/>
    <dgm:cxn modelId="{331F24EE-53DE-4B57-ADF6-765AA2378B6D}" type="presOf" srcId="{8D228E1A-BC46-4B93-AD21-BD7C68CB7C83}" destId="{126B679E-704B-4C19-933C-9277B0539E52}" srcOrd="0" destOrd="0" presId="urn:microsoft.com/office/officeart/2005/8/layout/radial1"/>
    <dgm:cxn modelId="{F092C2F7-BED4-47A8-B150-C368618D6879}" type="presOf" srcId="{01D9EF67-3C3D-4141-BDE0-C103CFF0B143}" destId="{705B0629-59FF-4764-ABF7-7321515E861B}" srcOrd="1" destOrd="0" presId="urn:microsoft.com/office/officeart/2005/8/layout/radial1"/>
    <dgm:cxn modelId="{D114D651-641F-44D7-A23A-5F27F7DD3CF0}" type="presParOf" srcId="{308A8623-13F2-42CA-B722-EC0809F0E7D5}" destId="{73522265-04B8-4627-9B16-5B925D541D43}" srcOrd="0" destOrd="0" presId="urn:microsoft.com/office/officeart/2005/8/layout/radial1"/>
    <dgm:cxn modelId="{4F81C407-1410-441B-9341-A6E62B0315D3}" type="presParOf" srcId="{308A8623-13F2-42CA-B722-EC0809F0E7D5}" destId="{C3DD7322-6C26-4AB6-BFD8-AC7EF62770CF}" srcOrd="1" destOrd="0" presId="urn:microsoft.com/office/officeart/2005/8/layout/radial1"/>
    <dgm:cxn modelId="{E3C26FDF-3A1A-405F-BD62-327D9622C5B4}" type="presParOf" srcId="{C3DD7322-6C26-4AB6-BFD8-AC7EF62770CF}" destId="{8C2D1EC1-372D-4A60-BF91-C19C9FA744AD}" srcOrd="0" destOrd="0" presId="urn:microsoft.com/office/officeart/2005/8/layout/radial1"/>
    <dgm:cxn modelId="{20E112EE-8152-42D1-A631-E6134F515E26}" type="presParOf" srcId="{308A8623-13F2-42CA-B722-EC0809F0E7D5}" destId="{126B679E-704B-4C19-933C-9277B0539E52}" srcOrd="2" destOrd="0" presId="urn:microsoft.com/office/officeart/2005/8/layout/radial1"/>
    <dgm:cxn modelId="{0FD708F4-4FE3-4F15-A95E-91D175BA534C}" type="presParOf" srcId="{308A8623-13F2-42CA-B722-EC0809F0E7D5}" destId="{4B7C6874-36DE-4BAC-A6AE-8A111B878FEB}" srcOrd="3" destOrd="0" presId="urn:microsoft.com/office/officeart/2005/8/layout/radial1"/>
    <dgm:cxn modelId="{805EF265-FB82-4B15-8AE0-699A482FB193}" type="presParOf" srcId="{4B7C6874-36DE-4BAC-A6AE-8A111B878FEB}" destId="{6CB714A0-1022-4876-A8E9-7C8C13E737F7}" srcOrd="0" destOrd="0" presId="urn:microsoft.com/office/officeart/2005/8/layout/radial1"/>
    <dgm:cxn modelId="{31F8C9C4-0BF7-4246-AD6F-2B5BB3F74ADD}" type="presParOf" srcId="{308A8623-13F2-42CA-B722-EC0809F0E7D5}" destId="{D88E12FC-2597-49A7-A41A-2EA367B8A90A}" srcOrd="4" destOrd="0" presId="urn:microsoft.com/office/officeart/2005/8/layout/radial1"/>
    <dgm:cxn modelId="{81BA39A3-ECEF-49DB-9BD7-3128EC19A170}" type="presParOf" srcId="{308A8623-13F2-42CA-B722-EC0809F0E7D5}" destId="{4D2EBC1F-2E07-486B-AD35-651CE8620086}" srcOrd="5" destOrd="0" presId="urn:microsoft.com/office/officeart/2005/8/layout/radial1"/>
    <dgm:cxn modelId="{FEB42D2A-12AC-47BD-BEFB-3476F61762B0}" type="presParOf" srcId="{4D2EBC1F-2E07-486B-AD35-651CE8620086}" destId="{F3A9FC8B-74DE-40F2-8152-281DB714F9ED}" srcOrd="0" destOrd="0" presId="urn:microsoft.com/office/officeart/2005/8/layout/radial1"/>
    <dgm:cxn modelId="{DFE056FD-12AE-4960-8DD4-277E60E5C388}" type="presParOf" srcId="{308A8623-13F2-42CA-B722-EC0809F0E7D5}" destId="{4F109EAB-1D51-4B8F-8AFD-4839EF9EFC7F}" srcOrd="6" destOrd="0" presId="urn:microsoft.com/office/officeart/2005/8/layout/radial1"/>
    <dgm:cxn modelId="{A1EF3BDA-E548-45D2-8933-9739107314A8}" type="presParOf" srcId="{308A8623-13F2-42CA-B722-EC0809F0E7D5}" destId="{FCEA544D-6CFE-4C8B-838A-7276133C05CF}" srcOrd="7" destOrd="0" presId="urn:microsoft.com/office/officeart/2005/8/layout/radial1"/>
    <dgm:cxn modelId="{D3523932-EBCD-4C77-9CC9-8B8F7025BB69}" type="presParOf" srcId="{FCEA544D-6CFE-4C8B-838A-7276133C05CF}" destId="{705B0629-59FF-4764-ABF7-7321515E861B}" srcOrd="0" destOrd="0" presId="urn:microsoft.com/office/officeart/2005/8/layout/radial1"/>
    <dgm:cxn modelId="{82A701E6-5F90-46B6-B398-52C46D9DB2BF}" type="presParOf" srcId="{308A8623-13F2-42CA-B722-EC0809F0E7D5}" destId="{EB769786-F038-4378-B6E4-1AD525A9BEDB}" srcOrd="8" destOrd="0" presId="urn:microsoft.com/office/officeart/2005/8/layout/radial1"/>
    <dgm:cxn modelId="{5E25C289-83A7-4058-A19D-47791C5A9540}" type="presParOf" srcId="{308A8623-13F2-42CA-B722-EC0809F0E7D5}" destId="{41C126CD-74A9-48E9-8A27-A72B3C4A1D5D}" srcOrd="9" destOrd="0" presId="urn:microsoft.com/office/officeart/2005/8/layout/radial1"/>
    <dgm:cxn modelId="{B0AD790B-2179-4BC4-BC67-657E74993392}" type="presParOf" srcId="{41C126CD-74A9-48E9-8A27-A72B3C4A1D5D}" destId="{B31EEAF6-BA7F-4E66-A7F6-F8CC53BC6E07}" srcOrd="0" destOrd="0" presId="urn:microsoft.com/office/officeart/2005/8/layout/radial1"/>
    <dgm:cxn modelId="{5AE845D2-0930-4BCB-81E0-AF9A8475750D}" type="presParOf" srcId="{308A8623-13F2-42CA-B722-EC0809F0E7D5}" destId="{876FEC67-2C60-4954-8AFF-1BEED5EC3957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</dgm:spPr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000" dirty="0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278037B8-2E96-490A-BEE1-2F4558C9AC28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dirty="0"/>
        </a:p>
      </dgm:t>
    </dgm:pt>
    <dgm:pt modelId="{BFA1DD11-C6D7-4EB2-8BBE-656F7AB232CD}" type="parTrans" cxnId="{C773A026-1F77-4C69-8BB3-EF2D94E83108}">
      <dgm:prSet/>
      <dgm:spPr/>
      <dgm:t>
        <a:bodyPr/>
        <a:lstStyle/>
        <a:p>
          <a:endParaRPr lang="fr-FR"/>
        </a:p>
      </dgm:t>
    </dgm:pt>
    <dgm:pt modelId="{4BBCC264-E63A-40DD-87E6-30299D3AFA98}" type="sibTrans" cxnId="{C773A026-1F77-4C69-8BB3-EF2D94E83108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3522265-04B8-4627-9B16-5B925D541D43}" type="pres">
      <dgm:prSet presAssocID="{948FEB3F-C792-48B3-BE44-E9FD95EA7100}" presName="centerShape" presStyleLbl="node0" presStyleIdx="0" presStyleCnt="1" custScaleX="160696" custScaleY="68773" custLinFactNeighborX="533"/>
      <dgm:spPr>
        <a:prstGeom prst="roundRect">
          <a:avLst/>
        </a:prstGeom>
      </dgm:spPr>
    </dgm:pt>
    <dgm:pt modelId="{C3DD7322-6C26-4AB6-BFD8-AC7EF62770CF}" type="pres">
      <dgm:prSet presAssocID="{AB9E6B07-1404-4750-9E3E-87ED3FC77D87}" presName="Name9" presStyleLbl="parChTrans1D2" presStyleIdx="0" presStyleCnt="5"/>
      <dgm:spPr/>
    </dgm:pt>
    <dgm:pt modelId="{8C2D1EC1-372D-4A60-BF91-C19C9FA744AD}" type="pres">
      <dgm:prSet presAssocID="{AB9E6B07-1404-4750-9E3E-87ED3FC77D87}" presName="connTx" presStyleLbl="parChTrans1D2" presStyleIdx="0" presStyleCnt="5"/>
      <dgm:spPr/>
    </dgm:pt>
    <dgm:pt modelId="{126B679E-704B-4C19-933C-9277B0539E52}" type="pres">
      <dgm:prSet presAssocID="{8D228E1A-BC46-4B93-AD21-BD7C68CB7C83}" presName="node" presStyleLbl="node1" presStyleIdx="0" presStyleCnt="5" custScaleX="177860" custScaleY="68773" custRadScaleRad="66584">
        <dgm:presLayoutVars>
          <dgm:bulletEnabled val="1"/>
        </dgm:presLayoutVars>
      </dgm:prSet>
      <dgm:spPr>
        <a:prstGeom prst="roundRect">
          <a:avLst/>
        </a:prstGeom>
      </dgm:spPr>
    </dgm:pt>
    <dgm:pt modelId="{4B7C6874-36DE-4BAC-A6AE-8A111B878FEB}" type="pres">
      <dgm:prSet presAssocID="{1CC29046-CE11-4A14-AFE7-A3AB1601870D}" presName="Name9" presStyleLbl="parChTrans1D2" presStyleIdx="1" presStyleCnt="5"/>
      <dgm:spPr/>
    </dgm:pt>
    <dgm:pt modelId="{6CB714A0-1022-4876-A8E9-7C8C13E737F7}" type="pres">
      <dgm:prSet presAssocID="{1CC29046-CE11-4A14-AFE7-A3AB1601870D}" presName="connTx" presStyleLbl="parChTrans1D2" presStyleIdx="1" presStyleCnt="5"/>
      <dgm:spPr/>
    </dgm:pt>
    <dgm:pt modelId="{D88E12FC-2597-49A7-A41A-2EA367B8A90A}" type="pres">
      <dgm:prSet presAssocID="{1CA3D244-BE1A-4FE1-8F70-96964FA69D38}" presName="node" presStyleLbl="node1" presStyleIdx="1" presStyleCnt="5" custScaleX="177860" custScaleY="68773" custRadScaleRad="152330">
        <dgm:presLayoutVars>
          <dgm:bulletEnabled val="1"/>
        </dgm:presLayoutVars>
      </dgm:prSet>
      <dgm:spPr>
        <a:prstGeom prst="roundRect">
          <a:avLst/>
        </a:prstGeom>
      </dgm:spPr>
    </dgm:pt>
    <dgm:pt modelId="{4D2EBC1F-2E07-486B-AD35-651CE8620086}" type="pres">
      <dgm:prSet presAssocID="{2BD1A10F-CA38-4764-A74F-7A8ADCCDF8E4}" presName="Name9" presStyleLbl="parChTrans1D2" presStyleIdx="2" presStyleCnt="5"/>
      <dgm:spPr/>
    </dgm:pt>
    <dgm:pt modelId="{F3A9FC8B-74DE-40F2-8152-281DB714F9ED}" type="pres">
      <dgm:prSet presAssocID="{2BD1A10F-CA38-4764-A74F-7A8ADCCDF8E4}" presName="connTx" presStyleLbl="parChTrans1D2" presStyleIdx="2" presStyleCnt="5"/>
      <dgm:spPr/>
    </dgm:pt>
    <dgm:pt modelId="{4F109EAB-1D51-4B8F-8AFD-4839EF9EFC7F}" type="pres">
      <dgm:prSet presAssocID="{029CA7CA-A6E5-487D-A3C2-ECE2C6D65C8B}" presName="node" presStyleLbl="node1" presStyleIdx="2" presStyleCnt="5" custScaleX="177860" custScaleY="68773" custRadScaleRad="126263" custRadScaleInc="-59781">
        <dgm:presLayoutVars>
          <dgm:bulletEnabled val="1"/>
        </dgm:presLayoutVars>
      </dgm:prSet>
      <dgm:spPr>
        <a:prstGeom prst="roundRect">
          <a:avLst/>
        </a:prstGeom>
      </dgm:spPr>
    </dgm:pt>
    <dgm:pt modelId="{74D70776-C7EA-4989-8388-871875FE1754}" type="pres">
      <dgm:prSet presAssocID="{BFA1DD11-C6D7-4EB2-8BBE-656F7AB232CD}" presName="Name9" presStyleLbl="parChTrans1D2" presStyleIdx="3" presStyleCnt="5"/>
      <dgm:spPr/>
    </dgm:pt>
    <dgm:pt modelId="{C4AA93D7-A5A8-4C1C-B8AE-795F4B88AE29}" type="pres">
      <dgm:prSet presAssocID="{BFA1DD11-C6D7-4EB2-8BBE-656F7AB232CD}" presName="connTx" presStyleLbl="parChTrans1D2" presStyleIdx="3" presStyleCnt="5"/>
      <dgm:spPr/>
    </dgm:pt>
    <dgm:pt modelId="{4FE0EB9D-5129-4A18-8C25-788916F04EE6}" type="pres">
      <dgm:prSet presAssocID="{278037B8-2E96-490A-BEE1-2F4558C9AC28}" presName="node" presStyleLbl="node1" presStyleIdx="3" presStyleCnt="5" custScaleX="177860" custScaleY="68773" custRadScaleRad="98541" custRadScaleInc="27761">
        <dgm:presLayoutVars>
          <dgm:bulletEnabled val="1"/>
        </dgm:presLayoutVars>
      </dgm:prSet>
      <dgm:spPr>
        <a:prstGeom prst="roundRect">
          <a:avLst/>
        </a:prstGeom>
      </dgm:spPr>
    </dgm:pt>
    <dgm:pt modelId="{FCEA544D-6CFE-4C8B-838A-7276133C05CF}" type="pres">
      <dgm:prSet presAssocID="{01D9EF67-3C3D-4141-BDE0-C103CFF0B143}" presName="Name9" presStyleLbl="parChTrans1D2" presStyleIdx="4" presStyleCnt="5"/>
      <dgm:spPr/>
    </dgm:pt>
    <dgm:pt modelId="{705B0629-59FF-4764-ABF7-7321515E861B}" type="pres">
      <dgm:prSet presAssocID="{01D9EF67-3C3D-4141-BDE0-C103CFF0B143}" presName="connTx" presStyleLbl="parChTrans1D2" presStyleIdx="4" presStyleCnt="5"/>
      <dgm:spPr/>
    </dgm:pt>
    <dgm:pt modelId="{EB769786-F038-4378-B6E4-1AD525A9BEDB}" type="pres">
      <dgm:prSet presAssocID="{DAE6F516-5762-445E-AF23-3A8232FAC445}" presName="node" presStyleLbl="node1" presStyleIdx="4" presStyleCnt="5" custScaleX="177860" custScaleY="68773" custRadScaleRad="14869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3B98801-A4C6-47F6-A19D-27B42F49BE22}" type="presOf" srcId="{C9E94780-6134-4630-818F-107EF808B095}" destId="{308A8623-13F2-42CA-B722-EC0809F0E7D5}" srcOrd="0" destOrd="0" presId="urn:microsoft.com/office/officeart/2005/8/layout/radial1"/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6782721F-112A-4216-B003-66200F8D0E9E}" type="presOf" srcId="{AB9E6B07-1404-4750-9E3E-87ED3FC77D87}" destId="{C3DD7322-6C26-4AB6-BFD8-AC7EF62770CF}" srcOrd="0" destOrd="0" presId="urn:microsoft.com/office/officeart/2005/8/layout/radial1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0D724725-8D54-4B40-B5C3-66CF767A32C2}" type="presOf" srcId="{AB9E6B07-1404-4750-9E3E-87ED3FC77D87}" destId="{8C2D1EC1-372D-4A60-BF91-C19C9FA744AD}" srcOrd="1" destOrd="0" presId="urn:microsoft.com/office/officeart/2005/8/layout/radial1"/>
    <dgm:cxn modelId="{C773A026-1F77-4C69-8BB3-EF2D94E83108}" srcId="{948FEB3F-C792-48B3-BE44-E9FD95EA7100}" destId="{278037B8-2E96-490A-BEE1-2F4558C9AC28}" srcOrd="3" destOrd="0" parTransId="{BFA1DD11-C6D7-4EB2-8BBE-656F7AB232CD}" sibTransId="{4BBCC264-E63A-40DD-87E6-30299D3AFA98}"/>
    <dgm:cxn modelId="{F6D9042F-B43F-4B19-8CDB-5017093F40B7}" type="presOf" srcId="{029CA7CA-A6E5-487D-A3C2-ECE2C6D65C8B}" destId="{4F109EAB-1D51-4B8F-8AFD-4839EF9EFC7F}" srcOrd="0" destOrd="0" presId="urn:microsoft.com/office/officeart/2005/8/layout/radial1"/>
    <dgm:cxn modelId="{A69F6F33-9D86-44CF-BE38-AFEC29542797}" type="presOf" srcId="{948FEB3F-C792-48B3-BE44-E9FD95EA7100}" destId="{73522265-04B8-4627-9B16-5B925D541D43}" srcOrd="0" destOrd="0" presId="urn:microsoft.com/office/officeart/2005/8/layout/radial1"/>
    <dgm:cxn modelId="{BBFFF643-7B0F-4BB1-BFA5-E58B1121B5AE}" type="presOf" srcId="{2BD1A10F-CA38-4764-A74F-7A8ADCCDF8E4}" destId="{4D2EBC1F-2E07-486B-AD35-651CE8620086}" srcOrd="0" destOrd="0" presId="urn:microsoft.com/office/officeart/2005/8/layout/radial1"/>
    <dgm:cxn modelId="{9E99ED44-A6C8-489F-B596-47AF88B8B6CB}" type="presOf" srcId="{8D228E1A-BC46-4B93-AD21-BD7C68CB7C83}" destId="{126B679E-704B-4C19-933C-9277B0539E52}" srcOrd="0" destOrd="0" presId="urn:microsoft.com/office/officeart/2005/8/layout/radial1"/>
    <dgm:cxn modelId="{A77B8B65-20F2-4397-9DFD-CE730A35CBC0}" type="presOf" srcId="{01D9EF67-3C3D-4141-BDE0-C103CFF0B143}" destId="{705B0629-59FF-4764-ABF7-7321515E861B}" srcOrd="1" destOrd="0" presId="urn:microsoft.com/office/officeart/2005/8/layout/radial1"/>
    <dgm:cxn modelId="{34B3EB70-16A1-4DF9-9BA6-1957D221BEB7}" type="presOf" srcId="{01D9EF67-3C3D-4141-BDE0-C103CFF0B143}" destId="{FCEA544D-6CFE-4C8B-838A-7276133C05CF}" srcOrd="0" destOrd="0" presId="urn:microsoft.com/office/officeart/2005/8/layout/radial1"/>
    <dgm:cxn modelId="{50A59573-2D54-400D-B3A3-7E11631AE15B}" type="presOf" srcId="{BFA1DD11-C6D7-4EB2-8BBE-656F7AB232CD}" destId="{74D70776-C7EA-4989-8388-871875FE1754}" srcOrd="0" destOrd="0" presId="urn:microsoft.com/office/officeart/2005/8/layout/radial1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FF78EB89-5BAB-45CD-A985-D26BE869E13A}" type="presOf" srcId="{BFA1DD11-C6D7-4EB2-8BBE-656F7AB232CD}" destId="{C4AA93D7-A5A8-4C1C-B8AE-795F4B88AE29}" srcOrd="1" destOrd="0" presId="urn:microsoft.com/office/officeart/2005/8/layout/radial1"/>
    <dgm:cxn modelId="{11681397-70D0-4181-8C29-EFE784FE74D6}" type="presOf" srcId="{1CC29046-CE11-4A14-AFE7-A3AB1601870D}" destId="{4B7C6874-36DE-4BAC-A6AE-8A111B878FEB}" srcOrd="0" destOrd="0" presId="urn:microsoft.com/office/officeart/2005/8/layout/radial1"/>
    <dgm:cxn modelId="{A897DF9A-DEF1-4C47-860C-A712AB50EB0C}" type="presOf" srcId="{1CC29046-CE11-4A14-AFE7-A3AB1601870D}" destId="{6CB714A0-1022-4876-A8E9-7C8C13E737F7}" srcOrd="1" destOrd="0" presId="urn:microsoft.com/office/officeart/2005/8/layout/radial1"/>
    <dgm:cxn modelId="{30DA56A9-D7E0-4515-B4AF-9C97C2E2EEBF}" type="presOf" srcId="{2BD1A10F-CA38-4764-A74F-7A8ADCCDF8E4}" destId="{F3A9FC8B-74DE-40F2-8152-281DB714F9ED}" srcOrd="1" destOrd="0" presId="urn:microsoft.com/office/officeart/2005/8/layout/radial1"/>
    <dgm:cxn modelId="{685F36C8-EF0A-4760-87B1-FE06EC354A19}" type="presOf" srcId="{DAE6F516-5762-445E-AF23-3A8232FAC445}" destId="{EB769786-F038-4378-B6E4-1AD525A9BEDB}" srcOrd="0" destOrd="0" presId="urn:microsoft.com/office/officeart/2005/8/layout/radial1"/>
    <dgm:cxn modelId="{A36BA9D3-58D3-40CD-B067-48E2C9CA2E4D}" srcId="{948FEB3F-C792-48B3-BE44-E9FD95EA7100}" destId="{DAE6F516-5762-445E-AF23-3A8232FAC445}" srcOrd="4" destOrd="0" parTransId="{01D9EF67-3C3D-4141-BDE0-C103CFF0B143}" sibTransId="{C666DBF7-A97B-45BD-BDFB-AB2A0934E15B}"/>
    <dgm:cxn modelId="{010942EB-5588-4102-91CD-DAFC1A54F645}" type="presOf" srcId="{1CA3D244-BE1A-4FE1-8F70-96964FA69D38}" destId="{D88E12FC-2597-49A7-A41A-2EA367B8A90A}" srcOrd="0" destOrd="0" presId="urn:microsoft.com/office/officeart/2005/8/layout/radial1"/>
    <dgm:cxn modelId="{2816FFEC-24CB-4A17-A8E6-D2D68CD54145}" type="presOf" srcId="{278037B8-2E96-490A-BEE1-2F4558C9AC28}" destId="{4FE0EB9D-5129-4A18-8C25-788916F04EE6}" srcOrd="0" destOrd="0" presId="urn:microsoft.com/office/officeart/2005/8/layout/radial1"/>
    <dgm:cxn modelId="{437C015C-A99F-4383-81E4-8B9DFFB07A55}" type="presParOf" srcId="{308A8623-13F2-42CA-B722-EC0809F0E7D5}" destId="{73522265-04B8-4627-9B16-5B925D541D43}" srcOrd="0" destOrd="0" presId="urn:microsoft.com/office/officeart/2005/8/layout/radial1"/>
    <dgm:cxn modelId="{7EDB53CD-E042-49B1-AD79-07ECFB11EE20}" type="presParOf" srcId="{308A8623-13F2-42CA-B722-EC0809F0E7D5}" destId="{C3DD7322-6C26-4AB6-BFD8-AC7EF62770CF}" srcOrd="1" destOrd="0" presId="urn:microsoft.com/office/officeart/2005/8/layout/radial1"/>
    <dgm:cxn modelId="{CDD6811A-76F0-4F1D-A9B3-A87D597FF1EE}" type="presParOf" srcId="{C3DD7322-6C26-4AB6-BFD8-AC7EF62770CF}" destId="{8C2D1EC1-372D-4A60-BF91-C19C9FA744AD}" srcOrd="0" destOrd="0" presId="urn:microsoft.com/office/officeart/2005/8/layout/radial1"/>
    <dgm:cxn modelId="{17309550-5740-46DA-8DDD-8D63E2184789}" type="presParOf" srcId="{308A8623-13F2-42CA-B722-EC0809F0E7D5}" destId="{126B679E-704B-4C19-933C-9277B0539E52}" srcOrd="2" destOrd="0" presId="urn:microsoft.com/office/officeart/2005/8/layout/radial1"/>
    <dgm:cxn modelId="{60F9F599-9300-4C3A-838D-2C7B806900F5}" type="presParOf" srcId="{308A8623-13F2-42CA-B722-EC0809F0E7D5}" destId="{4B7C6874-36DE-4BAC-A6AE-8A111B878FEB}" srcOrd="3" destOrd="0" presId="urn:microsoft.com/office/officeart/2005/8/layout/radial1"/>
    <dgm:cxn modelId="{0FBB787B-0D50-44E6-BF77-E3CD45354031}" type="presParOf" srcId="{4B7C6874-36DE-4BAC-A6AE-8A111B878FEB}" destId="{6CB714A0-1022-4876-A8E9-7C8C13E737F7}" srcOrd="0" destOrd="0" presId="urn:microsoft.com/office/officeart/2005/8/layout/radial1"/>
    <dgm:cxn modelId="{E76CE30A-BA29-4608-9045-58C5524B1898}" type="presParOf" srcId="{308A8623-13F2-42CA-B722-EC0809F0E7D5}" destId="{D88E12FC-2597-49A7-A41A-2EA367B8A90A}" srcOrd="4" destOrd="0" presId="urn:microsoft.com/office/officeart/2005/8/layout/radial1"/>
    <dgm:cxn modelId="{35CC08EC-F575-4EF3-A09E-B91587648129}" type="presParOf" srcId="{308A8623-13F2-42CA-B722-EC0809F0E7D5}" destId="{4D2EBC1F-2E07-486B-AD35-651CE8620086}" srcOrd="5" destOrd="0" presId="urn:microsoft.com/office/officeart/2005/8/layout/radial1"/>
    <dgm:cxn modelId="{AED99349-2711-4929-8DD1-53D9CEB67643}" type="presParOf" srcId="{4D2EBC1F-2E07-486B-AD35-651CE8620086}" destId="{F3A9FC8B-74DE-40F2-8152-281DB714F9ED}" srcOrd="0" destOrd="0" presId="urn:microsoft.com/office/officeart/2005/8/layout/radial1"/>
    <dgm:cxn modelId="{677D73A6-5B04-4092-AC4C-BABC27E28370}" type="presParOf" srcId="{308A8623-13F2-42CA-B722-EC0809F0E7D5}" destId="{4F109EAB-1D51-4B8F-8AFD-4839EF9EFC7F}" srcOrd="6" destOrd="0" presId="urn:microsoft.com/office/officeart/2005/8/layout/radial1"/>
    <dgm:cxn modelId="{436B78D3-0718-4E84-BFFB-0623FA1890C4}" type="presParOf" srcId="{308A8623-13F2-42CA-B722-EC0809F0E7D5}" destId="{74D70776-C7EA-4989-8388-871875FE1754}" srcOrd="7" destOrd="0" presId="urn:microsoft.com/office/officeart/2005/8/layout/radial1"/>
    <dgm:cxn modelId="{EE60B5B6-82C8-43E8-80AB-03D26A157FE8}" type="presParOf" srcId="{74D70776-C7EA-4989-8388-871875FE1754}" destId="{C4AA93D7-A5A8-4C1C-B8AE-795F4B88AE29}" srcOrd="0" destOrd="0" presId="urn:microsoft.com/office/officeart/2005/8/layout/radial1"/>
    <dgm:cxn modelId="{B639933B-3682-4BAC-B184-2B7AA55D2FFA}" type="presParOf" srcId="{308A8623-13F2-42CA-B722-EC0809F0E7D5}" destId="{4FE0EB9D-5129-4A18-8C25-788916F04EE6}" srcOrd="8" destOrd="0" presId="urn:microsoft.com/office/officeart/2005/8/layout/radial1"/>
    <dgm:cxn modelId="{4469FEC8-42DE-4409-9A28-0E19BF5ED8FE}" type="presParOf" srcId="{308A8623-13F2-42CA-B722-EC0809F0E7D5}" destId="{FCEA544D-6CFE-4C8B-838A-7276133C05CF}" srcOrd="9" destOrd="0" presId="urn:microsoft.com/office/officeart/2005/8/layout/radial1"/>
    <dgm:cxn modelId="{4AD9F52C-DBFF-41C6-8E27-E6DDEA052FBB}" type="presParOf" srcId="{FCEA544D-6CFE-4C8B-838A-7276133C05CF}" destId="{705B0629-59FF-4764-ABF7-7321515E861B}" srcOrd="0" destOrd="0" presId="urn:microsoft.com/office/officeart/2005/8/layout/radial1"/>
    <dgm:cxn modelId="{36153A9A-9F71-4438-9FC0-4A7E39754CBD}" type="presParOf" srcId="{308A8623-13F2-42CA-B722-EC0809F0E7D5}" destId="{EB769786-F038-4378-B6E4-1AD525A9BEDB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DD680-3116-484A-BB52-BA7AC0381A51}">
      <dsp:nvSpPr>
        <dsp:cNvPr id="0" name=""/>
        <dsp:cNvSpPr/>
      </dsp:nvSpPr>
      <dsp:spPr>
        <a:xfrm>
          <a:off x="583" y="0"/>
          <a:ext cx="2509345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 rot="16200000">
        <a:off x="-279901" y="280484"/>
        <a:ext cx="1062838" cy="501869"/>
      </dsp:txXfrm>
    </dsp:sp>
    <dsp:sp modelId="{1EDE63C4-7115-4425-85C7-1D723D1796C6}">
      <dsp:nvSpPr>
        <dsp:cNvPr id="0" name=""/>
        <dsp:cNvSpPr/>
      </dsp:nvSpPr>
      <dsp:spPr>
        <a:xfrm>
          <a:off x="502452" y="0"/>
          <a:ext cx="1869462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1" kern="1200" dirty="0"/>
            <a:t>Management de la </a:t>
          </a:r>
          <a:br>
            <a:rPr lang="fr-FR" sz="2600" b="1" kern="1200" dirty="0"/>
          </a:br>
          <a:r>
            <a:rPr lang="fr-FR" sz="2600" b="1" kern="1200" dirty="0"/>
            <a:t>Qualité</a:t>
          </a:r>
        </a:p>
      </dsp:txBody>
      <dsp:txXfrm>
        <a:off x="502452" y="0"/>
        <a:ext cx="1869462" cy="1296144"/>
      </dsp:txXfrm>
    </dsp:sp>
    <dsp:sp modelId="{AAFB0A42-CFCD-4B6A-AB83-AF58F05EC5C1}">
      <dsp:nvSpPr>
        <dsp:cNvPr id="0" name=""/>
        <dsp:cNvSpPr/>
      </dsp:nvSpPr>
      <dsp:spPr>
        <a:xfrm>
          <a:off x="2594468" y="0"/>
          <a:ext cx="2509345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 rot="16200000">
        <a:off x="2313983" y="280484"/>
        <a:ext cx="1062838" cy="501869"/>
      </dsp:txXfrm>
    </dsp:sp>
    <dsp:sp modelId="{344D6602-7917-473D-9E11-118A6A350B47}">
      <dsp:nvSpPr>
        <dsp:cNvPr id="0" name=""/>
        <dsp:cNvSpPr/>
      </dsp:nvSpPr>
      <dsp:spPr>
        <a:xfrm rot="5400000">
          <a:off x="2515073" y="922805"/>
          <a:ext cx="190458" cy="37640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9453A0-11C0-4E89-9773-962A0D1499FE}">
      <dsp:nvSpPr>
        <dsp:cNvPr id="0" name=""/>
        <dsp:cNvSpPr/>
      </dsp:nvSpPr>
      <dsp:spPr>
        <a:xfrm>
          <a:off x="3096337" y="0"/>
          <a:ext cx="1869462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1" kern="1200" dirty="0"/>
            <a:t>Management des Processus</a:t>
          </a:r>
        </a:p>
      </dsp:txBody>
      <dsp:txXfrm>
        <a:off x="3096337" y="0"/>
        <a:ext cx="1869462" cy="1296144"/>
      </dsp:txXfrm>
    </dsp:sp>
    <dsp:sp modelId="{5829ED81-5E72-4B14-B4F8-615B21A168B0}">
      <dsp:nvSpPr>
        <dsp:cNvPr id="0" name=""/>
        <dsp:cNvSpPr/>
      </dsp:nvSpPr>
      <dsp:spPr>
        <a:xfrm>
          <a:off x="5194927" y="0"/>
          <a:ext cx="2509345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 rot="16200000">
        <a:off x="4914443" y="280484"/>
        <a:ext cx="1062838" cy="501869"/>
      </dsp:txXfrm>
    </dsp:sp>
    <dsp:sp modelId="{7498BAF6-4C43-46D7-BA9F-0757EB7F16D5}">
      <dsp:nvSpPr>
        <dsp:cNvPr id="0" name=""/>
        <dsp:cNvSpPr/>
      </dsp:nvSpPr>
      <dsp:spPr>
        <a:xfrm rot="5400000">
          <a:off x="5112245" y="922805"/>
          <a:ext cx="190458" cy="37640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C98BA6-C2B8-4CD2-8D00-1327260299F9}">
      <dsp:nvSpPr>
        <dsp:cNvPr id="0" name=""/>
        <dsp:cNvSpPr/>
      </dsp:nvSpPr>
      <dsp:spPr>
        <a:xfrm>
          <a:off x="5696796" y="0"/>
          <a:ext cx="1869462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1" kern="1200" dirty="0"/>
            <a:t>Management des </a:t>
          </a:r>
          <a:br>
            <a:rPr lang="fr-FR" sz="2600" b="1" kern="1200" dirty="0"/>
          </a:br>
          <a:r>
            <a:rPr lang="fr-FR" sz="2600" b="1" kern="1200" dirty="0"/>
            <a:t>Risques</a:t>
          </a:r>
        </a:p>
      </dsp:txBody>
      <dsp:txXfrm>
        <a:off x="5696796" y="0"/>
        <a:ext cx="1869462" cy="1296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DD680-3116-484A-BB52-BA7AC0381A51}">
      <dsp:nvSpPr>
        <dsp:cNvPr id="0" name=""/>
        <dsp:cNvSpPr/>
      </dsp:nvSpPr>
      <dsp:spPr>
        <a:xfrm>
          <a:off x="583" y="0"/>
          <a:ext cx="2509066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 rot="16200000">
        <a:off x="-279929" y="280512"/>
        <a:ext cx="1062838" cy="501813"/>
      </dsp:txXfrm>
    </dsp:sp>
    <dsp:sp modelId="{1EDE63C4-7115-4425-85C7-1D723D1796C6}">
      <dsp:nvSpPr>
        <dsp:cNvPr id="0" name=""/>
        <dsp:cNvSpPr/>
      </dsp:nvSpPr>
      <dsp:spPr>
        <a:xfrm>
          <a:off x="502396" y="0"/>
          <a:ext cx="1869254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fr-FR" sz="2600" b="1" kern="1200" dirty="0"/>
          </a:br>
          <a:r>
            <a:rPr lang="fr-FR" sz="2600" b="1" kern="1200" dirty="0"/>
            <a:t>Médicaments</a:t>
          </a:r>
        </a:p>
      </dsp:txBody>
      <dsp:txXfrm>
        <a:off x="502396" y="0"/>
        <a:ext cx="1869254" cy="1296144"/>
      </dsp:txXfrm>
    </dsp:sp>
    <dsp:sp modelId="{AAFB0A42-CFCD-4B6A-AB83-AF58F05EC5C1}">
      <dsp:nvSpPr>
        <dsp:cNvPr id="0" name=""/>
        <dsp:cNvSpPr/>
      </dsp:nvSpPr>
      <dsp:spPr>
        <a:xfrm>
          <a:off x="2597466" y="0"/>
          <a:ext cx="2509066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 rot="16200000">
        <a:off x="2316954" y="280512"/>
        <a:ext cx="1062838" cy="501813"/>
      </dsp:txXfrm>
    </dsp:sp>
    <dsp:sp modelId="{344D6602-7917-473D-9E11-118A6A350B47}">
      <dsp:nvSpPr>
        <dsp:cNvPr id="0" name=""/>
        <dsp:cNvSpPr/>
      </dsp:nvSpPr>
      <dsp:spPr>
        <a:xfrm rot="5400000">
          <a:off x="2514793" y="922702"/>
          <a:ext cx="190437" cy="37635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9453A0-11C0-4E89-9773-962A0D1499FE}">
      <dsp:nvSpPr>
        <dsp:cNvPr id="0" name=""/>
        <dsp:cNvSpPr/>
      </dsp:nvSpPr>
      <dsp:spPr>
        <a:xfrm>
          <a:off x="3099280" y="0"/>
          <a:ext cx="1869254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1" kern="1200" dirty="0"/>
            <a:t>Dispositifs Médicaux</a:t>
          </a:r>
        </a:p>
      </dsp:txBody>
      <dsp:txXfrm>
        <a:off x="3099280" y="0"/>
        <a:ext cx="1869254" cy="1296144"/>
      </dsp:txXfrm>
    </dsp:sp>
    <dsp:sp modelId="{5829ED81-5E72-4B14-B4F8-615B21A168B0}">
      <dsp:nvSpPr>
        <dsp:cNvPr id="0" name=""/>
        <dsp:cNvSpPr/>
      </dsp:nvSpPr>
      <dsp:spPr>
        <a:xfrm>
          <a:off x="5194933" y="0"/>
          <a:ext cx="2509066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600" kern="1200" dirty="0"/>
        </a:p>
      </dsp:txBody>
      <dsp:txXfrm rot="16200000">
        <a:off x="4914421" y="280512"/>
        <a:ext cx="1062838" cy="501813"/>
      </dsp:txXfrm>
    </dsp:sp>
    <dsp:sp modelId="{7498BAF6-4C43-46D7-BA9F-0757EB7F16D5}">
      <dsp:nvSpPr>
        <dsp:cNvPr id="0" name=""/>
        <dsp:cNvSpPr/>
      </dsp:nvSpPr>
      <dsp:spPr>
        <a:xfrm rot="5400000">
          <a:off x="5111677" y="922702"/>
          <a:ext cx="190437" cy="37635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C98BA6-C2B8-4CD2-8D00-1327260299F9}">
      <dsp:nvSpPr>
        <dsp:cNvPr id="0" name=""/>
        <dsp:cNvSpPr/>
      </dsp:nvSpPr>
      <dsp:spPr>
        <a:xfrm>
          <a:off x="5696746" y="0"/>
          <a:ext cx="1869254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b="1" kern="1200" dirty="0"/>
            <a:t>Cosmétiques</a:t>
          </a:r>
          <a:br>
            <a:rPr lang="fr-FR" sz="2600" b="1" kern="1200" dirty="0"/>
          </a:br>
          <a:r>
            <a:rPr lang="fr-FR" sz="2600" b="1" kern="1200" dirty="0"/>
            <a:t>Nutrition</a:t>
          </a:r>
        </a:p>
      </dsp:txBody>
      <dsp:txXfrm>
        <a:off x="5696746" y="0"/>
        <a:ext cx="1869254" cy="12961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329773" y="1700801"/>
          <a:ext cx="2242166" cy="1884794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658131" y="1976823"/>
        <a:ext cx="1585450" cy="1332750"/>
      </dsp:txXfrm>
    </dsp:sp>
    <dsp:sp modelId="{C3DD7322-6C26-4AB6-BFD8-AC7EF62770CF}">
      <dsp:nvSpPr>
        <dsp:cNvPr id="0" name=""/>
        <dsp:cNvSpPr/>
      </dsp:nvSpPr>
      <dsp:spPr>
        <a:xfrm rot="13728693">
          <a:off x="3604185" y="1783964"/>
          <a:ext cx="219917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219917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708646" y="1795820"/>
        <a:ext cx="10995" cy="10995"/>
      </dsp:txXfrm>
    </dsp:sp>
    <dsp:sp modelId="{126B679E-704B-4C19-933C-9277B0539E52}">
      <dsp:nvSpPr>
        <dsp:cNvPr id="0" name=""/>
        <dsp:cNvSpPr/>
      </dsp:nvSpPr>
      <dsp:spPr>
        <a:xfrm>
          <a:off x="1493796" y="-224493"/>
          <a:ext cx="2754674" cy="212491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1897209" y="86693"/>
        <a:ext cx="1947848" cy="1502540"/>
      </dsp:txXfrm>
    </dsp:sp>
    <dsp:sp modelId="{4B7C6874-36DE-4BAC-A6AE-8A111B878FEB}">
      <dsp:nvSpPr>
        <dsp:cNvPr id="0" name=""/>
        <dsp:cNvSpPr/>
      </dsp:nvSpPr>
      <dsp:spPr>
        <a:xfrm rot="19447841">
          <a:off x="5279822" y="1946557"/>
          <a:ext cx="220985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220985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384790" y="1958385"/>
        <a:ext cx="11049" cy="11049"/>
      </dsp:txXfrm>
    </dsp:sp>
    <dsp:sp modelId="{D88E12FC-2597-49A7-A41A-2EA367B8A90A}">
      <dsp:nvSpPr>
        <dsp:cNvPr id="0" name=""/>
        <dsp:cNvSpPr/>
      </dsp:nvSpPr>
      <dsp:spPr>
        <a:xfrm>
          <a:off x="5061196" y="0"/>
          <a:ext cx="2989528" cy="224215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5499002" y="328355"/>
        <a:ext cx="2113916" cy="1585440"/>
      </dsp:txXfrm>
    </dsp:sp>
    <dsp:sp modelId="{4D2EBC1F-2E07-486B-AD35-651CE8620086}">
      <dsp:nvSpPr>
        <dsp:cNvPr id="0" name=""/>
        <dsp:cNvSpPr/>
      </dsp:nvSpPr>
      <dsp:spPr>
        <a:xfrm rot="1894705">
          <a:off x="5325558" y="3289082"/>
          <a:ext cx="408569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408569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519629" y="3296222"/>
        <a:ext cx="20428" cy="20428"/>
      </dsp:txXfrm>
    </dsp:sp>
    <dsp:sp modelId="{4F109EAB-1D51-4B8F-8AFD-4839EF9EFC7F}">
      <dsp:nvSpPr>
        <dsp:cNvPr id="0" name=""/>
        <dsp:cNvSpPr/>
      </dsp:nvSpPr>
      <dsp:spPr>
        <a:xfrm>
          <a:off x="5363613" y="3065192"/>
          <a:ext cx="2808786" cy="2004648"/>
        </a:xfrm>
        <a:prstGeom prst="ellipse">
          <a:avLst/>
        </a:prstGeom>
        <a:noFill/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</dsp:txBody>
      <dsp:txXfrm>
        <a:off x="5774950" y="3358766"/>
        <a:ext cx="1986112" cy="1417500"/>
      </dsp:txXfrm>
    </dsp:sp>
    <dsp:sp modelId="{FCEA544D-6CFE-4C8B-838A-7276133C05CF}">
      <dsp:nvSpPr>
        <dsp:cNvPr id="0" name=""/>
        <dsp:cNvSpPr/>
      </dsp:nvSpPr>
      <dsp:spPr>
        <a:xfrm rot="6940639">
          <a:off x="3911823" y="3574382"/>
          <a:ext cx="165990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165990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990669" y="3587586"/>
        <a:ext cx="8299" cy="8299"/>
      </dsp:txXfrm>
    </dsp:sp>
    <dsp:sp modelId="{EB769786-F038-4378-B6E4-1AD525A9BEDB}">
      <dsp:nvSpPr>
        <dsp:cNvPr id="0" name=""/>
        <dsp:cNvSpPr/>
      </dsp:nvSpPr>
      <dsp:spPr>
        <a:xfrm>
          <a:off x="2170930" y="3620096"/>
          <a:ext cx="2725616" cy="186133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2570087" y="3892681"/>
        <a:ext cx="1927302" cy="1316160"/>
      </dsp:txXfrm>
    </dsp:sp>
    <dsp:sp modelId="{41C126CD-74A9-48E9-8A27-A72B3C4A1D5D}">
      <dsp:nvSpPr>
        <dsp:cNvPr id="0" name=""/>
        <dsp:cNvSpPr/>
      </dsp:nvSpPr>
      <dsp:spPr>
        <a:xfrm rot="10551991">
          <a:off x="2818161" y="2725177"/>
          <a:ext cx="516404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516404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063452" y="2729621"/>
        <a:ext cx="25820" cy="25820"/>
      </dsp:txXfrm>
    </dsp:sp>
    <dsp:sp modelId="{876FEC67-2C60-4954-8AFF-1BEED5EC3957}">
      <dsp:nvSpPr>
        <dsp:cNvPr id="0" name=""/>
        <dsp:cNvSpPr/>
      </dsp:nvSpPr>
      <dsp:spPr>
        <a:xfrm>
          <a:off x="54600" y="1859571"/>
          <a:ext cx="2771109" cy="200241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b="1" kern="1200" dirty="0">
            <a:solidFill>
              <a:srgbClr val="FFFF00"/>
            </a:solidFill>
          </a:endParaRPr>
        </a:p>
      </dsp:txBody>
      <dsp:txXfrm>
        <a:off x="460420" y="2152817"/>
        <a:ext cx="1959469" cy="14159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329773" y="1700801"/>
          <a:ext cx="2242166" cy="1884794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658131" y="1976823"/>
        <a:ext cx="1585450" cy="1332750"/>
      </dsp:txXfrm>
    </dsp:sp>
    <dsp:sp modelId="{C3DD7322-6C26-4AB6-BFD8-AC7EF62770CF}">
      <dsp:nvSpPr>
        <dsp:cNvPr id="0" name=""/>
        <dsp:cNvSpPr/>
      </dsp:nvSpPr>
      <dsp:spPr>
        <a:xfrm rot="13728693">
          <a:off x="3604185" y="1783964"/>
          <a:ext cx="219917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219917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708646" y="1795820"/>
        <a:ext cx="10995" cy="10995"/>
      </dsp:txXfrm>
    </dsp:sp>
    <dsp:sp modelId="{126B679E-704B-4C19-933C-9277B0539E52}">
      <dsp:nvSpPr>
        <dsp:cNvPr id="0" name=""/>
        <dsp:cNvSpPr/>
      </dsp:nvSpPr>
      <dsp:spPr>
        <a:xfrm>
          <a:off x="1493796" y="-224493"/>
          <a:ext cx="2754674" cy="212491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1897209" y="86693"/>
        <a:ext cx="1947848" cy="1502540"/>
      </dsp:txXfrm>
    </dsp:sp>
    <dsp:sp modelId="{4B7C6874-36DE-4BAC-A6AE-8A111B878FEB}">
      <dsp:nvSpPr>
        <dsp:cNvPr id="0" name=""/>
        <dsp:cNvSpPr/>
      </dsp:nvSpPr>
      <dsp:spPr>
        <a:xfrm rot="19447841">
          <a:off x="5279822" y="1946557"/>
          <a:ext cx="220985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220985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384790" y="1958385"/>
        <a:ext cx="11049" cy="11049"/>
      </dsp:txXfrm>
    </dsp:sp>
    <dsp:sp modelId="{D88E12FC-2597-49A7-A41A-2EA367B8A90A}">
      <dsp:nvSpPr>
        <dsp:cNvPr id="0" name=""/>
        <dsp:cNvSpPr/>
      </dsp:nvSpPr>
      <dsp:spPr>
        <a:xfrm>
          <a:off x="5061196" y="0"/>
          <a:ext cx="2989528" cy="224215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5499002" y="328355"/>
        <a:ext cx="2113916" cy="1585440"/>
      </dsp:txXfrm>
    </dsp:sp>
    <dsp:sp modelId="{4D2EBC1F-2E07-486B-AD35-651CE8620086}">
      <dsp:nvSpPr>
        <dsp:cNvPr id="0" name=""/>
        <dsp:cNvSpPr/>
      </dsp:nvSpPr>
      <dsp:spPr>
        <a:xfrm rot="1894705">
          <a:off x="5325558" y="3289082"/>
          <a:ext cx="408569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408569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519629" y="3296222"/>
        <a:ext cx="20428" cy="20428"/>
      </dsp:txXfrm>
    </dsp:sp>
    <dsp:sp modelId="{4F109EAB-1D51-4B8F-8AFD-4839EF9EFC7F}">
      <dsp:nvSpPr>
        <dsp:cNvPr id="0" name=""/>
        <dsp:cNvSpPr/>
      </dsp:nvSpPr>
      <dsp:spPr>
        <a:xfrm>
          <a:off x="5363613" y="3065192"/>
          <a:ext cx="2808786" cy="2004648"/>
        </a:xfrm>
        <a:prstGeom prst="ellipse">
          <a:avLst/>
        </a:prstGeom>
        <a:noFill/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</dsp:txBody>
      <dsp:txXfrm>
        <a:off x="5774950" y="3358766"/>
        <a:ext cx="1986112" cy="1417500"/>
      </dsp:txXfrm>
    </dsp:sp>
    <dsp:sp modelId="{FCEA544D-6CFE-4C8B-838A-7276133C05CF}">
      <dsp:nvSpPr>
        <dsp:cNvPr id="0" name=""/>
        <dsp:cNvSpPr/>
      </dsp:nvSpPr>
      <dsp:spPr>
        <a:xfrm rot="6940639">
          <a:off x="3911823" y="3574382"/>
          <a:ext cx="165990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165990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990669" y="3587586"/>
        <a:ext cx="8299" cy="8299"/>
      </dsp:txXfrm>
    </dsp:sp>
    <dsp:sp modelId="{EB769786-F038-4378-B6E4-1AD525A9BEDB}">
      <dsp:nvSpPr>
        <dsp:cNvPr id="0" name=""/>
        <dsp:cNvSpPr/>
      </dsp:nvSpPr>
      <dsp:spPr>
        <a:xfrm>
          <a:off x="2170930" y="3620096"/>
          <a:ext cx="2725616" cy="186133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2570087" y="3892681"/>
        <a:ext cx="1927302" cy="1316160"/>
      </dsp:txXfrm>
    </dsp:sp>
    <dsp:sp modelId="{41C126CD-74A9-48E9-8A27-A72B3C4A1D5D}">
      <dsp:nvSpPr>
        <dsp:cNvPr id="0" name=""/>
        <dsp:cNvSpPr/>
      </dsp:nvSpPr>
      <dsp:spPr>
        <a:xfrm rot="10551991">
          <a:off x="2818161" y="2725177"/>
          <a:ext cx="516404" cy="34707"/>
        </a:xfrm>
        <a:custGeom>
          <a:avLst/>
          <a:gdLst/>
          <a:ahLst/>
          <a:cxnLst/>
          <a:rect l="0" t="0" r="0" b="0"/>
          <a:pathLst>
            <a:path>
              <a:moveTo>
                <a:pt x="0" y="17353"/>
              </a:moveTo>
              <a:lnTo>
                <a:pt x="516404" y="17353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063452" y="2729621"/>
        <a:ext cx="25820" cy="25820"/>
      </dsp:txXfrm>
    </dsp:sp>
    <dsp:sp modelId="{876FEC67-2C60-4954-8AFF-1BEED5EC3957}">
      <dsp:nvSpPr>
        <dsp:cNvPr id="0" name=""/>
        <dsp:cNvSpPr/>
      </dsp:nvSpPr>
      <dsp:spPr>
        <a:xfrm>
          <a:off x="54600" y="1859571"/>
          <a:ext cx="2771109" cy="200241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b="1" kern="1200" dirty="0">
            <a:solidFill>
              <a:srgbClr val="FFFF00"/>
            </a:solidFill>
          </a:endParaRPr>
        </a:p>
      </dsp:txBody>
      <dsp:txXfrm>
        <a:off x="460420" y="2152817"/>
        <a:ext cx="1959469" cy="141591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285202" y="2378440"/>
          <a:ext cx="2618811" cy="1120771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3339914" y="2433152"/>
        <a:ext cx="2509387" cy="1011347"/>
      </dsp:txXfrm>
    </dsp:sp>
    <dsp:sp modelId="{C3DD7322-6C26-4AB6-BFD8-AC7EF62770CF}">
      <dsp:nvSpPr>
        <dsp:cNvPr id="0" name=""/>
        <dsp:cNvSpPr/>
      </dsp:nvSpPr>
      <dsp:spPr>
        <a:xfrm rot="16144967">
          <a:off x="4437588" y="2216716"/>
          <a:ext cx="291430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291430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576018" y="2225471"/>
        <a:ext cx="14571" cy="14571"/>
      </dsp:txXfrm>
    </dsp:sp>
    <dsp:sp modelId="{126B679E-704B-4C19-933C-9277B0539E52}">
      <dsp:nvSpPr>
        <dsp:cNvPr id="0" name=""/>
        <dsp:cNvSpPr/>
      </dsp:nvSpPr>
      <dsp:spPr>
        <a:xfrm>
          <a:off x="3122736" y="966299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3177448" y="1021011"/>
        <a:ext cx="2789103" cy="1011347"/>
      </dsp:txXfrm>
    </dsp:sp>
    <dsp:sp modelId="{4B7C6874-36DE-4BAC-A6AE-8A111B878FEB}">
      <dsp:nvSpPr>
        <dsp:cNvPr id="0" name=""/>
        <dsp:cNvSpPr/>
      </dsp:nvSpPr>
      <dsp:spPr>
        <a:xfrm rot="20512516">
          <a:off x="5611085" y="2434432"/>
          <a:ext cx="950922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950922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062773" y="2426699"/>
        <a:ext cx="47546" cy="47546"/>
      </dsp:txXfrm>
    </dsp:sp>
    <dsp:sp modelId="{D88E12FC-2597-49A7-A41A-2EA367B8A90A}">
      <dsp:nvSpPr>
        <dsp:cNvPr id="0" name=""/>
        <dsp:cNvSpPr/>
      </dsp:nvSpPr>
      <dsp:spPr>
        <a:xfrm>
          <a:off x="6195293" y="1380106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6250005" y="1434818"/>
        <a:ext cx="2789103" cy="1011347"/>
      </dsp:txXfrm>
    </dsp:sp>
    <dsp:sp modelId="{4D2EBC1F-2E07-486B-AD35-651CE8620086}">
      <dsp:nvSpPr>
        <dsp:cNvPr id="0" name=""/>
        <dsp:cNvSpPr/>
      </dsp:nvSpPr>
      <dsp:spPr>
        <a:xfrm rot="1964428">
          <a:off x="5247978" y="3634900"/>
          <a:ext cx="908282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908282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679412" y="3628233"/>
        <a:ext cx="45414" cy="45414"/>
      </dsp:txXfrm>
    </dsp:sp>
    <dsp:sp modelId="{4F109EAB-1D51-4B8F-8AFD-4839EF9EFC7F}">
      <dsp:nvSpPr>
        <dsp:cNvPr id="0" name=""/>
        <dsp:cNvSpPr/>
      </dsp:nvSpPr>
      <dsp:spPr>
        <a:xfrm>
          <a:off x="5381733" y="3816407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 dirty="0"/>
        </a:p>
      </dsp:txBody>
      <dsp:txXfrm>
        <a:off x="5436445" y="3871119"/>
        <a:ext cx="2789103" cy="1011347"/>
      </dsp:txXfrm>
    </dsp:sp>
    <dsp:sp modelId="{74D70776-C7EA-4989-8388-871875FE1754}">
      <dsp:nvSpPr>
        <dsp:cNvPr id="0" name=""/>
        <dsp:cNvSpPr/>
      </dsp:nvSpPr>
      <dsp:spPr>
        <a:xfrm rot="8185274">
          <a:off x="3530098" y="3644705"/>
          <a:ext cx="611714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611714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820662" y="3645452"/>
        <a:ext cx="30585" cy="30585"/>
      </dsp:txXfrm>
    </dsp:sp>
    <dsp:sp modelId="{4FE0EB9D-5129-4A18-8C25-788916F04EE6}">
      <dsp:nvSpPr>
        <dsp:cNvPr id="0" name=""/>
        <dsp:cNvSpPr/>
      </dsp:nvSpPr>
      <dsp:spPr>
        <a:xfrm>
          <a:off x="1619542" y="3830364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1674254" y="3885076"/>
        <a:ext cx="2789103" cy="1011347"/>
      </dsp:txXfrm>
    </dsp:sp>
    <dsp:sp modelId="{FCEA544D-6CFE-4C8B-838A-7276133C05CF}">
      <dsp:nvSpPr>
        <dsp:cNvPr id="0" name=""/>
        <dsp:cNvSpPr/>
      </dsp:nvSpPr>
      <dsp:spPr>
        <a:xfrm rot="11872436">
          <a:off x="2663856" y="2446371"/>
          <a:ext cx="906888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906888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094628" y="2439739"/>
        <a:ext cx="45344" cy="45344"/>
      </dsp:txXfrm>
    </dsp:sp>
    <dsp:sp modelId="{EB769786-F038-4378-B6E4-1AD525A9BEDB}">
      <dsp:nvSpPr>
        <dsp:cNvPr id="0" name=""/>
        <dsp:cNvSpPr/>
      </dsp:nvSpPr>
      <dsp:spPr>
        <a:xfrm>
          <a:off x="123498" y="1403929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178210" y="1458641"/>
        <a:ext cx="2789103" cy="1011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5"/>
            <a:ext cx="3079176" cy="51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t" anchorCtr="0" compatLnSpc="1">
            <a:prstTxWarp prst="textNoShape">
              <a:avLst/>
            </a:prstTxWarp>
          </a:bodyPr>
          <a:lstStyle>
            <a:lvl1pPr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301" y="5"/>
            <a:ext cx="3079175" cy="51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t" anchorCtr="0" compatLnSpc="1">
            <a:prstTxWarp prst="textNoShape">
              <a:avLst/>
            </a:prstTxWarp>
          </a:bodyPr>
          <a:lstStyle>
            <a:lvl1pPr algn="r"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18187"/>
            <a:ext cx="3079176" cy="51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b" anchorCtr="0" compatLnSpc="1">
            <a:prstTxWarp prst="textNoShape">
              <a:avLst/>
            </a:prstTxWarp>
          </a:bodyPr>
          <a:lstStyle>
            <a:lvl1pPr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301" y="9718187"/>
            <a:ext cx="3079175" cy="51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b" anchorCtr="0" compatLnSpc="1">
            <a:prstTxWarp prst="textNoShape">
              <a:avLst/>
            </a:prstTxWarp>
          </a:bodyPr>
          <a:lstStyle>
            <a:lvl1pPr algn="r"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5"/>
            <a:ext cx="3079176" cy="51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t" anchorCtr="0" compatLnSpc="1">
            <a:prstTxWarp prst="textNoShape">
              <a:avLst/>
            </a:prstTxWarp>
          </a:bodyPr>
          <a:lstStyle>
            <a:lvl1pPr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647" y="5"/>
            <a:ext cx="3079176" cy="514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t" anchorCtr="0" compatLnSpc="1">
            <a:prstTxWarp prst="textNoShape">
              <a:avLst/>
            </a:prstTxWarp>
          </a:bodyPr>
          <a:lstStyle>
            <a:lvl1pPr algn="r"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82638" y="279400"/>
            <a:ext cx="5915025" cy="4435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42870" y="4860728"/>
            <a:ext cx="6564157" cy="492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16553"/>
            <a:ext cx="3079176" cy="5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b" anchorCtr="0" compatLnSpc="1">
            <a:prstTxWarp prst="textNoShape">
              <a:avLst/>
            </a:prstTxWarp>
          </a:bodyPr>
          <a:lstStyle>
            <a:lvl1pPr defTabSz="954669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647" y="9716553"/>
            <a:ext cx="3079176" cy="51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70" tIns="47832" rIns="95670" bIns="47832" numCol="1" anchor="b" anchorCtr="0" compatLnSpc="1">
            <a:prstTxWarp prst="textNoShape">
              <a:avLst/>
            </a:prstTxWarp>
          </a:bodyPr>
          <a:lstStyle>
            <a:lvl1pPr algn="r" defTabSz="954669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1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468158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72139" indent="-296976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87907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63069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138231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613393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3088554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563719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4038880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72139" indent="-296976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87907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63069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138231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613393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3088554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563719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4038880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Version du 17 février 2010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72139" indent="-296976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87907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63069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138231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613393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3088554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563719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4038880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>
                <a:latin typeface="Times New Roman" pitchFamily="18" charset="0"/>
              </a:rPr>
              <a:t>Sunnikan_Présentation / Copyright© SUNNIKAN Consulting 2010 - Tous droits réservés 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72139" indent="-296976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87907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63069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138231" indent="-237582" defTabSz="796888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613393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3088554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563719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4038880" indent="-237582" defTabSz="796888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727EE73-2CD8-4B75-84C4-B12AA5692BD2}" type="slidenum">
              <a:rPr lang="fr-FR" b="0" smtClean="0">
                <a:latin typeface="Times New Roman" pitchFamily="18" charset="0"/>
              </a:rPr>
              <a:pPr/>
              <a:t>5</a:t>
            </a:fld>
            <a:endParaRPr lang="fr-FR" b="0">
              <a:latin typeface="Times New Roman" pitchFamily="18" charset="0"/>
            </a:endParaRPr>
          </a:p>
        </p:txBody>
      </p:sp>
      <p:sp>
        <p:nvSpPr>
          <p:cNvPr id="522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3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fr-FR" dirty="0"/>
              <a:t>Slide modifiée le 12/02/15 par CM</a:t>
            </a:r>
          </a:p>
        </p:txBody>
      </p:sp>
      <p:sp>
        <p:nvSpPr>
          <p:cNvPr id="52232" name="Espace réservé de l'en-tête 3"/>
          <p:cNvSpPr txBox="1">
            <a:spLocks noGrp="1"/>
          </p:cNvSpPr>
          <p:nvPr/>
        </p:nvSpPr>
        <p:spPr bwMode="auto">
          <a:xfrm>
            <a:off x="3" y="8231"/>
            <a:ext cx="3078513" cy="48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997" tIns="0" rIns="19997" bIns="0"/>
          <a:lstStyle>
            <a:lvl1pPr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2233" name="Espace réservé du numéro de diapositive 6"/>
          <p:cNvSpPr txBox="1">
            <a:spLocks noGrp="1"/>
          </p:cNvSpPr>
          <p:nvPr/>
        </p:nvSpPr>
        <p:spPr bwMode="auto">
          <a:xfrm>
            <a:off x="4023963" y="9742760"/>
            <a:ext cx="3078513" cy="48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997" tIns="0" rIns="19997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71019AD-217E-4CBD-B218-5994E0F201A7}" type="slidenum">
              <a:rPr lang="fr-FR" sz="1100" b="0" i="1">
                <a:latin typeface="Times New Roman" pitchFamily="18" charset="0"/>
              </a:rPr>
              <a:pPr algn="r"/>
              <a:t>5</a:t>
            </a:fld>
            <a:endParaRPr lang="fr-FR" sz="11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971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11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032008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25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996727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AV, 13/02/2015</a:t>
            </a:r>
          </a:p>
          <a:p>
            <a:r>
              <a:rPr lang="fr-FR" dirty="0"/>
              <a:t>Calcul du nombre d'Investigateurs avec le fichier Excel "</a:t>
            </a:r>
            <a:r>
              <a:rPr lang="fr-FR" dirty="0" err="1"/>
              <a:t>bilan_formation</a:t>
            </a:r>
            <a:r>
              <a:rPr lang="fr-FR" dirty="0"/>
              <a:t>" : </a:t>
            </a:r>
          </a:p>
          <a:p>
            <a:endParaRPr lang="fr-FR" dirty="0"/>
          </a:p>
          <a:p>
            <a:r>
              <a:rPr lang="fr-FR" dirty="0"/>
              <a:t>2014 : 23 + 7 + 30</a:t>
            </a:r>
          </a:p>
          <a:p>
            <a:r>
              <a:rPr lang="fr-FR" dirty="0"/>
              <a:t>2013</a:t>
            </a:r>
            <a:r>
              <a:rPr lang="fr-FR" baseline="0" dirty="0"/>
              <a:t> : </a:t>
            </a:r>
            <a:r>
              <a:rPr lang="fr-FR" dirty="0"/>
              <a:t> 15 + 18 + 10</a:t>
            </a:r>
          </a:p>
          <a:p>
            <a:r>
              <a:rPr lang="fr-FR" dirty="0"/>
              <a:t>2012 : 16 + 27 + 26</a:t>
            </a:r>
          </a:p>
          <a:p>
            <a:endParaRPr lang="fr-FR" dirty="0"/>
          </a:p>
          <a:p>
            <a:r>
              <a:rPr lang="fr-FR" dirty="0"/>
              <a:t>Note pour 2014 : Les</a:t>
            </a:r>
            <a:r>
              <a:rPr lang="fr-FR" baseline="0" dirty="0"/>
              <a:t> 30 participants de l'Inserm (2013-136) formés par FAN faisaient partie de l'équipe d'Investigateurs. </a:t>
            </a:r>
            <a:endParaRPr lang="fr-FR" dirty="0"/>
          </a:p>
          <a:p>
            <a:r>
              <a:rPr lang="fr-FR" dirty="0"/>
              <a:t>Total depuis 2012 : 172 investigateurs formés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56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015531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dirty="0"/>
              <a:t>Modifiez le style du titre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9 septembre 2019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Sunnikan Consulting 2019 - Tous droits réservés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425C3-47D3-4D6E-9D21-3AABF1A2D7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49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625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71" r:id="rId4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Calibri" pitchFamily="34" charset="0"/>
          <a:ea typeface="+mj-ea"/>
          <a:cs typeface="Calibri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 sz="1800">
          <a:solidFill>
            <a:srgbClr val="003399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 sz="1800">
          <a:solidFill>
            <a:srgbClr val="1088C9"/>
          </a:solidFill>
          <a:latin typeface="Calibri" pitchFamily="34" charset="0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800"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notesSlide" Target="../notesSlides/notesSlide1.xml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net.sunnikan.com/default.htm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file:///\\PWGE2950\Intranet\Intra_SC\Default.htm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4.xml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9" Type="http://schemas.openxmlformats.org/officeDocument/2006/relationships/image" Target="../media/image52.png"/><Relationship Id="rId21" Type="http://schemas.openxmlformats.org/officeDocument/2006/relationships/image" Target="../media/image34.png"/><Relationship Id="rId34" Type="http://schemas.openxmlformats.org/officeDocument/2006/relationships/image" Target="../media/image47.png"/><Relationship Id="rId42" Type="http://schemas.openxmlformats.org/officeDocument/2006/relationships/image" Target="../media/image55.png"/><Relationship Id="rId47" Type="http://schemas.openxmlformats.org/officeDocument/2006/relationships/image" Target="../media/image60.png"/><Relationship Id="rId50" Type="http://schemas.openxmlformats.org/officeDocument/2006/relationships/image" Target="../media/image63.png"/><Relationship Id="rId55" Type="http://schemas.openxmlformats.org/officeDocument/2006/relationships/image" Target="../media/image68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38" Type="http://schemas.openxmlformats.org/officeDocument/2006/relationships/image" Target="../media/image51.jpeg"/><Relationship Id="rId46" Type="http://schemas.openxmlformats.org/officeDocument/2006/relationships/image" Target="../media/image59.png"/><Relationship Id="rId59" Type="http://schemas.openxmlformats.org/officeDocument/2006/relationships/image" Target="../media/image72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29" Type="http://schemas.openxmlformats.org/officeDocument/2006/relationships/image" Target="../media/image42.png"/><Relationship Id="rId41" Type="http://schemas.openxmlformats.org/officeDocument/2006/relationships/image" Target="../media/image54.jpeg"/><Relationship Id="rId54" Type="http://schemas.openxmlformats.org/officeDocument/2006/relationships/image" Target="../media/image67.png"/><Relationship Id="rId1" Type="http://schemas.openxmlformats.org/officeDocument/2006/relationships/tags" Target="../tags/tag6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32" Type="http://schemas.openxmlformats.org/officeDocument/2006/relationships/image" Target="../media/image45.png"/><Relationship Id="rId37" Type="http://schemas.openxmlformats.org/officeDocument/2006/relationships/image" Target="../media/image50.jpeg"/><Relationship Id="rId40" Type="http://schemas.openxmlformats.org/officeDocument/2006/relationships/image" Target="../media/image53.png"/><Relationship Id="rId45" Type="http://schemas.openxmlformats.org/officeDocument/2006/relationships/image" Target="../media/image58.png"/><Relationship Id="rId53" Type="http://schemas.openxmlformats.org/officeDocument/2006/relationships/image" Target="../media/image66.png"/><Relationship Id="rId58" Type="http://schemas.openxmlformats.org/officeDocument/2006/relationships/image" Target="../media/image71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jpeg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49" Type="http://schemas.openxmlformats.org/officeDocument/2006/relationships/image" Target="../media/image62.png"/><Relationship Id="rId57" Type="http://schemas.openxmlformats.org/officeDocument/2006/relationships/image" Target="../media/image70.png"/><Relationship Id="rId10" Type="http://schemas.openxmlformats.org/officeDocument/2006/relationships/image" Target="../media/image23.jpe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4" Type="http://schemas.openxmlformats.org/officeDocument/2006/relationships/image" Target="../media/image57.png"/><Relationship Id="rId52" Type="http://schemas.openxmlformats.org/officeDocument/2006/relationships/image" Target="../media/image65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jpeg"/><Relationship Id="rId30" Type="http://schemas.openxmlformats.org/officeDocument/2006/relationships/image" Target="../media/image43.jpeg"/><Relationship Id="rId35" Type="http://schemas.openxmlformats.org/officeDocument/2006/relationships/image" Target="../media/image48.jpeg"/><Relationship Id="rId43" Type="http://schemas.openxmlformats.org/officeDocument/2006/relationships/image" Target="../media/image56.jpeg"/><Relationship Id="rId48" Type="http://schemas.openxmlformats.org/officeDocument/2006/relationships/image" Target="../media/image61.png"/><Relationship Id="rId56" Type="http://schemas.openxmlformats.org/officeDocument/2006/relationships/image" Target="../media/image69.png"/><Relationship Id="rId8" Type="http://schemas.openxmlformats.org/officeDocument/2006/relationships/image" Target="../media/image21.jpeg"/><Relationship Id="rId51" Type="http://schemas.openxmlformats.org/officeDocument/2006/relationships/image" Target="../media/image64.jpeg"/><Relationship Id="rId3" Type="http://schemas.openxmlformats.org/officeDocument/2006/relationships/image" Target="../media/image1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13" Type="http://schemas.openxmlformats.org/officeDocument/2006/relationships/image" Target="../media/image81.pn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6.xml"/><Relationship Id="rId6" Type="http://schemas.openxmlformats.org/officeDocument/2006/relationships/image" Target="../media/image34.png"/><Relationship Id="rId11" Type="http://schemas.openxmlformats.org/officeDocument/2006/relationships/image" Target="../media/image79.png"/><Relationship Id="rId5" Type="http://schemas.openxmlformats.org/officeDocument/2006/relationships/image" Target="../media/image30.png"/><Relationship Id="rId15" Type="http://schemas.openxmlformats.org/officeDocument/2006/relationships/image" Target="../media/image83.png"/><Relationship Id="rId10" Type="http://schemas.openxmlformats.org/officeDocument/2006/relationships/image" Target="../media/image78.jpeg"/><Relationship Id="rId4" Type="http://schemas.openxmlformats.org/officeDocument/2006/relationships/image" Target="../media/image74.png"/><Relationship Id="rId9" Type="http://schemas.openxmlformats.org/officeDocument/2006/relationships/image" Target="../media/image77.jpeg"/><Relationship Id="rId14" Type="http://schemas.openxmlformats.org/officeDocument/2006/relationships/image" Target="../media/image8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18" Type="http://schemas.openxmlformats.org/officeDocument/2006/relationships/image" Target="../media/image99.jpeg"/><Relationship Id="rId26" Type="http://schemas.openxmlformats.org/officeDocument/2006/relationships/image" Target="../media/image107.jpeg"/><Relationship Id="rId3" Type="http://schemas.openxmlformats.org/officeDocument/2006/relationships/image" Target="../media/image84.png"/><Relationship Id="rId21" Type="http://schemas.openxmlformats.org/officeDocument/2006/relationships/image" Target="../media/image102.png"/><Relationship Id="rId34" Type="http://schemas.openxmlformats.org/officeDocument/2006/relationships/image" Target="../media/image115.jpe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jpeg"/><Relationship Id="rId25" Type="http://schemas.openxmlformats.org/officeDocument/2006/relationships/image" Target="../media/image106.jpeg"/><Relationship Id="rId33" Type="http://schemas.openxmlformats.org/officeDocument/2006/relationships/image" Target="../media/image114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29" Type="http://schemas.openxmlformats.org/officeDocument/2006/relationships/image" Target="../media/image110.png"/><Relationship Id="rId1" Type="http://schemas.openxmlformats.org/officeDocument/2006/relationships/tags" Target="../tags/tag67.xml"/><Relationship Id="rId6" Type="http://schemas.openxmlformats.org/officeDocument/2006/relationships/image" Target="../media/image87.png"/><Relationship Id="rId11" Type="http://schemas.openxmlformats.org/officeDocument/2006/relationships/image" Target="../media/image92.jpeg"/><Relationship Id="rId24" Type="http://schemas.openxmlformats.org/officeDocument/2006/relationships/image" Target="../media/image105.jpeg"/><Relationship Id="rId32" Type="http://schemas.openxmlformats.org/officeDocument/2006/relationships/image" Target="../media/image113.jpeg"/><Relationship Id="rId5" Type="http://schemas.openxmlformats.org/officeDocument/2006/relationships/image" Target="../media/image86.png"/><Relationship Id="rId15" Type="http://schemas.openxmlformats.org/officeDocument/2006/relationships/image" Target="../media/image96.jpeg"/><Relationship Id="rId23" Type="http://schemas.openxmlformats.org/officeDocument/2006/relationships/image" Target="../media/image104.png"/><Relationship Id="rId28" Type="http://schemas.openxmlformats.org/officeDocument/2006/relationships/image" Target="../media/image109.png"/><Relationship Id="rId10" Type="http://schemas.openxmlformats.org/officeDocument/2006/relationships/image" Target="../media/image91.gif"/><Relationship Id="rId19" Type="http://schemas.openxmlformats.org/officeDocument/2006/relationships/image" Target="../media/image100.png"/><Relationship Id="rId31" Type="http://schemas.openxmlformats.org/officeDocument/2006/relationships/image" Target="../media/image112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Relationship Id="rId22" Type="http://schemas.openxmlformats.org/officeDocument/2006/relationships/image" Target="../media/image103.jpeg"/><Relationship Id="rId27" Type="http://schemas.openxmlformats.org/officeDocument/2006/relationships/image" Target="../media/image108.jpeg"/><Relationship Id="rId30" Type="http://schemas.openxmlformats.org/officeDocument/2006/relationships/image" Target="../media/image111.png"/><Relationship Id="rId35" Type="http://schemas.openxmlformats.org/officeDocument/2006/relationships/image" Target="../media/image11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13" Type="http://schemas.openxmlformats.org/officeDocument/2006/relationships/image" Target="../media/image126.png"/><Relationship Id="rId18" Type="http://schemas.openxmlformats.org/officeDocument/2006/relationships/image" Target="../media/image131.jpeg"/><Relationship Id="rId3" Type="http://schemas.openxmlformats.org/officeDocument/2006/relationships/image" Target="../media/image117.jpeg"/><Relationship Id="rId21" Type="http://schemas.openxmlformats.org/officeDocument/2006/relationships/image" Target="../media/image134.emf"/><Relationship Id="rId7" Type="http://schemas.openxmlformats.org/officeDocument/2006/relationships/image" Target="../media/image121.jpeg"/><Relationship Id="rId12" Type="http://schemas.openxmlformats.org/officeDocument/2006/relationships/image" Target="../media/image125.jpeg"/><Relationship Id="rId17" Type="http://schemas.openxmlformats.org/officeDocument/2006/relationships/image" Target="../media/image130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29.jpeg"/><Relationship Id="rId20" Type="http://schemas.openxmlformats.org/officeDocument/2006/relationships/image" Target="../media/image133.png"/><Relationship Id="rId1" Type="http://schemas.openxmlformats.org/officeDocument/2006/relationships/tags" Target="../tags/tag68.xml"/><Relationship Id="rId6" Type="http://schemas.openxmlformats.org/officeDocument/2006/relationships/image" Target="../media/image120.png"/><Relationship Id="rId11" Type="http://schemas.openxmlformats.org/officeDocument/2006/relationships/hyperlink" Target="http://www.liguecancer44.fr/aide-malades_groupe_parole-ERI-Gauducheau.html" TargetMode="External"/><Relationship Id="rId5" Type="http://schemas.openxmlformats.org/officeDocument/2006/relationships/image" Target="../media/image119.jpeg"/><Relationship Id="rId15" Type="http://schemas.openxmlformats.org/officeDocument/2006/relationships/image" Target="../media/image128.png"/><Relationship Id="rId10" Type="http://schemas.openxmlformats.org/officeDocument/2006/relationships/image" Target="../media/image124.jpeg"/><Relationship Id="rId19" Type="http://schemas.openxmlformats.org/officeDocument/2006/relationships/image" Target="../media/image132.jpg"/><Relationship Id="rId4" Type="http://schemas.openxmlformats.org/officeDocument/2006/relationships/image" Target="../media/image118.jpeg"/><Relationship Id="rId9" Type="http://schemas.openxmlformats.org/officeDocument/2006/relationships/image" Target="../media/image123.jpeg"/><Relationship Id="rId14" Type="http://schemas.openxmlformats.org/officeDocument/2006/relationships/image" Target="../media/image127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9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0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137.png"/><Relationship Id="rId10" Type="http://schemas.openxmlformats.org/officeDocument/2006/relationships/image" Target="../media/image142.png"/><Relationship Id="rId4" Type="http://schemas.openxmlformats.org/officeDocument/2006/relationships/image" Target="../media/image136.png"/><Relationship Id="rId9" Type="http://schemas.openxmlformats.org/officeDocument/2006/relationships/image" Target="../media/image14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2.xml"/><Relationship Id="rId4" Type="http://schemas.openxmlformats.org/officeDocument/2006/relationships/image" Target="http://sunnikan.net/wp-content/uploads/2011/07/frederique.jpg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ctrTitle" idx="4294967295"/>
          </p:nvPr>
        </p:nvSpPr>
        <p:spPr>
          <a:xfrm>
            <a:off x="595313" y="908721"/>
            <a:ext cx="7715250" cy="553998"/>
          </a:xfrm>
        </p:spPr>
        <p:txBody>
          <a:bodyPr/>
          <a:lstStyle/>
          <a:p>
            <a:pPr>
              <a:tabLst>
                <a:tab pos="4125913" algn="l"/>
              </a:tabLst>
            </a:pPr>
            <a:r>
              <a:rPr lang="en-US" sz="3000" b="1">
                <a:latin typeface="Calibri" pitchFamily="34" charset="0"/>
                <a:cs typeface="Calibri" pitchFamily="34" charset="0"/>
              </a:rPr>
              <a:t>Sunnikan Consulting</a:t>
            </a: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2928547131"/>
              </p:ext>
            </p:extLst>
          </p:nvPr>
        </p:nvGraphicFramePr>
        <p:xfrm>
          <a:off x="1475656" y="2132856"/>
          <a:ext cx="7704856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280430228"/>
              </p:ext>
            </p:extLst>
          </p:nvPr>
        </p:nvGraphicFramePr>
        <p:xfrm>
          <a:off x="1475656" y="4293096"/>
          <a:ext cx="7704000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5" name="Rectangle 1031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560" y="1527175"/>
            <a:ext cx="7715250" cy="2677656"/>
          </a:xfrm>
        </p:spPr>
        <p:txBody>
          <a:bodyPr/>
          <a:lstStyle/>
          <a:p>
            <a:pPr algn="ctr">
              <a:tabLst>
                <a:tab pos="4125913" algn="l"/>
              </a:tabLst>
            </a:pPr>
            <a:r>
              <a:rPr lang="fr-FR" sz="2400" b="1" dirty="0"/>
              <a:t>Conseil et Prestations de Services</a:t>
            </a:r>
            <a:br>
              <a:rPr lang="fr-FR" sz="2400" b="1" dirty="0"/>
            </a:br>
            <a:br>
              <a:rPr lang="fr-FR" sz="2400" b="1" dirty="0"/>
            </a:br>
            <a:br>
              <a:rPr lang="fr-FR" sz="2400" b="1" dirty="0"/>
            </a:br>
            <a:br>
              <a:rPr lang="fr-FR" sz="2400" b="1" dirty="0"/>
            </a:br>
            <a:br>
              <a:rPr lang="fr-FR" sz="2400" b="1" dirty="0"/>
            </a:br>
            <a:br>
              <a:rPr lang="fr-FR" sz="2400" b="1" dirty="0"/>
            </a:br>
            <a:r>
              <a:rPr lang="fr-FR" sz="2400" b="1" dirty="0"/>
              <a:t>pour</a:t>
            </a:r>
            <a:endParaRPr lang="fr-FR" sz="1000" dirty="0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560" y="5857527"/>
            <a:ext cx="7715250" cy="369332"/>
          </a:xfrm>
        </p:spPr>
        <p:txBody>
          <a:bodyPr/>
          <a:lstStyle/>
          <a:p>
            <a:pPr algn="ctr">
              <a:tabLst>
                <a:tab pos="4125913" algn="l"/>
              </a:tabLst>
            </a:pPr>
            <a:r>
              <a:rPr lang="fr-FR" sz="1800" b="1" dirty="0"/>
              <a:t>"Sunnikan" : du grec "</a:t>
            </a:r>
            <a:r>
              <a:rPr lang="fr-FR" sz="1800" b="1" dirty="0" err="1"/>
              <a:t>Syn</a:t>
            </a:r>
            <a:r>
              <a:rPr lang="fr-FR" sz="1800" b="1" dirty="0"/>
              <a:t>" ensemble et "</a:t>
            </a:r>
            <a:r>
              <a:rPr lang="fr-FR" sz="1800" b="1" dirty="0" err="1"/>
              <a:t>Nikhein</a:t>
            </a:r>
            <a:r>
              <a:rPr lang="fr-FR" sz="1800" b="1" dirty="0"/>
              <a:t>" gagner</a:t>
            </a:r>
            <a:endParaRPr lang="en-US" sz="1800" b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447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Mission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975926"/>
          </a:xfrm>
        </p:spPr>
        <p:txBody>
          <a:bodyPr/>
          <a:lstStyle/>
          <a:p>
            <a:r>
              <a:rPr lang="fr-FR" dirty="0"/>
              <a:t>Concevoir, mettre en place et maintenir les systèmes de management de la qualité, des processus et des risques qui permettent de garantir :</a:t>
            </a:r>
          </a:p>
          <a:p>
            <a:endParaRPr lang="fr-FR" dirty="0"/>
          </a:p>
          <a:p>
            <a:pPr lvl="1"/>
            <a:r>
              <a:rPr lang="fr-FR" dirty="0"/>
              <a:t>la sécurité des patients et le respect de leurs droits</a:t>
            </a:r>
          </a:p>
          <a:p>
            <a:pPr lvl="1"/>
            <a:r>
              <a:rPr lang="fr-FR" dirty="0"/>
              <a:t>la conformité réglementaire</a:t>
            </a:r>
          </a:p>
          <a:p>
            <a:pPr lvl="1"/>
            <a:r>
              <a:rPr lang="fr-FR" dirty="0"/>
              <a:t>le recueil de données validées et complètes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3574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719263" cy="214313"/>
          </a:xfrm>
        </p:spPr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8208912" cy="5078313"/>
          </a:xfrm>
        </p:spPr>
        <p:txBody>
          <a:bodyPr/>
          <a:lstStyle/>
          <a:p>
            <a:pPr marL="361950" indent="-361950" algn="l">
              <a:buSzPct val="160000"/>
              <a:buFont typeface="ITC Franklin Gothic Std Book" pitchFamily="34" charset="0"/>
              <a:buChar char="»"/>
            </a:pPr>
            <a:r>
              <a:rPr lang="fr-FR" b="1" dirty="0"/>
              <a:t>N°1 en France du management de la qualité clinique </a:t>
            </a:r>
            <a:br>
              <a:rPr lang="fr-FR" b="1" dirty="0"/>
            </a:br>
            <a:r>
              <a:rPr lang="fr-FR" b="1" dirty="0"/>
              <a:t>	(recherches impliquant la personne humaine)</a:t>
            </a:r>
            <a:br>
              <a:rPr lang="fr-FR" b="1" dirty="0"/>
            </a:br>
            <a:r>
              <a:rPr lang="fr-FR" b="1" dirty="0"/>
              <a:t>N°1 en France du management de la qualité en pharmacovigilance</a:t>
            </a:r>
            <a:br>
              <a:rPr lang="fr-FR" b="1" dirty="0"/>
            </a:br>
            <a:br>
              <a:rPr lang="fr-FR" b="1" dirty="0"/>
            </a:br>
            <a:r>
              <a:rPr lang="fr-FR" dirty="0"/>
              <a:t>Sunnikan est une société </a:t>
            </a:r>
            <a:r>
              <a:rPr lang="fr-FR" b="1" dirty="0"/>
              <a:t>indépendante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fondée en 1996 et dirigée par le Dr Georges MARTIN</a:t>
            </a:r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endParaRPr lang="fr-FR" b="1" dirty="0"/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/>
              <a:t>Sunnikan recherche </a:t>
            </a:r>
            <a:r>
              <a:rPr lang="fr-FR" b="1" dirty="0"/>
              <a:t>l'excellence</a:t>
            </a:r>
            <a:r>
              <a:rPr lang="fr-FR" dirty="0"/>
              <a:t> et des </a:t>
            </a:r>
            <a:r>
              <a:rPr lang="fr-FR" b="1" dirty="0"/>
              <a:t>solutions gagnant-gagnant</a:t>
            </a:r>
            <a:r>
              <a:rPr lang="fr-FR" dirty="0"/>
              <a:t>, à travers :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/>
              <a:t>la satisfaction de ses clients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/>
              <a:t>la formation de ses Consultants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/>
              <a:t>le partage de ses bases de connaissances 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/>
              <a:t>l'innovation de ses méthodologies de travail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>
              <a:buSzPct val="160000"/>
              <a:buFont typeface="ITC Franklin Gothic Std Book" pitchFamily="34" charset="0"/>
              <a:buChar char="»"/>
            </a:pP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720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F2E0CD6-BC33-4C8A-A011-DDE6EEA8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10 Septembre 2018</a:t>
            </a:r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9BDC443-EDCA-435E-884C-89E68D1A1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8E4005E-1061-431D-A5E9-488637640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B5E7C6B-68BF-4BB4-8A69-2512CE057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3600400" cy="492443"/>
          </a:xfrm>
        </p:spPr>
        <p:txBody>
          <a:bodyPr/>
          <a:lstStyle/>
          <a:p>
            <a:r>
              <a:rPr lang="fr-FR" dirty="0"/>
              <a:t>Organisation interne</a:t>
            </a:r>
          </a:p>
        </p:txBody>
      </p:sp>
      <p:sp>
        <p:nvSpPr>
          <p:cNvPr id="6" name="Organigramme : Procédé 5">
            <a:extLst>
              <a:ext uri="{FF2B5EF4-FFF2-40B4-BE49-F238E27FC236}">
                <a16:creationId xmlns:a16="http://schemas.microsoft.com/office/drawing/2014/main" id="{53BBB41C-5D1C-411E-BEFE-B709B514915F}"/>
              </a:ext>
            </a:extLst>
          </p:cNvPr>
          <p:cNvSpPr/>
          <p:nvPr/>
        </p:nvSpPr>
        <p:spPr>
          <a:xfrm>
            <a:off x="4679624" y="564409"/>
            <a:ext cx="1584176" cy="52322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fr-FR" sz="1400" b="1" dirty="0">
                <a:solidFill>
                  <a:schemeClr val="tx1"/>
                </a:solidFill>
                <a:latin typeface="Calibri" pitchFamily="34" charset="0"/>
              </a:rPr>
              <a:t>Direction</a:t>
            </a:r>
            <a:br>
              <a:rPr lang="fr-FR" sz="1400" b="1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fr-FR" sz="1400" b="1" dirty="0">
                <a:solidFill>
                  <a:schemeClr val="tx1"/>
                </a:solidFill>
                <a:latin typeface="Calibri" pitchFamily="34" charset="0"/>
              </a:rPr>
              <a:t>Gérant / CEO</a:t>
            </a:r>
          </a:p>
        </p:txBody>
      </p:sp>
      <p:sp>
        <p:nvSpPr>
          <p:cNvPr id="7" name="Organigramme : Procédé 6">
            <a:extLst>
              <a:ext uri="{FF2B5EF4-FFF2-40B4-BE49-F238E27FC236}">
                <a16:creationId xmlns:a16="http://schemas.microsoft.com/office/drawing/2014/main" id="{624F8AF4-E82E-46B7-B8BD-64AC67DEABDA}"/>
              </a:ext>
            </a:extLst>
          </p:cNvPr>
          <p:cNvSpPr/>
          <p:nvPr/>
        </p:nvSpPr>
        <p:spPr>
          <a:xfrm>
            <a:off x="1979712" y="1628800"/>
            <a:ext cx="6984000" cy="288000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Calibri" pitchFamily="34" charset="0"/>
              </a:rPr>
              <a:t>Direction des Opérations </a:t>
            </a:r>
          </a:p>
          <a:p>
            <a:pPr algn="ctr"/>
            <a:r>
              <a:rPr lang="fr-FR" sz="1400" b="1" dirty="0">
                <a:solidFill>
                  <a:schemeClr val="tx1"/>
                </a:solidFill>
                <a:latin typeface="Calibri" pitchFamily="34" charset="0"/>
              </a:rPr>
              <a:t>3 Directrices des Opérations / Operations Managers </a:t>
            </a:r>
          </a:p>
        </p:txBody>
      </p:sp>
      <p:sp>
        <p:nvSpPr>
          <p:cNvPr id="10" name="Organigramme : Procédé 9">
            <a:extLst>
              <a:ext uri="{FF2B5EF4-FFF2-40B4-BE49-F238E27FC236}">
                <a16:creationId xmlns:a16="http://schemas.microsoft.com/office/drawing/2014/main" id="{9A8546B3-F5C3-41C8-8895-8F915675A512}"/>
              </a:ext>
            </a:extLst>
          </p:cNvPr>
          <p:cNvSpPr/>
          <p:nvPr/>
        </p:nvSpPr>
        <p:spPr>
          <a:xfrm>
            <a:off x="3590540" y="2259663"/>
            <a:ext cx="3824032" cy="2124000"/>
          </a:xfrm>
          <a:prstGeom prst="flowChartProcess">
            <a:avLst/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fr-FR" sz="1600" b="1" dirty="0">
                <a:solidFill>
                  <a:srgbClr val="003399"/>
                </a:solidFill>
              </a:rPr>
              <a:t>Mission</a:t>
            </a:r>
          </a:p>
          <a:p>
            <a:pPr algn="ctr"/>
            <a:r>
              <a:rPr lang="fr-FR" sz="1400" b="1" dirty="0">
                <a:solidFill>
                  <a:srgbClr val="003399"/>
                </a:solidFill>
              </a:rPr>
              <a:t>1 Consultant Senior + Consultants </a:t>
            </a:r>
            <a:br>
              <a:rPr lang="fr-FR" sz="1400" b="1" dirty="0">
                <a:solidFill>
                  <a:srgbClr val="003399"/>
                </a:solidFill>
              </a:rPr>
            </a:br>
            <a:r>
              <a:rPr lang="fr-FR" sz="1400" b="1" dirty="0">
                <a:solidFill>
                  <a:srgbClr val="003399"/>
                </a:solidFill>
              </a:rPr>
              <a:t>(Seniors, Expérimentés, Juniors)</a:t>
            </a:r>
          </a:p>
          <a:p>
            <a:pPr algn="ctr"/>
            <a:endParaRPr lang="fr-FR" sz="1400" b="1" dirty="0">
              <a:solidFill>
                <a:srgbClr val="003399"/>
              </a:solidFill>
            </a:endParaRPr>
          </a:p>
          <a:p>
            <a:pPr algn="ctr"/>
            <a:endParaRPr lang="fr-FR" sz="1400" dirty="0">
              <a:solidFill>
                <a:srgbClr val="003399"/>
              </a:solidFill>
            </a:endParaRPr>
          </a:p>
        </p:txBody>
      </p:sp>
      <p:sp>
        <p:nvSpPr>
          <p:cNvPr id="13" name="Flèche : pentagone 12">
            <a:extLst>
              <a:ext uri="{FF2B5EF4-FFF2-40B4-BE49-F238E27FC236}">
                <a16:creationId xmlns:a16="http://schemas.microsoft.com/office/drawing/2014/main" id="{2BD9E3C7-D6AF-41C9-8E2E-78D833CB85AE}"/>
              </a:ext>
            </a:extLst>
          </p:cNvPr>
          <p:cNvSpPr/>
          <p:nvPr/>
        </p:nvSpPr>
        <p:spPr>
          <a:xfrm>
            <a:off x="2153807" y="2996952"/>
            <a:ext cx="1205451" cy="1302369"/>
          </a:xfrm>
          <a:prstGeom prst="homePlate">
            <a:avLst>
              <a:gd name="adj" fmla="val 28781"/>
            </a:avLst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003399"/>
                </a:solidFill>
              </a:rPr>
              <a:t>Pré-devis</a:t>
            </a:r>
            <a:br>
              <a:rPr lang="fr-FR" dirty="0">
                <a:solidFill>
                  <a:srgbClr val="003399"/>
                </a:solidFill>
              </a:rPr>
            </a:br>
            <a:r>
              <a:rPr lang="fr-FR" dirty="0">
                <a:solidFill>
                  <a:srgbClr val="003399"/>
                </a:solidFill>
              </a:rPr>
              <a:t>Devis  Contrat Planification</a:t>
            </a:r>
          </a:p>
          <a:p>
            <a:pPr marL="85725" indent="-85725"/>
            <a:r>
              <a:rPr lang="fr-FR" dirty="0">
                <a:solidFill>
                  <a:srgbClr val="003399"/>
                </a:solidFill>
              </a:rPr>
              <a:t>Attribution ressources</a:t>
            </a:r>
          </a:p>
        </p:txBody>
      </p:sp>
      <p:sp>
        <p:nvSpPr>
          <p:cNvPr id="14" name="Flèche : pentagone 13">
            <a:extLst>
              <a:ext uri="{FF2B5EF4-FFF2-40B4-BE49-F238E27FC236}">
                <a16:creationId xmlns:a16="http://schemas.microsoft.com/office/drawing/2014/main" id="{3D6B9A28-722D-47AA-AF05-4C3152E64863}"/>
              </a:ext>
            </a:extLst>
          </p:cNvPr>
          <p:cNvSpPr/>
          <p:nvPr/>
        </p:nvSpPr>
        <p:spPr>
          <a:xfrm>
            <a:off x="3978489" y="3012784"/>
            <a:ext cx="3590377" cy="1322246"/>
          </a:xfrm>
          <a:prstGeom prst="homePlate">
            <a:avLst>
              <a:gd name="adj" fmla="val 28781"/>
            </a:avLst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3399"/>
                </a:solidFill>
              </a:rPr>
              <a:t>Participation pré-devis, devis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>
              <a:solidFill>
                <a:srgbClr val="003399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3399"/>
                </a:solidFill>
              </a:rPr>
              <a:t>Livrables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3399"/>
                </a:solidFill>
              </a:rPr>
              <a:t>Indicateurs Sunnikan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3399"/>
                </a:solidFill>
              </a:rPr>
              <a:t>Écoute clients / remontée des besoins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3399"/>
                </a:solidFill>
              </a:rPr>
              <a:t>Facturation et suivi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3399"/>
                </a:solidFill>
              </a:rPr>
              <a:t>Bilan de fin de mission</a:t>
            </a:r>
          </a:p>
        </p:txBody>
      </p:sp>
      <p:sp>
        <p:nvSpPr>
          <p:cNvPr id="15" name="Flèche : pentagone 14">
            <a:extLst>
              <a:ext uri="{FF2B5EF4-FFF2-40B4-BE49-F238E27FC236}">
                <a16:creationId xmlns:a16="http://schemas.microsoft.com/office/drawing/2014/main" id="{7E025E7B-8409-43D3-B722-01E9EF266B63}"/>
              </a:ext>
            </a:extLst>
          </p:cNvPr>
          <p:cNvSpPr/>
          <p:nvPr/>
        </p:nvSpPr>
        <p:spPr>
          <a:xfrm>
            <a:off x="7592976" y="3018690"/>
            <a:ext cx="1298728" cy="1322246"/>
          </a:xfrm>
          <a:prstGeom prst="homePlate">
            <a:avLst>
              <a:gd name="adj" fmla="val 28781"/>
            </a:avLst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3399"/>
                </a:solidFill>
              </a:rPr>
              <a:t>Revue de mission / actions d'amélioration</a:t>
            </a:r>
          </a:p>
        </p:txBody>
      </p:sp>
      <p:sp>
        <p:nvSpPr>
          <p:cNvPr id="16" name="Organigramme : Procédé 15">
            <a:extLst>
              <a:ext uri="{FF2B5EF4-FFF2-40B4-BE49-F238E27FC236}">
                <a16:creationId xmlns:a16="http://schemas.microsoft.com/office/drawing/2014/main" id="{6B6D9533-B26D-4FE9-81F8-1A8E39FD4166}"/>
              </a:ext>
            </a:extLst>
          </p:cNvPr>
          <p:cNvSpPr/>
          <p:nvPr/>
        </p:nvSpPr>
        <p:spPr>
          <a:xfrm>
            <a:off x="418318" y="5395736"/>
            <a:ext cx="7658552" cy="860876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rgbClr val="003399"/>
                </a:solidFill>
              </a:rPr>
              <a:t>* Veille, capitalisation, assistance réglementaire interne et externe, contrats clients, juridique Sunnikan</a:t>
            </a:r>
          </a:p>
          <a:p>
            <a:r>
              <a:rPr lang="fr-FR" b="1" dirty="0">
                <a:solidFill>
                  <a:srgbClr val="003399"/>
                </a:solidFill>
              </a:rPr>
              <a:t>** Support aux Opérations, aux Consultants, facturation</a:t>
            </a:r>
            <a:br>
              <a:rPr lang="fr-FR" b="1" dirty="0">
                <a:solidFill>
                  <a:srgbClr val="003399"/>
                </a:solidFill>
              </a:rPr>
            </a:br>
            <a:r>
              <a:rPr lang="fr-FR" b="1" dirty="0">
                <a:solidFill>
                  <a:srgbClr val="003399"/>
                </a:solidFill>
              </a:rPr>
              <a:t>*** Systèmes d'Information</a:t>
            </a:r>
          </a:p>
        </p:txBody>
      </p:sp>
      <p:sp>
        <p:nvSpPr>
          <p:cNvPr id="17" name="Organigramme : Procédé 16">
            <a:extLst>
              <a:ext uri="{FF2B5EF4-FFF2-40B4-BE49-F238E27FC236}">
                <a16:creationId xmlns:a16="http://schemas.microsoft.com/office/drawing/2014/main" id="{2D3FE439-E8E8-4A54-A24F-93A7E0AF6C9F}"/>
              </a:ext>
            </a:extLst>
          </p:cNvPr>
          <p:cNvSpPr/>
          <p:nvPr/>
        </p:nvSpPr>
        <p:spPr>
          <a:xfrm>
            <a:off x="269669" y="980728"/>
            <a:ext cx="1266891" cy="52322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Calibri" pitchFamily="34" charset="0"/>
              </a:rPr>
              <a:t>Assistante Direction</a:t>
            </a:r>
          </a:p>
        </p:txBody>
      </p:sp>
      <p:sp>
        <p:nvSpPr>
          <p:cNvPr id="18" name="Légende : flèche vers la droite 17">
            <a:extLst>
              <a:ext uri="{FF2B5EF4-FFF2-40B4-BE49-F238E27FC236}">
                <a16:creationId xmlns:a16="http://schemas.microsoft.com/office/drawing/2014/main" id="{6C8CD288-7CEC-48DA-9AD2-A165CEA983D3}"/>
              </a:ext>
            </a:extLst>
          </p:cNvPr>
          <p:cNvSpPr/>
          <p:nvPr/>
        </p:nvSpPr>
        <p:spPr>
          <a:xfrm>
            <a:off x="3375482" y="3003131"/>
            <a:ext cx="648072" cy="1302369"/>
          </a:xfrm>
          <a:prstGeom prst="rightArrowCallout">
            <a:avLst/>
          </a:prstGeom>
          <a:solidFill>
            <a:schemeClr val="bg1"/>
          </a:solidFill>
          <a:ln>
            <a:solidFill>
              <a:srgbClr val="108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003399"/>
                </a:solidFill>
              </a:rPr>
              <a:t>OK</a:t>
            </a:r>
          </a:p>
        </p:txBody>
      </p:sp>
      <p:sp>
        <p:nvSpPr>
          <p:cNvPr id="19" name="Organigramme : Procédé 18">
            <a:extLst>
              <a:ext uri="{FF2B5EF4-FFF2-40B4-BE49-F238E27FC236}">
                <a16:creationId xmlns:a16="http://schemas.microsoft.com/office/drawing/2014/main" id="{E0539BEB-C783-4DE8-B51D-5D143E2A9450}"/>
              </a:ext>
            </a:extLst>
          </p:cNvPr>
          <p:cNvSpPr/>
          <p:nvPr/>
        </p:nvSpPr>
        <p:spPr>
          <a:xfrm>
            <a:off x="280771" y="1757817"/>
            <a:ext cx="1266894" cy="307777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Juristes *</a:t>
            </a:r>
            <a:endParaRPr lang="fr-FR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0" name="Organigramme : Procédé 19">
            <a:extLst>
              <a:ext uri="{FF2B5EF4-FFF2-40B4-BE49-F238E27FC236}">
                <a16:creationId xmlns:a16="http://schemas.microsoft.com/office/drawing/2014/main" id="{09F13CEB-65D6-4EDA-9C01-BA96F446FFD7}"/>
              </a:ext>
            </a:extLst>
          </p:cNvPr>
          <p:cNvSpPr/>
          <p:nvPr/>
        </p:nvSpPr>
        <p:spPr>
          <a:xfrm>
            <a:off x="251521" y="2358093"/>
            <a:ext cx="1296144" cy="523220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Gestionnaire de Missions **</a:t>
            </a:r>
            <a:endParaRPr lang="fr-FR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1" name="Organigramme : Procédé 20">
            <a:extLst>
              <a:ext uri="{FF2B5EF4-FFF2-40B4-BE49-F238E27FC236}">
                <a16:creationId xmlns:a16="http://schemas.microsoft.com/office/drawing/2014/main" id="{868B708E-83BA-4F37-9FC4-138047B98B78}"/>
              </a:ext>
            </a:extLst>
          </p:cNvPr>
          <p:cNvSpPr/>
          <p:nvPr/>
        </p:nvSpPr>
        <p:spPr>
          <a:xfrm>
            <a:off x="251520" y="3148806"/>
            <a:ext cx="1285039" cy="738664"/>
          </a:xfrm>
          <a:prstGeom prst="flowChartProcess">
            <a:avLst/>
          </a:prstGeom>
          <a:solidFill>
            <a:srgbClr val="FFFFCC"/>
          </a:solidFill>
          <a:ln w="127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Gestionnaire Systèmes &amp; Réseaux ***</a:t>
            </a:r>
            <a:endParaRPr lang="fr-FR" sz="1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96D4FEC-74B4-4708-9B8E-7D17A3354A24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5471712" y="1087629"/>
            <a:ext cx="0" cy="541171"/>
          </a:xfrm>
          <a:prstGeom prst="straightConnector1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ngle 23">
            <a:extLst>
              <a:ext uri="{FF2B5EF4-FFF2-40B4-BE49-F238E27FC236}">
                <a16:creationId xmlns:a16="http://schemas.microsoft.com/office/drawing/2014/main" id="{48E91286-60E8-4D6E-94E3-470A62BEA6DA}"/>
              </a:ext>
            </a:extLst>
          </p:cNvPr>
          <p:cNvCxnSpPr>
            <a:stCxn id="6" idx="2"/>
            <a:endCxn id="17" idx="3"/>
          </p:cNvCxnSpPr>
          <p:nvPr/>
        </p:nvCxnSpPr>
        <p:spPr>
          <a:xfrm rot="5400000">
            <a:off x="3426782" y="-802593"/>
            <a:ext cx="154709" cy="3935152"/>
          </a:xfrm>
          <a:prstGeom prst="bentConnector2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39EC9B16-9799-4D53-ABD4-6109609DE480}"/>
              </a:ext>
            </a:extLst>
          </p:cNvPr>
          <p:cNvCxnSpPr>
            <a:cxnSpLocks/>
          </p:cNvCxnSpPr>
          <p:nvPr/>
        </p:nvCxnSpPr>
        <p:spPr>
          <a:xfrm rot="5400000">
            <a:off x="1339200" y="1471578"/>
            <a:ext cx="664233" cy="216023"/>
          </a:xfrm>
          <a:prstGeom prst="bentConnector2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 : en angle 31">
            <a:extLst>
              <a:ext uri="{FF2B5EF4-FFF2-40B4-BE49-F238E27FC236}">
                <a16:creationId xmlns:a16="http://schemas.microsoft.com/office/drawing/2014/main" id="{9D9B7B2E-8266-4F0B-B0D9-E4936F6549CD}"/>
              </a:ext>
            </a:extLst>
          </p:cNvPr>
          <p:cNvCxnSpPr>
            <a:cxnSpLocks/>
          </p:cNvCxnSpPr>
          <p:nvPr/>
        </p:nvCxnSpPr>
        <p:spPr>
          <a:xfrm rot="5400000">
            <a:off x="1044000" y="1753820"/>
            <a:ext cx="1253570" cy="230611"/>
          </a:xfrm>
          <a:prstGeom prst="bentConnector3">
            <a:avLst>
              <a:gd name="adj1" fmla="val 100631"/>
            </a:avLst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 : en angle 34">
            <a:extLst>
              <a:ext uri="{FF2B5EF4-FFF2-40B4-BE49-F238E27FC236}">
                <a16:creationId xmlns:a16="http://schemas.microsoft.com/office/drawing/2014/main" id="{06C449A8-BE1B-473C-812C-C930D0910047}"/>
              </a:ext>
            </a:extLst>
          </p:cNvPr>
          <p:cNvCxnSpPr>
            <a:endCxn id="21" idx="3"/>
          </p:cNvCxnSpPr>
          <p:nvPr/>
        </p:nvCxnSpPr>
        <p:spPr>
          <a:xfrm rot="5400000">
            <a:off x="519853" y="2259044"/>
            <a:ext cx="2275800" cy="242388"/>
          </a:xfrm>
          <a:prstGeom prst="bentConnector2">
            <a:avLst/>
          </a:prstGeom>
          <a:ln w="12700"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061BF402-1BF8-4954-A686-EEDC294CD955}"/>
              </a:ext>
            </a:extLst>
          </p:cNvPr>
          <p:cNvCxnSpPr/>
          <p:nvPr/>
        </p:nvCxnSpPr>
        <p:spPr>
          <a:xfrm flipH="1">
            <a:off x="1536559" y="2749780"/>
            <a:ext cx="443153" cy="0"/>
          </a:xfrm>
          <a:prstGeom prst="straightConnector1">
            <a:avLst/>
          </a:prstGeom>
          <a:ln w="12700">
            <a:solidFill>
              <a:srgbClr val="00339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89852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Sunnikan Consulting 2019 - Tous droits réservés</a:t>
            </a:r>
          </a:p>
        </p:txBody>
      </p:sp>
      <p:sp>
        <p:nvSpPr>
          <p:cNvPr id="1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20356D-7A44-4584-9608-BC7366B3A7E3}" type="slidenum">
              <a:rPr lang="fr-FR"/>
              <a:pPr>
                <a:defRPr/>
              </a:pPr>
              <a:t>5</a:t>
            </a:fld>
            <a:endParaRPr lang="fr-FR"/>
          </a:p>
        </p:txBody>
      </p:sp>
      <p:sp>
        <p:nvSpPr>
          <p:cNvPr id="4100" name="Titre 1"/>
          <p:cNvSpPr>
            <a:spLocks noGrp="1"/>
          </p:cNvSpPr>
          <p:nvPr>
            <p:ph type="title" idx="4294967295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pPr eaLnBrk="1" hangingPunct="1"/>
            <a:r>
              <a:rPr lang="fr-FR" dirty="0"/>
              <a:t>Organisation</a:t>
            </a:r>
          </a:p>
        </p:txBody>
      </p:sp>
      <p:sp>
        <p:nvSpPr>
          <p:cNvPr id="4102" name="Espace réservé de la date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/>
              <a:t>9 septembre 2019</a:t>
            </a:r>
            <a:endParaRPr lang="fr-FR" dirty="0"/>
          </a:p>
        </p:txBody>
      </p:sp>
      <p:pic>
        <p:nvPicPr>
          <p:cNvPr id="4103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358" y="1989139"/>
            <a:ext cx="4741985" cy="428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1" name="Espace réservé du contenu 2"/>
          <p:cNvSpPr>
            <a:spLocks noGrp="1"/>
          </p:cNvSpPr>
          <p:nvPr>
            <p:ph idx="4294967295"/>
          </p:nvPr>
        </p:nvSpPr>
        <p:spPr>
          <a:xfrm>
            <a:off x="549520" y="1447148"/>
            <a:ext cx="7146680" cy="5022914"/>
          </a:xfrm>
        </p:spPr>
        <p:txBody>
          <a:bodyPr/>
          <a:lstStyle/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r>
              <a:rPr lang="fr-FR" dirty="0"/>
              <a:t>12 Consultant(e)s tous salariés (CDI) de Sunnikan</a:t>
            </a:r>
          </a:p>
          <a:p>
            <a:pPr marL="719138" lvl="1" indent="-268288" eaLnBrk="1" hangingPunct="1"/>
            <a:r>
              <a:rPr lang="fr-FR" dirty="0"/>
              <a:t>4 Pharmaciens</a:t>
            </a:r>
          </a:p>
          <a:p>
            <a:pPr marL="719138" lvl="1" indent="-268288"/>
            <a:r>
              <a:rPr lang="fr-FR" dirty="0"/>
              <a:t>5 Scientifiques</a:t>
            </a:r>
          </a:p>
          <a:p>
            <a:pPr marL="719138" lvl="1" indent="-268288" eaLnBrk="1" hangingPunct="1"/>
            <a:r>
              <a:rPr lang="fr-FR" dirty="0"/>
              <a:t>2 Juristes</a:t>
            </a:r>
          </a:p>
          <a:p>
            <a:pPr marL="719138" lvl="1" indent="-268288" eaLnBrk="1" hangingPunct="1"/>
            <a:r>
              <a:rPr lang="fr-FR" dirty="0"/>
              <a:t>1 Ingénieur-Médecin</a:t>
            </a:r>
          </a:p>
          <a:p>
            <a:pPr marL="719138" lvl="1" indent="-268288" eaLnBrk="1" hangingPunct="1"/>
            <a:endParaRPr lang="fr-FR" dirty="0"/>
          </a:p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r>
              <a:rPr lang="fr-FR" dirty="0"/>
              <a:t>Fonctions support</a:t>
            </a:r>
          </a:p>
          <a:p>
            <a:pPr marL="719138" lvl="1" indent="-268288" eaLnBrk="1" hangingPunct="1"/>
            <a:r>
              <a:rPr lang="fr-FR" dirty="0"/>
              <a:t>1 Gestionnaire de Missions</a:t>
            </a:r>
          </a:p>
          <a:p>
            <a:pPr marL="719138" lvl="1" indent="-268288" eaLnBrk="1" hangingPunct="1"/>
            <a:r>
              <a:rPr lang="fr-FR" dirty="0"/>
              <a:t>1 Informaticien</a:t>
            </a:r>
          </a:p>
          <a:p>
            <a:pPr marL="719138" lvl="1" indent="-268288" eaLnBrk="1" hangingPunct="1"/>
            <a:r>
              <a:rPr lang="fr-FR" dirty="0"/>
              <a:t>1 Assistante</a:t>
            </a:r>
          </a:p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r>
              <a:rPr lang="fr-FR" dirty="0"/>
              <a:t>Implantation</a:t>
            </a:r>
          </a:p>
          <a:p>
            <a:pPr marL="719138" lvl="1" indent="-268288" eaLnBrk="1" hangingPunct="1"/>
            <a:r>
              <a:rPr lang="fr-FR" dirty="0"/>
              <a:t>Fontenay-sous-Bois (94)</a:t>
            </a:r>
          </a:p>
          <a:p>
            <a:pPr marL="719138" lvl="1" indent="-268288" eaLnBrk="1" hangingPunct="1"/>
            <a:r>
              <a:rPr lang="fr-FR" dirty="0"/>
              <a:t>Lyon (69)</a:t>
            </a:r>
            <a:endParaRPr lang="fr-FR" dirty="0">
              <a:solidFill>
                <a:srgbClr val="3366FF"/>
              </a:solidFill>
            </a:endParaRPr>
          </a:p>
          <a:p>
            <a:pPr marL="719138" lvl="1" indent="-268288"/>
            <a:r>
              <a:rPr lang="fr-FR" dirty="0"/>
              <a:t>Bordeaux (33)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78150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0FBAE4-C132-4428-AFDA-F38AC7E1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err="1"/>
              <a:t>Eléments</a:t>
            </a:r>
            <a:r>
              <a:rPr lang="fr-FR" dirty="0"/>
              <a:t> financiers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BEB9EE-C240-43B8-A197-CFCA62C3F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D858E85-F2D9-486B-8725-1472B25F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9D9EFC5-F0B2-450E-9A09-A0A56858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519CD8A-B41B-453D-831C-2CF5A1BAB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582519"/>
          </a:xfrm>
        </p:spPr>
        <p:txBody>
          <a:bodyPr/>
          <a:lstStyle/>
          <a:p>
            <a:r>
              <a:rPr lang="fr-FR" dirty="0"/>
              <a:t>Chiffre d'affaires (CA)</a:t>
            </a:r>
          </a:p>
          <a:p>
            <a:pPr lvl="1"/>
            <a:r>
              <a:rPr lang="fr-FR" dirty="0"/>
              <a:t>2018 : 1600 K€</a:t>
            </a:r>
          </a:p>
          <a:p>
            <a:pPr lvl="1"/>
            <a:r>
              <a:rPr lang="fr-FR" dirty="0"/>
              <a:t>2017 : 1882 K€ </a:t>
            </a:r>
          </a:p>
          <a:p>
            <a:pPr lvl="1"/>
            <a:r>
              <a:rPr lang="fr-FR" dirty="0"/>
              <a:t>2016 : 1444 K€</a:t>
            </a:r>
          </a:p>
          <a:p>
            <a:r>
              <a:rPr lang="fr-FR" dirty="0"/>
              <a:t>Notre client principal représente 6% de notre chiffre d'affaires.</a:t>
            </a:r>
          </a:p>
          <a:p>
            <a:r>
              <a:rPr lang="fr-FR" dirty="0"/>
              <a:t>Plus de 80% du CA est réalisé en Recherche Clinique et environ 15% en Pharmacovigilance</a:t>
            </a:r>
          </a:p>
          <a:p>
            <a:r>
              <a:rPr lang="fr-FR" dirty="0"/>
              <a:t>Environ 50% du CA concerne des prestations d'audit.</a:t>
            </a:r>
          </a:p>
          <a:p>
            <a:r>
              <a:rPr lang="fr-FR" dirty="0"/>
              <a:t>Nos clients sont majoritairement des laboratoires pharmaceutiques et des sociétés de biotechnologie : environ 70% du CA.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918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Domaines d'expertise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7744" y="6381328"/>
            <a:ext cx="5692775" cy="214313"/>
          </a:xfrm>
        </p:spPr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1230376857"/>
              </p:ext>
            </p:extLst>
          </p:nvPr>
        </p:nvGraphicFramePr>
        <p:xfrm>
          <a:off x="41325" y="1061441"/>
          <a:ext cx="81724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354967" y="1439251"/>
            <a:ext cx="2664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Vigilances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Pharmacovigilance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Cosmétovigilance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Matériovigilance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522737" y="3226397"/>
            <a:ext cx="2016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000" b="1" dirty="0">
                <a:solidFill>
                  <a:srgbClr val="0070C0"/>
                </a:solidFill>
              </a:rPr>
              <a:t>Validation des Systèmes Informatisés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466487" y="4580624"/>
            <a:ext cx="2875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Établissement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Pharmaceutique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Exploitant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480673" y="1139169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Recherches impliquant la personne humaine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1431" y="3395272"/>
            <a:ext cx="228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Études 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pré-cliniques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483768" y="4974969"/>
            <a:ext cx="228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Production de Médicaments Expérimentaux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1385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Domaines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7744" y="6381328"/>
            <a:ext cx="5692775" cy="214313"/>
          </a:xfrm>
        </p:spPr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graphicFrame>
        <p:nvGraphicFramePr>
          <p:cNvPr id="8" name="Diagramme 7"/>
          <p:cNvGraphicFramePr/>
          <p:nvPr>
            <p:extLst/>
          </p:nvPr>
        </p:nvGraphicFramePr>
        <p:xfrm>
          <a:off x="41325" y="1061441"/>
          <a:ext cx="81724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354967" y="1439251"/>
            <a:ext cx="2664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Vigilances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Pharmacovigilance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Cosmétovigilance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>
                <a:solidFill>
                  <a:srgbClr val="0070C0"/>
                </a:solidFill>
              </a:rPr>
              <a:t>Matériovigilance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450263" y="3424621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3200" b="1" dirty="0">
                <a:solidFill>
                  <a:srgbClr val="0070C0"/>
                </a:solidFill>
              </a:rPr>
              <a:t>Expertise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466487" y="4580624"/>
            <a:ext cx="2875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Établissement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Pharmaceutique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Exploitant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480673" y="1139169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Recherches impliquant la personne humaine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265554" y="3241664"/>
            <a:ext cx="22867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Recherches n'impliquant pas la personne humaine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2483768" y="4974969"/>
            <a:ext cx="228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>
                <a:solidFill>
                  <a:srgbClr val="0070C0"/>
                </a:solidFill>
              </a:rPr>
              <a:t>Production de Médicaments Expérimentaux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0498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Produits de santé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  <p:grpSp>
        <p:nvGrpSpPr>
          <p:cNvPr id="74" name="Groupe 73"/>
          <p:cNvGrpSpPr/>
          <p:nvPr/>
        </p:nvGrpSpPr>
        <p:grpSpPr>
          <a:xfrm>
            <a:off x="2411760" y="2636962"/>
            <a:ext cx="1800001" cy="1800000"/>
            <a:chOff x="2411760" y="11249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70" name="Groupe 69"/>
            <p:cNvGrpSpPr/>
            <p:nvPr/>
          </p:nvGrpSpPr>
          <p:grpSpPr>
            <a:xfrm>
              <a:off x="2411761" y="1124944"/>
              <a:ext cx="1800000" cy="1800000"/>
              <a:chOff x="1312545" y="2557456"/>
              <a:chExt cx="1310630" cy="1506471"/>
            </a:xfrm>
          </p:grpSpPr>
          <p:sp>
            <p:nvSpPr>
              <p:cNvPr id="72" name="Hexagone 71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7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71" name="ZoneTexte 70"/>
            <p:cNvSpPr txBox="1"/>
            <p:nvPr/>
          </p:nvSpPr>
          <p:spPr>
            <a:xfrm>
              <a:off x="2411760" y="1809501"/>
              <a:ext cx="180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Médicaments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95735" y="2636962"/>
            <a:ext cx="1800001" cy="1800000"/>
            <a:chOff x="1475656" y="2709120"/>
            <a:chExt cx="1800001" cy="1800000"/>
          </a:xfrm>
        </p:grpSpPr>
        <p:grpSp>
          <p:nvGrpSpPr>
            <p:cNvPr id="47" name="Groupe 46"/>
            <p:cNvGrpSpPr/>
            <p:nvPr/>
          </p:nvGrpSpPr>
          <p:grpSpPr>
            <a:xfrm>
              <a:off x="1475657" y="2709120"/>
              <a:ext cx="1800000" cy="1800000"/>
              <a:chOff x="1312545" y="2557456"/>
              <a:chExt cx="1310630" cy="1506471"/>
            </a:xfrm>
          </p:grpSpPr>
          <p:sp>
            <p:nvSpPr>
              <p:cNvPr id="57" name="Hexagone 56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8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52" name="ZoneTexte 51"/>
            <p:cNvSpPr txBox="1"/>
            <p:nvPr/>
          </p:nvSpPr>
          <p:spPr>
            <a:xfrm>
              <a:off x="1475656" y="3357192"/>
              <a:ext cx="180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Allergènes</a:t>
              </a:r>
            </a:p>
          </p:txBody>
        </p:sp>
      </p:grpSp>
      <p:grpSp>
        <p:nvGrpSpPr>
          <p:cNvPr id="69" name="Groupe 68"/>
          <p:cNvGrpSpPr/>
          <p:nvPr/>
        </p:nvGrpSpPr>
        <p:grpSpPr>
          <a:xfrm>
            <a:off x="6156176" y="1052736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75" name="Groupe 74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78" name="Hexagone 77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79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77" name="ZoneTexte 76"/>
            <p:cNvSpPr txBox="1"/>
            <p:nvPr/>
          </p:nvSpPr>
          <p:spPr>
            <a:xfrm>
              <a:off x="6588224" y="1484784"/>
              <a:ext cx="180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Éléments et produits du corps humain</a:t>
              </a:r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1403648" y="1052736"/>
            <a:ext cx="1800001" cy="1800000"/>
            <a:chOff x="4500191" y="1124744"/>
            <a:chExt cx="1800001" cy="1800000"/>
          </a:xfrm>
        </p:grpSpPr>
        <p:grpSp>
          <p:nvGrpSpPr>
            <p:cNvPr id="80" name="Groupe 79"/>
            <p:cNvGrpSpPr/>
            <p:nvPr/>
          </p:nvGrpSpPr>
          <p:grpSpPr>
            <a:xfrm>
              <a:off x="4500192" y="1124744"/>
              <a:ext cx="1800000" cy="1800000"/>
              <a:chOff x="1312545" y="2557456"/>
              <a:chExt cx="1310630" cy="1506471"/>
            </a:xfrm>
          </p:grpSpPr>
          <p:sp>
            <p:nvSpPr>
              <p:cNvPr id="82" name="Hexagone 81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8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81" name="ZoneTexte 80"/>
            <p:cNvSpPr txBox="1"/>
            <p:nvPr/>
          </p:nvSpPr>
          <p:spPr>
            <a:xfrm>
              <a:off x="4500191" y="1640024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Gaz Médicinaux</a:t>
              </a: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7236495" y="2637112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9" name="Groupe 58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61" name="Hexagone 60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60" name="ZoneTexte 59"/>
            <p:cNvSpPr txBox="1"/>
            <p:nvPr/>
          </p:nvSpPr>
          <p:spPr>
            <a:xfrm>
              <a:off x="6588224" y="1809302"/>
              <a:ext cx="180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Cosmétiques</a:t>
              </a: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5147377" y="2625888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85" name="Groupe 84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87" name="Hexagone 86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88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86" name="ZoneTexte 85"/>
            <p:cNvSpPr txBox="1"/>
            <p:nvPr/>
          </p:nvSpPr>
          <p:spPr>
            <a:xfrm>
              <a:off x="6588224" y="1628800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Dispositifs Médicaux</a:t>
              </a:r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6228383" y="4221288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90" name="Groupe 89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92" name="Hexagone 91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9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91" name="ZoneTexte 90"/>
            <p:cNvSpPr txBox="1"/>
            <p:nvPr/>
          </p:nvSpPr>
          <p:spPr>
            <a:xfrm>
              <a:off x="6588224" y="1628800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Thérapie Génique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403847" y="4204510"/>
            <a:ext cx="3852130" cy="1816778"/>
            <a:chOff x="1403847" y="4204510"/>
            <a:chExt cx="3852130" cy="1816778"/>
          </a:xfrm>
        </p:grpSpPr>
        <p:grpSp>
          <p:nvGrpSpPr>
            <p:cNvPr id="67" name="Groupe 66"/>
            <p:cNvGrpSpPr/>
            <p:nvPr/>
          </p:nvGrpSpPr>
          <p:grpSpPr>
            <a:xfrm>
              <a:off x="1403847" y="4221288"/>
              <a:ext cx="1800001" cy="1800000"/>
              <a:chOff x="1475656" y="2709120"/>
              <a:chExt cx="1800001" cy="1800000"/>
            </a:xfrm>
          </p:grpSpPr>
          <p:grpSp>
            <p:nvGrpSpPr>
              <p:cNvPr id="17" name="Groupe 16"/>
              <p:cNvGrpSpPr/>
              <p:nvPr/>
            </p:nvGrpSpPr>
            <p:grpSpPr>
              <a:xfrm>
                <a:off x="1475657" y="2709120"/>
                <a:ext cx="1800000" cy="1800000"/>
                <a:chOff x="1312545" y="2557456"/>
                <a:chExt cx="1310630" cy="1506471"/>
              </a:xfrm>
            </p:grpSpPr>
            <p:sp>
              <p:nvSpPr>
                <p:cNvPr id="19" name="Hexagone 18"/>
                <p:cNvSpPr/>
                <p:nvPr/>
              </p:nvSpPr>
              <p:spPr>
                <a:xfrm rot="5400000">
                  <a:off x="1214624" y="2655377"/>
                  <a:ext cx="1506471" cy="131063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0" name="Hexagone 4"/>
                <p:cNvSpPr/>
                <p:nvPr/>
              </p:nvSpPr>
              <p:spPr>
                <a:xfrm>
                  <a:off x="1516784" y="2792215"/>
                  <a:ext cx="902150" cy="103695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lvl="0" algn="ctr" defTabSz="1600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fr-FR" sz="3600" kern="1200"/>
                </a:p>
              </p:txBody>
            </p:sp>
          </p:grpSp>
          <p:sp>
            <p:nvSpPr>
              <p:cNvPr id="18" name="ZoneTexte 17"/>
              <p:cNvSpPr txBox="1"/>
              <p:nvPr/>
            </p:nvSpPr>
            <p:spPr>
              <a:xfrm>
                <a:off x="1475656" y="3055122"/>
                <a:ext cx="18000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FR" sz="2200" b="1" dirty="0">
                    <a:solidFill>
                      <a:srgbClr val="0070C0"/>
                    </a:solidFill>
                  </a:rPr>
                  <a:t>Médicaments dérivés du sang</a:t>
                </a:r>
              </a:p>
            </p:txBody>
          </p:sp>
        </p:grpSp>
        <p:grpSp>
          <p:nvGrpSpPr>
            <p:cNvPr id="66" name="Groupe 65"/>
            <p:cNvGrpSpPr/>
            <p:nvPr/>
          </p:nvGrpSpPr>
          <p:grpSpPr>
            <a:xfrm>
              <a:off x="3455976" y="4204510"/>
              <a:ext cx="1800001" cy="1800000"/>
              <a:chOff x="3419871" y="2675764"/>
              <a:chExt cx="1800001" cy="1800000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3419872" y="2675764"/>
                <a:ext cx="1800000" cy="1800000"/>
                <a:chOff x="1312545" y="2557456"/>
                <a:chExt cx="1310630" cy="1506471"/>
              </a:xfrm>
            </p:grpSpPr>
            <p:sp>
              <p:nvSpPr>
                <p:cNvPr id="12" name="Hexagone 11"/>
                <p:cNvSpPr/>
                <p:nvPr/>
              </p:nvSpPr>
              <p:spPr>
                <a:xfrm rot="5400000">
                  <a:off x="1214624" y="2655377"/>
                  <a:ext cx="1506471" cy="131063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13" name="Hexagone 4"/>
                <p:cNvSpPr/>
                <p:nvPr/>
              </p:nvSpPr>
              <p:spPr>
                <a:xfrm>
                  <a:off x="1516784" y="2792215"/>
                  <a:ext cx="902150" cy="103695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lvl="0" algn="ctr" defTabSz="1600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fr-FR" sz="3600" kern="1200"/>
                </a:p>
              </p:txBody>
            </p:sp>
          </p:grpSp>
          <p:sp>
            <p:nvSpPr>
              <p:cNvPr id="14" name="ZoneTexte 13"/>
              <p:cNvSpPr txBox="1"/>
              <p:nvPr/>
            </p:nvSpPr>
            <p:spPr>
              <a:xfrm>
                <a:off x="3419871" y="3360321"/>
                <a:ext cx="18000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FR" sz="2200" b="1" dirty="0">
                    <a:solidFill>
                      <a:srgbClr val="0070C0"/>
                    </a:solidFill>
                  </a:rPr>
                  <a:t>Vaccins</a:t>
                </a:r>
              </a:p>
            </p:txBody>
          </p:sp>
        </p:grpSp>
      </p:grpSp>
      <p:grpSp>
        <p:nvGrpSpPr>
          <p:cNvPr id="53" name="Groupe 52"/>
          <p:cNvGrpSpPr/>
          <p:nvPr/>
        </p:nvGrpSpPr>
        <p:grpSpPr>
          <a:xfrm>
            <a:off x="3780111" y="44624"/>
            <a:ext cx="1800001" cy="1800000"/>
            <a:chOff x="4500191" y="1124744"/>
            <a:chExt cx="1800001" cy="1800000"/>
          </a:xfrm>
        </p:grpSpPr>
        <p:grpSp>
          <p:nvGrpSpPr>
            <p:cNvPr id="54" name="Groupe 53"/>
            <p:cNvGrpSpPr/>
            <p:nvPr/>
          </p:nvGrpSpPr>
          <p:grpSpPr>
            <a:xfrm>
              <a:off x="4500192" y="1124744"/>
              <a:ext cx="1800000" cy="1800000"/>
              <a:chOff x="1312545" y="2557456"/>
              <a:chExt cx="1310630" cy="1506471"/>
            </a:xfrm>
          </p:grpSpPr>
          <p:sp>
            <p:nvSpPr>
              <p:cNvPr id="56" name="Hexagone 55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2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55" name="ZoneTexte 54"/>
            <p:cNvSpPr txBox="1"/>
            <p:nvPr/>
          </p:nvSpPr>
          <p:spPr>
            <a:xfrm>
              <a:off x="4500191" y="1640024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Hors Produits de Santé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10959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Typologie des Clients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950970220"/>
              </p:ext>
            </p:extLst>
          </p:nvPr>
        </p:nvGraphicFramePr>
        <p:xfrm>
          <a:off x="-35870" y="908720"/>
          <a:ext cx="91440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156176" y="2361654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>
                <a:solidFill>
                  <a:srgbClr val="0070C0"/>
                </a:solidFill>
              </a:rPr>
              <a:t>Institutions Publiques </a:t>
            </a:r>
            <a:r>
              <a:rPr lang="fr-FR" sz="1800" dirty="0">
                <a:solidFill>
                  <a:srgbClr val="0070C0"/>
                </a:solidFill>
              </a:rPr>
              <a:t>(Hôpitaux, Unités de Recherche…)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275855" y="3297758"/>
            <a:ext cx="2558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>
                <a:solidFill>
                  <a:srgbClr val="0070C0"/>
                </a:solidFill>
              </a:rPr>
              <a:t>Prestataires </a:t>
            </a:r>
            <a:r>
              <a:rPr lang="fr-FR" sz="1800" dirty="0">
                <a:solidFill>
                  <a:srgbClr val="0070C0"/>
                </a:solidFill>
              </a:rPr>
              <a:t>(Sociétés de Recherche sous Contrat, Laboratoires d'Analyse…)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619672" y="48691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>
                <a:solidFill>
                  <a:srgbClr val="0070C0"/>
                </a:solidFill>
              </a:rPr>
              <a:t>Fabricants de </a:t>
            </a:r>
            <a:br>
              <a:rPr lang="fr-FR" sz="1800" b="1" dirty="0">
                <a:solidFill>
                  <a:srgbClr val="0070C0"/>
                </a:solidFill>
              </a:rPr>
            </a:br>
            <a:r>
              <a:rPr lang="fr-FR" sz="1800" b="1" dirty="0">
                <a:solidFill>
                  <a:srgbClr val="0070C0"/>
                </a:solidFill>
              </a:rPr>
              <a:t>Dispositifs Médicaux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51520" y="242088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>
                <a:solidFill>
                  <a:srgbClr val="0070C0"/>
                </a:solidFill>
              </a:rPr>
              <a:t>Sociétés de Biotechnologie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242232" y="1988840"/>
            <a:ext cx="259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>
                <a:solidFill>
                  <a:srgbClr val="0070C0"/>
                </a:solidFill>
              </a:rPr>
              <a:t>Industrie Pharmaceutique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436096" y="48691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>
                <a:solidFill>
                  <a:srgbClr val="0070C0"/>
                </a:solidFill>
              </a:rPr>
              <a:t>Fabricants de </a:t>
            </a:r>
            <a:br>
              <a:rPr lang="fr-FR" sz="1800" b="1" dirty="0">
                <a:solidFill>
                  <a:srgbClr val="0070C0"/>
                </a:solidFill>
              </a:rPr>
            </a:br>
            <a:r>
              <a:rPr lang="fr-FR" sz="1800" b="1" dirty="0">
                <a:solidFill>
                  <a:srgbClr val="0070C0"/>
                </a:solidFill>
              </a:rPr>
              <a:t>Produits Cosmétiques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744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Conseil et prestations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4148828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/>
              <a:t>Veille et Assistance Réglementaires</a:t>
            </a:r>
          </a:p>
          <a:p>
            <a:pPr marL="719138" lvl="1" indent="-268288" algn="l"/>
            <a:r>
              <a:rPr lang="fr-FR" sz="1600" b="1" dirty="0"/>
              <a:t>Veille Réglementaire Sunnikan "Recherches impliquant la personne humaine"</a:t>
            </a:r>
          </a:p>
          <a:p>
            <a:pPr marL="719138" lvl="1" indent="-268288" algn="l"/>
            <a:r>
              <a:rPr lang="fr-FR" sz="1600" b="1" dirty="0"/>
              <a:t>Veille Réglementaire "Organismes génétiquement modifiés"</a:t>
            </a:r>
          </a:p>
          <a:p>
            <a:pPr marL="719138" lvl="1" indent="-268288"/>
            <a:r>
              <a:rPr lang="fr-FR" sz="1600" dirty="0"/>
              <a:t>Assistance Réglementaire</a:t>
            </a:r>
          </a:p>
          <a:p>
            <a:pPr marL="719138" lvl="1" indent="-268288"/>
            <a:r>
              <a:rPr lang="fr-FR" sz="1600" dirty="0"/>
              <a:t>Distribution de </a:t>
            </a:r>
            <a:r>
              <a:rPr lang="fr-FR" sz="1600" b="1" dirty="0"/>
              <a:t>Safety Observer </a:t>
            </a:r>
            <a:r>
              <a:rPr lang="fr-FR" sz="1600" dirty="0"/>
              <a:t>(PV FOCUS)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/>
              <a:t>Management de la Qualité, des Processus et des Risques</a:t>
            </a:r>
          </a:p>
          <a:p>
            <a:pPr marL="719138" lvl="1" indent="-268288"/>
            <a:r>
              <a:rPr lang="fr-FR" sz="1600" dirty="0"/>
              <a:t>Mise en place et maintenance de Systèmes de Management (Qualité, Processus, Risques)</a:t>
            </a:r>
          </a:p>
          <a:p>
            <a:pPr marL="719138" lvl="1" indent="-268288" algn="l"/>
            <a:r>
              <a:rPr lang="fr-FR" sz="1600" dirty="0"/>
              <a:t>Rédaction de Procédures Opératoires Standard (Assurance Qualité, Processus Opératoires, Gestion de Risque…)</a:t>
            </a:r>
          </a:p>
          <a:p>
            <a:pPr marL="719138" lvl="1" indent="-268288" algn="l"/>
            <a:r>
              <a:rPr lang="fr-FR" sz="1600" dirty="0"/>
              <a:t>Audits (organisationnels, réglementaires (Bonnes Pratiques, ISO...), de sites, de prestataires, de documents...</a:t>
            </a:r>
          </a:p>
          <a:p>
            <a:pPr marL="719138" lvl="1" indent="-268288" algn="l"/>
            <a:r>
              <a:rPr lang="fr-FR" sz="1600" dirty="0"/>
              <a:t>Contrôles Qualité</a:t>
            </a:r>
          </a:p>
          <a:p>
            <a:pPr marL="719138" lvl="1" indent="-268288"/>
            <a:r>
              <a:rPr lang="fr-FR" sz="1600" dirty="0"/>
              <a:t>Accompagnement de démarche Qualité (ISO 9001…)</a:t>
            </a:r>
          </a:p>
          <a:p>
            <a:pPr marL="719138" lvl="1" indent="-268288"/>
            <a:r>
              <a:rPr lang="fr-FR" sz="1600" dirty="0"/>
              <a:t>Formation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6973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Prestation de conseil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031325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/>
              <a:t>Modalités</a:t>
            </a:r>
          </a:p>
          <a:p>
            <a:pPr marL="719138" lvl="1" indent="-268288"/>
            <a:r>
              <a:rPr lang="fr-FR" dirty="0"/>
              <a:t>Devis, décrivant la méthodologie de la mission</a:t>
            </a:r>
          </a:p>
          <a:p>
            <a:pPr marL="719138" lvl="1" indent="-268288"/>
            <a:endParaRPr lang="fr-FR" dirty="0"/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/>
              <a:t>Coût</a:t>
            </a:r>
          </a:p>
          <a:p>
            <a:pPr marL="719138" lvl="1" indent="-268288"/>
            <a:r>
              <a:rPr lang="fr-FR" dirty="0"/>
              <a:t>1.500 € HT / jour, pour l'expertise Senior</a:t>
            </a:r>
          </a:p>
          <a:p>
            <a:pPr marL="719138" lvl="1" indent="-268288"/>
            <a:r>
              <a:rPr lang="fr-FR" dirty="0"/>
              <a:t>1.300 € HT / jour, pour l'expertise non Senior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966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60184"/>
            <a:ext cx="7344816" cy="892552"/>
          </a:xfrm>
        </p:spPr>
        <p:txBody>
          <a:bodyPr/>
          <a:lstStyle/>
          <a:p>
            <a:r>
              <a:rPr lang="fr-FR" dirty="0"/>
              <a:t>Bulletin de Veille Réglementaire Sunnikan</a:t>
            </a:r>
            <a:br>
              <a:rPr lang="fr-FR" dirty="0"/>
            </a:br>
            <a:r>
              <a:rPr lang="fr-FR" b="1" dirty="0"/>
              <a:t>"Recherches impliquant la personne humaine"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59464"/>
            <a:ext cx="5256584" cy="3194721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Contenu</a:t>
            </a:r>
          </a:p>
          <a:p>
            <a:pPr marL="719138" lvl="1" indent="-268288"/>
            <a:r>
              <a:rPr lang="fr-FR" dirty="0"/>
              <a:t>référentiels réglementaires (France, Europe, Monde)</a:t>
            </a:r>
          </a:p>
          <a:p>
            <a:pPr marL="719138" lvl="1" indent="-268288"/>
            <a:r>
              <a:rPr lang="fr-FR" dirty="0"/>
              <a:t>recommandations et Bonnes Pratiques</a:t>
            </a:r>
          </a:p>
          <a:p>
            <a:pPr marL="719138" lvl="1" indent="-268288"/>
            <a:r>
              <a:rPr lang="fr-FR" dirty="0"/>
              <a:t>référentiels indirectement liés (ex : Conseil National de l'Ordre des Médecins, CNIL…)</a:t>
            </a:r>
          </a:p>
          <a:p>
            <a:pPr marL="719138" lvl="1" indent="-268288"/>
            <a:r>
              <a:rPr lang="fr-FR" dirty="0"/>
              <a:t>analyse de l'impact sur le système de management de la qualité</a:t>
            </a:r>
          </a:p>
          <a:p>
            <a:pPr indent="-257175"/>
            <a:r>
              <a:rPr lang="fr-FR" dirty="0"/>
              <a:t>12 numéros par an (adressés en début de mois)</a:t>
            </a:r>
          </a:p>
          <a:p>
            <a:pPr indent="-257175"/>
            <a:r>
              <a:rPr lang="fr-FR" dirty="0"/>
              <a:t>Environ 100 abonnés (septembre 2019)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12699E7-F84F-4819-A419-65397ECAE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268760"/>
            <a:ext cx="2729914" cy="38884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5563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Bulletin de Veille Réglementaire Sunnikan</a:t>
            </a:r>
            <a:br>
              <a:rPr lang="fr-FR" dirty="0"/>
            </a:br>
            <a:r>
              <a:rPr lang="fr-FR" b="1" dirty="0"/>
              <a:t>"Recherches impliquant la personne humaine"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503480"/>
            <a:ext cx="6264696" cy="2529923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Contenu</a:t>
            </a:r>
          </a:p>
          <a:p>
            <a:pPr marL="719138" lvl="1" indent="-268288"/>
            <a:r>
              <a:rPr lang="fr-FR" dirty="0"/>
              <a:t>référentiels réglementaires (France, Europe, Monde)</a:t>
            </a:r>
          </a:p>
          <a:p>
            <a:pPr marL="719138" lvl="1" indent="-268288"/>
            <a:r>
              <a:rPr lang="fr-FR" dirty="0"/>
              <a:t>recommandations et Bonnes Pratiques</a:t>
            </a:r>
          </a:p>
          <a:p>
            <a:pPr marL="719138" lvl="1" indent="-268288"/>
            <a:r>
              <a:rPr lang="fr-FR" dirty="0"/>
              <a:t>référentiels indirectement liés (ex : Conseil National de l'Ordre des Médecins, protection des données à caractère personnel…)</a:t>
            </a:r>
          </a:p>
          <a:p>
            <a:pPr marL="719138" lvl="1" indent="-268288"/>
            <a:r>
              <a:rPr lang="fr-FR" dirty="0"/>
              <a:t>Analyse de l'impact sur le système d'assurance de la qualité</a:t>
            </a: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 bwMode="auto">
          <a:xfrm>
            <a:off x="6444208" y="1484784"/>
            <a:ext cx="2359149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25717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buSzPct val="160000"/>
            </a:pPr>
            <a:r>
              <a:rPr lang="fr-FR" sz="1600" dirty="0">
                <a:solidFill>
                  <a:srgbClr val="003399"/>
                </a:solidFill>
                <a:latin typeface="Calibri" pitchFamily="34" charset="0"/>
                <a:cs typeface="Calibri" pitchFamily="34" charset="0"/>
              </a:rPr>
              <a:t>Modalités</a:t>
            </a:r>
          </a:p>
          <a:p>
            <a:pPr marL="719138" lvl="1" indent="-268288" eaLnBrk="1" hangingPunct="1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600" b="0" dirty="0">
                <a:solidFill>
                  <a:srgbClr val="1088C9"/>
                </a:solidFill>
                <a:latin typeface="Calibri" pitchFamily="34" charset="0"/>
                <a:cs typeface="Calibri" pitchFamily="34" charset="0"/>
              </a:rPr>
              <a:t>12 numéros par an (adressés en début de mois)</a:t>
            </a:r>
          </a:p>
          <a:p>
            <a:pPr marL="719138" lvl="1" indent="-268288" eaLnBrk="1" hangingPunct="1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600" b="0" dirty="0">
                <a:solidFill>
                  <a:srgbClr val="1088C9"/>
                </a:solidFill>
                <a:latin typeface="Calibri" pitchFamily="34" charset="0"/>
                <a:cs typeface="Calibri" pitchFamily="34" charset="0"/>
              </a:rPr>
              <a:t>1.500 euros HT / an, pour une adresse électronique</a:t>
            </a:r>
          </a:p>
          <a:p>
            <a:pPr marL="719138" lvl="1" indent="-268288" eaLnBrk="1" hangingPunct="1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600" b="0" dirty="0">
                <a:solidFill>
                  <a:srgbClr val="1088C9"/>
                </a:solidFill>
                <a:latin typeface="Calibri" pitchFamily="34" charset="0"/>
                <a:cs typeface="Calibri" pitchFamily="34" charset="0"/>
              </a:rPr>
              <a:t>500 euros HT par adresse électronique supplémentaire</a:t>
            </a:r>
          </a:p>
          <a:p>
            <a:pPr marL="719138" lvl="1" indent="-268288" eaLnBrk="1" hangingPunct="1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600" b="0" dirty="0">
                <a:solidFill>
                  <a:srgbClr val="1088C9"/>
                </a:solidFill>
                <a:latin typeface="Calibri" pitchFamily="34" charset="0"/>
                <a:cs typeface="Calibri" pitchFamily="34" charset="0"/>
              </a:rPr>
              <a:t>Diffusion autorisée dans le Service abonné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745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60184"/>
            <a:ext cx="7344816" cy="892552"/>
          </a:xfrm>
        </p:spPr>
        <p:txBody>
          <a:bodyPr/>
          <a:lstStyle/>
          <a:p>
            <a:r>
              <a:rPr lang="fr-FR" dirty="0"/>
              <a:t>Bulletin de Veille Réglementaire Sunnikan</a:t>
            </a:r>
            <a:br>
              <a:rPr lang="fr-FR" dirty="0"/>
            </a:br>
            <a:r>
              <a:rPr lang="fr-FR" b="1" dirty="0"/>
              <a:t>"Organismes génétiquement modifiés"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59464"/>
            <a:ext cx="7056784" cy="2862322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Contenu</a:t>
            </a:r>
          </a:p>
          <a:p>
            <a:pPr marL="719138" lvl="1" indent="-268288"/>
            <a:r>
              <a:rPr lang="fr-FR" dirty="0"/>
              <a:t>Réglementation spécifique relative aux recherches fondamentales, précliniques et cliniques portant sur des OGM</a:t>
            </a:r>
          </a:p>
          <a:p>
            <a:pPr marL="719138" lvl="1" indent="-268288"/>
            <a:r>
              <a:rPr lang="fr-FR" dirty="0"/>
              <a:t>référentiels réglementaires (France, Europe, Monde)</a:t>
            </a:r>
          </a:p>
          <a:p>
            <a:pPr marL="719138" lvl="1" indent="-268288"/>
            <a:r>
              <a:rPr lang="fr-FR" dirty="0"/>
              <a:t>recommandations et Bonnes Pratiques</a:t>
            </a:r>
          </a:p>
          <a:p>
            <a:pPr marL="719138" lvl="1" indent="-268288"/>
            <a:r>
              <a:rPr lang="fr-FR" dirty="0"/>
              <a:t>référentiels indirectement liés (ex : dissémination volontaire, utilisation confinée…)</a:t>
            </a:r>
          </a:p>
          <a:p>
            <a:pPr indent="-257175"/>
            <a:r>
              <a:rPr lang="fr-FR" dirty="0"/>
              <a:t>12 numéros par an (adressés en début de mois)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5016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Distribution du bulletin de veille réglementaire</a:t>
            </a:r>
            <a:br>
              <a:rPr lang="fr-FR" dirty="0"/>
            </a:br>
            <a:r>
              <a:rPr lang="fr-FR" b="1" dirty="0"/>
              <a:t>"Safety Observer"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37626"/>
            <a:ext cx="5112568" cy="4690515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Bulletin de veille réglementaire internationale en pharmacovigilance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Réalisé par                            (M. Thierry HAMARD)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Contenu</a:t>
            </a:r>
          </a:p>
          <a:p>
            <a:pPr marL="719138" lvl="1" indent="-268288" algn="l"/>
            <a:r>
              <a:rPr lang="fr-FR" dirty="0"/>
              <a:t>revue complète des exigences Internationales, Américaines, Européennes et Françaises en termes de Pharmacovigilance</a:t>
            </a:r>
          </a:p>
          <a:p>
            <a:pPr marL="719138" lvl="1" indent="-268288"/>
            <a:r>
              <a:rPr lang="fr-FR" dirty="0"/>
              <a:t>alertes produits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Numéro mensuel adressé par courrier électronique, 11 numéros par an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A ce jour, plus de 400 utilisateurs le reçoivent dans le monde entier</a:t>
            </a:r>
          </a:p>
          <a:p>
            <a:pPr indent="-257175">
              <a:buSzPct val="160000"/>
              <a:buNone/>
            </a:pPr>
            <a:endParaRPr lang="fr-FR" dirty="0"/>
          </a:p>
          <a:p>
            <a:pPr indent="-257175">
              <a:buSzPct val="160000"/>
              <a:buFont typeface="ITC Franklin Gothic Std Book" pitchFamily="34" charset="0"/>
              <a:buChar char="»"/>
            </a:pPr>
            <a:endParaRPr lang="fr-FR" dirty="0"/>
          </a:p>
        </p:txBody>
      </p:sp>
      <p:pic>
        <p:nvPicPr>
          <p:cNvPr id="8" name="Picture 9" descr="PV_Focus_sour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88840"/>
            <a:ext cx="1222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1730610"/>
            <a:ext cx="3187785" cy="45067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2700"/>
            <a:bevelB/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2570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Distribution du bulletin de veille réglementaire</a:t>
            </a:r>
            <a:br>
              <a:rPr lang="fr-FR" dirty="0"/>
            </a:br>
            <a:r>
              <a:rPr lang="fr-FR" b="1" dirty="0"/>
              <a:t>"Safety Observer"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503480"/>
            <a:ext cx="6192688" cy="3139321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Bulletin de veille réglementaire internationale en pharmacovigilance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Contenu</a:t>
            </a:r>
          </a:p>
          <a:p>
            <a:pPr marL="719138" lvl="1" indent="-268288" algn="l"/>
            <a:r>
              <a:rPr lang="fr-FR" dirty="0"/>
              <a:t>revue complète des exigences Internationales, Américaines, Européennes et Françaises en termes de Pharmacovigilance</a:t>
            </a:r>
          </a:p>
          <a:p>
            <a:pPr marL="719138" lvl="1" indent="-268288"/>
            <a:r>
              <a:rPr lang="fr-FR" dirty="0"/>
              <a:t>alertes produits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A ce jour, plus de 400 utilisateurs le reçoivent dans le monde entier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Développé par                               (M. Thierry HAMARD)</a:t>
            </a: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 bwMode="auto">
          <a:xfrm>
            <a:off x="6372199" y="1196752"/>
            <a:ext cx="2448273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25717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buSzPct val="160000"/>
            </a:pPr>
            <a:r>
              <a:rPr lang="fr-FR" sz="1600" dirty="0">
                <a:solidFill>
                  <a:srgbClr val="003399"/>
                </a:solidFill>
                <a:latin typeface="+mn-lt"/>
              </a:rPr>
              <a:t>Modalités</a:t>
            </a:r>
          </a:p>
          <a:p>
            <a:pPr marL="719138" lvl="1" indent="-268288" eaLnBrk="1" hangingPunct="1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600" b="0" dirty="0">
                <a:solidFill>
                  <a:srgbClr val="1088C9"/>
                </a:solidFill>
                <a:latin typeface="+mn-lt"/>
                <a:cs typeface="Calibri" pitchFamily="34" charset="0"/>
              </a:rPr>
              <a:t>Numéro mensuel adressé par courrier électronique, 11 numéros par an</a:t>
            </a:r>
          </a:p>
          <a:p>
            <a:pPr marL="719138" lvl="1" indent="-268288" eaLnBrk="1" hangingPunct="1"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</a:pPr>
            <a:r>
              <a:rPr lang="fr-FR" sz="1600" b="0" dirty="0">
                <a:solidFill>
                  <a:srgbClr val="1088C9"/>
                </a:solidFill>
                <a:latin typeface="+mn-lt"/>
                <a:cs typeface="Calibri" pitchFamily="34" charset="0"/>
              </a:rPr>
              <a:t>Abonnement fonction du type de diffusion souhaité (800 Euros HT pour une personne, 2000 Euros HT pour une diffusion sur un site, 4000 Euros HT pour une diffusion multi-sites)</a:t>
            </a:r>
          </a:p>
        </p:txBody>
      </p:sp>
      <p:pic>
        <p:nvPicPr>
          <p:cNvPr id="8" name="Picture 9" descr="PV_Focus_sour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11" y="4293096"/>
            <a:ext cx="1222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9207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Assistance réglementaire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859518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Champ d'application</a:t>
            </a:r>
          </a:p>
          <a:p>
            <a:pPr marL="719138" lvl="1" indent="-268288"/>
            <a:r>
              <a:rPr lang="fr-FR" dirty="0"/>
              <a:t>Référentiels réglementaires relatifs à la recherche biomédicale, aux études non interventionnelles</a:t>
            </a:r>
          </a:p>
          <a:p>
            <a:pPr marL="719138" lvl="1" indent="-268288"/>
            <a:r>
              <a:rPr lang="fr-FR" dirty="0"/>
              <a:t>Référentiels indirectement liés à la recherche et au développement cliniques (CNIL, Conseil National de l'Ordre des Médecins…)</a:t>
            </a:r>
          </a:p>
          <a:p>
            <a:pPr marL="719138" lvl="1" indent="-268288"/>
            <a:r>
              <a:rPr lang="fr-FR" dirty="0"/>
              <a:t>Médicaments, dispositifs médicaux, hors produits de santé</a:t>
            </a:r>
          </a:p>
          <a:p>
            <a:pPr indent="-257175">
              <a:buSzPct val="145000"/>
            </a:pPr>
            <a:r>
              <a:rPr lang="fr-FR" dirty="0"/>
              <a:t>Modalités</a:t>
            </a:r>
          </a:p>
          <a:p>
            <a:pPr marL="719138" lvl="1" indent="-268288">
              <a:buSzPct val="145000"/>
            </a:pPr>
            <a:r>
              <a:rPr lang="fr-FR" dirty="0"/>
              <a:t>Achat de journées (8 heures) d'assistance réglementaire (durée de validité : 2 ans)</a:t>
            </a:r>
          </a:p>
          <a:p>
            <a:pPr marL="719138" lvl="1" indent="-268288"/>
            <a:r>
              <a:rPr lang="fr-FR" dirty="0"/>
              <a:t>Demandes par personnes habilitées par le Client</a:t>
            </a:r>
          </a:p>
          <a:p>
            <a:pPr marL="719138" lvl="1" indent="-268288"/>
            <a:r>
              <a:rPr lang="fr-FR" dirty="0"/>
              <a:t>Réponse écrite sous 48 heures ouvrées, par courrier électronique</a:t>
            </a:r>
          </a:p>
          <a:p>
            <a:pPr marL="719138" lvl="1" indent="-268288"/>
            <a:r>
              <a:rPr lang="fr-FR" dirty="0"/>
              <a:t>Récapitulatif du temps décompté transmis à chaque assistance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7273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Assistance réglementaire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5760640" cy="2012859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dirty="0"/>
              <a:t>Champ d'application</a:t>
            </a:r>
          </a:p>
          <a:p>
            <a:pPr marL="719138" lvl="1" indent="-268288"/>
            <a:r>
              <a:rPr lang="fr-FR" dirty="0"/>
              <a:t>Référentiels réglementaires relatifs à la recherche biomédicale, aux études non interventionnelles</a:t>
            </a:r>
          </a:p>
          <a:p>
            <a:pPr marL="719138" lvl="1" indent="-268288"/>
            <a:r>
              <a:rPr lang="fr-FR" dirty="0"/>
              <a:t>Référentiels indirectement liés à la recherche et au développement cliniques (CNIL, Conseil National de l'Ordre des Médecins…)</a:t>
            </a:r>
          </a:p>
          <a:p>
            <a:pPr marL="719138" lvl="1" indent="-268288"/>
            <a:r>
              <a:rPr lang="fr-FR" dirty="0"/>
              <a:t>Médicaments, dispositifs médicaux, non produits de santé</a:t>
            </a:r>
          </a:p>
          <a:p>
            <a:endParaRPr lang="fr-FR" dirty="0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 bwMode="auto">
          <a:xfrm>
            <a:off x="6084168" y="1340768"/>
            <a:ext cx="2664296" cy="4475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 sz="1600"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5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5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pPr marL="0" indent="0" algn="ctr">
              <a:buClr>
                <a:srgbClr val="FFCC00"/>
              </a:buClr>
              <a:buSzPct val="160000"/>
              <a:buNone/>
            </a:pPr>
            <a:r>
              <a:rPr lang="fr-FR" b="1" dirty="0">
                <a:latin typeface="Calibri" pitchFamily="34" charset="0"/>
              </a:rPr>
              <a:t>Modalités</a:t>
            </a:r>
          </a:p>
          <a:p>
            <a:pPr marL="719138" lvl="1" indent="-268288"/>
            <a:r>
              <a:rPr lang="fr-FR" dirty="0">
                <a:latin typeface="Calibri" pitchFamily="34" charset="0"/>
              </a:rPr>
              <a:t>Achat par avance de journées (= 8 heures) d'assistance réglementaire (durée de validité : 2 ans)</a:t>
            </a:r>
          </a:p>
          <a:p>
            <a:pPr marL="719138" lvl="1" indent="-268288" algn="l"/>
            <a:r>
              <a:rPr lang="fr-FR" dirty="0">
                <a:latin typeface="Calibri" pitchFamily="34" charset="0"/>
              </a:rPr>
              <a:t>Demandes par personnes habilitées par le Client</a:t>
            </a:r>
          </a:p>
          <a:p>
            <a:pPr marL="719138" lvl="1" indent="-268288" algn="l"/>
            <a:r>
              <a:rPr lang="fr-FR" dirty="0">
                <a:latin typeface="Calibri" pitchFamily="34" charset="0"/>
              </a:rPr>
              <a:t>Réponse écrite sous 48 heures ouvrées, par courrier électronique</a:t>
            </a:r>
          </a:p>
          <a:p>
            <a:pPr marL="719138" lvl="1" indent="-268288" algn="l"/>
            <a:r>
              <a:rPr lang="fr-FR" dirty="0">
                <a:latin typeface="Calibri" pitchFamily="34" charset="0"/>
              </a:rPr>
              <a:t>Récapitulatif du temps décompté transmis à chaque assistance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9568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Rédaction et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360920"/>
          </a:xfrm>
        </p:spPr>
        <p:txBody>
          <a:bodyPr/>
          <a:lstStyle/>
          <a:p>
            <a:pPr indent="-257175"/>
            <a:r>
              <a:rPr lang="fr-FR" dirty="0"/>
              <a:t>Jeux de procédures</a:t>
            </a:r>
          </a:p>
          <a:p>
            <a:pPr marL="719138" lvl="1" indent="-268288"/>
            <a:r>
              <a:rPr lang="fr-FR" dirty="0"/>
              <a:t>Management de la Qualité</a:t>
            </a:r>
          </a:p>
          <a:p>
            <a:pPr marL="719138" lvl="1" indent="-268288"/>
            <a:r>
              <a:rPr lang="fr-FR" dirty="0"/>
              <a:t>Recherches impliquant la personne humaine</a:t>
            </a:r>
          </a:p>
          <a:p>
            <a:pPr marL="1119188" lvl="2" indent="-268288"/>
            <a:r>
              <a:rPr lang="fr-FR" dirty="0"/>
              <a:t>Processus de réalisation d'un essai clinique</a:t>
            </a:r>
          </a:p>
          <a:p>
            <a:pPr marL="1119188" lvl="2" indent="-268288"/>
            <a:r>
              <a:rPr lang="fr-FR" dirty="0"/>
              <a:t>Data Management</a:t>
            </a:r>
          </a:p>
          <a:p>
            <a:pPr marL="1119188" lvl="2" indent="-268288"/>
            <a:r>
              <a:rPr lang="fr-FR" dirty="0"/>
              <a:t>Statistiques…</a:t>
            </a:r>
          </a:p>
          <a:p>
            <a:pPr marL="719138" lvl="1" indent="-268288"/>
            <a:r>
              <a:rPr lang="fr-FR" dirty="0"/>
              <a:t>Protection des données personnelles</a:t>
            </a:r>
          </a:p>
          <a:p>
            <a:pPr marL="719138" lvl="1" indent="-268288"/>
            <a:r>
              <a:rPr lang="fr-FR" dirty="0"/>
              <a:t>Pharmacovigilance</a:t>
            </a:r>
          </a:p>
          <a:p>
            <a:pPr marL="719138" lvl="1" indent="-268288"/>
            <a:r>
              <a:rPr lang="fr-FR" dirty="0"/>
              <a:t>Affaires Réglementaires</a:t>
            </a:r>
          </a:p>
          <a:p>
            <a:pPr marL="719138" lvl="1" indent="-268288"/>
            <a:r>
              <a:rPr lang="fr-FR" dirty="0"/>
              <a:t>Information Médicale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4834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Rédaction /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360920"/>
          </a:xfrm>
        </p:spPr>
        <p:txBody>
          <a:bodyPr/>
          <a:lstStyle/>
          <a:p>
            <a:pPr indent="-257175"/>
            <a:r>
              <a:rPr lang="fr-FR" dirty="0"/>
              <a:t>Définition des besoins (≈ Cahier des Charges)</a:t>
            </a:r>
          </a:p>
          <a:p>
            <a:pPr marL="719138" lvl="1" indent="-268288"/>
            <a:r>
              <a:rPr lang="fr-FR" dirty="0"/>
              <a:t>champ d'application</a:t>
            </a:r>
          </a:p>
          <a:p>
            <a:pPr marL="719138" lvl="1" indent="-268288"/>
            <a:r>
              <a:rPr lang="fr-FR" dirty="0"/>
              <a:t>procédures / processus concernés</a:t>
            </a:r>
          </a:p>
          <a:p>
            <a:pPr marL="719138" lvl="1" indent="-268288"/>
            <a:r>
              <a:rPr lang="fr-FR" dirty="0"/>
              <a:t>documents </a:t>
            </a:r>
            <a:r>
              <a:rPr lang="fr-FR" dirty="0" err="1"/>
              <a:t>pré-existants</a:t>
            </a:r>
            <a:endParaRPr lang="fr-FR" dirty="0"/>
          </a:p>
          <a:p>
            <a:pPr marL="719138" lvl="1" indent="-268288"/>
            <a:r>
              <a:rPr lang="fr-FR" dirty="0"/>
              <a:t>format, langue…</a:t>
            </a:r>
          </a:p>
          <a:p>
            <a:pPr marL="719138" lvl="1" indent="-268288"/>
            <a:r>
              <a:rPr lang="fr-FR" dirty="0"/>
              <a:t>Formulaires, modèles de documents, spécifications</a:t>
            </a:r>
          </a:p>
          <a:p>
            <a:pPr marL="719138" lvl="1" indent="-268288"/>
            <a:endParaRPr lang="fr-FR" dirty="0"/>
          </a:p>
          <a:p>
            <a:pPr indent="-257175"/>
            <a:endParaRPr lang="fr-FR" dirty="0">
              <a:solidFill>
                <a:srgbClr val="3366FF"/>
              </a:solidFill>
            </a:endParaRPr>
          </a:p>
          <a:p>
            <a:pPr indent="-257175"/>
            <a:r>
              <a:rPr lang="fr-FR" dirty="0"/>
              <a:t>Puis définition de la mission </a:t>
            </a:r>
            <a:r>
              <a:rPr lang="fr-FR" dirty="0">
                <a:sym typeface="Wingdings" panose="05000000000000000000" pitchFamily="2" charset="2"/>
              </a:rPr>
              <a:t> </a:t>
            </a:r>
            <a:r>
              <a:rPr lang="fr-FR" dirty="0"/>
              <a:t>Proposition méthodologique et financière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0702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</a:t>
            </a:r>
            <a:br>
              <a:rPr lang="fr-FR" dirty="0"/>
            </a:br>
            <a:r>
              <a:rPr lang="fr-FR" i="1" dirty="0"/>
              <a:t>Méthodologie 1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582519"/>
          </a:xfrm>
        </p:spPr>
        <p:txBody>
          <a:bodyPr/>
          <a:lstStyle/>
          <a:p>
            <a:pPr indent="-257175"/>
            <a:r>
              <a:rPr lang="fr-FR" dirty="0"/>
              <a:t>lancement de la mission</a:t>
            </a:r>
          </a:p>
          <a:p>
            <a:pPr lvl="1" indent="-257175"/>
            <a:r>
              <a:rPr lang="fr-FR" dirty="0"/>
              <a:t>État des lieux de la documentation</a:t>
            </a:r>
          </a:p>
          <a:p>
            <a:pPr lvl="1" indent="-257175"/>
            <a:r>
              <a:rPr lang="fr-FR" dirty="0"/>
              <a:t>Collecte des documents et informations nécessaires</a:t>
            </a:r>
          </a:p>
          <a:p>
            <a:pPr marL="319088" indent="-268288"/>
            <a:r>
              <a:rPr lang="fr-FR" dirty="0"/>
              <a:t>fourniture par Sunnikan d'un document de travail (procédure, formulaire, etc.) :</a:t>
            </a:r>
          </a:p>
          <a:p>
            <a:pPr marL="719138" lvl="1" indent="-268288"/>
            <a:r>
              <a:rPr lang="fr-FR" dirty="0"/>
              <a:t>document client annoté ou document </a:t>
            </a:r>
            <a:r>
              <a:rPr lang="fr-FR" dirty="0" err="1"/>
              <a:t>Sunnikan</a:t>
            </a:r>
            <a:r>
              <a:rPr lang="fr-FR" dirty="0"/>
              <a:t> "générique", mis à jour notamment par rapport à :</a:t>
            </a:r>
          </a:p>
          <a:p>
            <a:pPr marL="1119188" lvl="2" indent="-268288"/>
            <a:r>
              <a:rPr lang="fr-FR" dirty="0"/>
              <a:t>la réglementation</a:t>
            </a:r>
          </a:p>
          <a:p>
            <a:pPr marL="1119188" lvl="2" indent="-268288"/>
            <a:r>
              <a:rPr lang="fr-FR" dirty="0"/>
              <a:t>les exigences externes (</a:t>
            </a:r>
            <a:r>
              <a:rPr lang="fr-FR" i="1" dirty="0"/>
              <a:t>les actionnaires</a:t>
            </a:r>
            <a:r>
              <a:rPr lang="fr-FR" dirty="0"/>
              <a:t>)</a:t>
            </a:r>
          </a:p>
          <a:p>
            <a:pPr marL="1119188" lvl="2" indent="-268288"/>
            <a:r>
              <a:rPr lang="fr-FR" dirty="0"/>
              <a:t>Les exigences internes connues du Consultant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068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</a:t>
            </a:r>
            <a:br>
              <a:rPr lang="fr-FR" dirty="0"/>
            </a:br>
            <a:r>
              <a:rPr lang="fr-FR" i="1" dirty="0"/>
              <a:t>Méthodologie 2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801314"/>
          </a:xfrm>
        </p:spPr>
        <p:txBody>
          <a:bodyPr/>
          <a:lstStyle/>
          <a:p>
            <a:pPr indent="-257175"/>
            <a:r>
              <a:rPr lang="fr-FR" dirty="0"/>
              <a:t>Relations Sunnikan avec les opérationnels du client </a:t>
            </a:r>
          </a:p>
          <a:p>
            <a:pPr lvl="1" indent="-257175"/>
            <a:r>
              <a:rPr lang="fr-FR" dirty="0"/>
              <a:t>"</a:t>
            </a:r>
            <a:r>
              <a:rPr lang="fr-FR" b="1" dirty="0"/>
              <a:t>Groupes de travail</a:t>
            </a:r>
            <a:r>
              <a:rPr lang="fr-FR" dirty="0"/>
              <a:t>"</a:t>
            </a:r>
          </a:p>
          <a:p>
            <a:pPr marL="1119188" lvl="2" indent="-268288"/>
            <a:r>
              <a:rPr lang="fr-FR" dirty="0"/>
              <a:t>de 2 à 4 personnes, par thème, avec 1, 2 ou x réunions sur les différentes versions du document en fonction du niveau de définition des processus</a:t>
            </a:r>
          </a:p>
          <a:p>
            <a:pPr marL="1119188" lvl="2" indent="-268288"/>
            <a:r>
              <a:rPr lang="fr-FR" dirty="0"/>
              <a:t>Le plus souvent dans les locaux du client</a:t>
            </a:r>
          </a:p>
          <a:p>
            <a:pPr lvl="2" indent="-257175"/>
            <a:r>
              <a:rPr lang="fr-FR" u="sng" dirty="0"/>
              <a:t>Avantages</a:t>
            </a:r>
            <a:r>
              <a:rPr lang="fr-FR" b="1" dirty="0"/>
              <a:t> </a:t>
            </a:r>
            <a:r>
              <a:rPr lang="fr-FR" dirty="0"/>
              <a:t>: participation, appropriation</a:t>
            </a:r>
          </a:p>
          <a:p>
            <a:pPr lvl="2" indent="-257175"/>
            <a:r>
              <a:rPr lang="fr-FR" u="sng" dirty="0"/>
              <a:t>Difficultés</a:t>
            </a:r>
            <a:r>
              <a:rPr lang="fr-FR" b="1" dirty="0"/>
              <a:t> </a:t>
            </a:r>
            <a:r>
              <a:rPr lang="fr-FR" dirty="0"/>
              <a:t>: temps "Client", logistique importante, mission longue</a:t>
            </a:r>
          </a:p>
          <a:p>
            <a:pPr marL="719138" lvl="1" indent="-268288"/>
            <a:r>
              <a:rPr lang="fr-FR" dirty="0"/>
              <a:t>OU "</a:t>
            </a:r>
            <a:r>
              <a:rPr lang="fr-FR" b="1" dirty="0"/>
              <a:t>Interviews"</a:t>
            </a:r>
          </a:p>
          <a:p>
            <a:pPr marL="1119188" lvl="2" indent="-268288"/>
            <a:r>
              <a:rPr lang="fr-FR" dirty="0"/>
              <a:t>d'1 personne experte du processus qui aura obtenu si nécessaire un consensus interne préalablement à l'interview</a:t>
            </a:r>
          </a:p>
          <a:p>
            <a:pPr marL="1119188" lvl="2" indent="-268288"/>
            <a:r>
              <a:rPr lang="fr-FR" dirty="0"/>
              <a:t>Dans les locaux du client ou au téléphone</a:t>
            </a:r>
          </a:p>
          <a:p>
            <a:pPr lvl="2" indent="-257175"/>
            <a:r>
              <a:rPr lang="fr-FR" u="sng" dirty="0"/>
              <a:t>Avantages</a:t>
            </a:r>
            <a:r>
              <a:rPr lang="fr-FR" dirty="0"/>
              <a:t> : logistique moins lourde</a:t>
            </a:r>
          </a:p>
          <a:p>
            <a:pPr lvl="2" indent="-257175"/>
            <a:r>
              <a:rPr lang="fr-FR" u="sng" dirty="0"/>
              <a:t>Difficultés</a:t>
            </a:r>
            <a:r>
              <a:rPr lang="fr-FR" dirty="0"/>
              <a:t> : reconnaissance de l'expert processus par ses pairs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4680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</a:t>
            </a:r>
            <a:br>
              <a:rPr lang="fr-FR" dirty="0"/>
            </a:br>
            <a:r>
              <a:rPr lang="fr-FR" i="1" dirty="0"/>
              <a:t>Méthodologie 3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801314"/>
          </a:xfrm>
        </p:spPr>
        <p:txBody>
          <a:bodyPr/>
          <a:lstStyle/>
          <a:p>
            <a:pPr marL="319088" indent="-268288"/>
            <a:r>
              <a:rPr lang="fr-FR" dirty="0"/>
              <a:t>Livraison par Sunnikan des versions intermédiaires (v0.1, v0.2, etc.) des documents qualité</a:t>
            </a:r>
          </a:p>
          <a:p>
            <a:pPr marL="319088" indent="-268288"/>
            <a:endParaRPr lang="fr-FR" dirty="0"/>
          </a:p>
          <a:p>
            <a:pPr marL="319088" indent="-268288"/>
            <a:r>
              <a:rPr lang="fr-FR" dirty="0"/>
              <a:t>Implication ou non de Sunnikan dans l'intégration des commentaires compilés dans les documents qualité</a:t>
            </a:r>
          </a:p>
          <a:p>
            <a:pPr marL="319088" indent="-268288"/>
            <a:endParaRPr lang="fr-FR" dirty="0"/>
          </a:p>
          <a:p>
            <a:r>
              <a:rPr lang="fr-FR" dirty="0"/>
              <a:t>Gestion des documents dans les outils de gestion électronique et d'e-learning du client, </a:t>
            </a:r>
            <a:r>
              <a:rPr lang="fr-FR" i="1" dirty="0"/>
              <a:t>en fonction de la demande du client : </a:t>
            </a:r>
          </a:p>
          <a:p>
            <a:pPr lvl="1"/>
            <a:r>
              <a:rPr lang="fr-FR" dirty="0"/>
              <a:t>possible sous réserve de la formation du Consultant</a:t>
            </a:r>
          </a:p>
          <a:p>
            <a:pPr lvl="1"/>
            <a:r>
              <a:rPr lang="fr-FR" dirty="0"/>
              <a:t>charge de travail à évaluer</a:t>
            </a:r>
          </a:p>
          <a:p>
            <a:r>
              <a:rPr lang="fr-FR" dirty="0"/>
              <a:t>Formation aux procédures, </a:t>
            </a:r>
            <a:r>
              <a:rPr lang="fr-FR" i="1" dirty="0"/>
              <a:t>en fonction de la demande du client :</a:t>
            </a:r>
          </a:p>
          <a:p>
            <a:pPr lvl="1"/>
            <a:r>
              <a:rPr lang="fr-FR" dirty="0"/>
              <a:t>Préparation de supports de formation</a:t>
            </a:r>
          </a:p>
          <a:p>
            <a:pPr lvl="1"/>
            <a:r>
              <a:rPr lang="fr-FR" dirty="0"/>
              <a:t>Préparation de QCM d'évaluation des connaissances (et des corrigés)</a:t>
            </a:r>
          </a:p>
          <a:p>
            <a:pPr lvl="1"/>
            <a:r>
              <a:rPr lang="fr-FR" dirty="0"/>
              <a:t>Réalisation de formations présentielles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6959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1253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dirty="0"/>
              <a:t>Mission de rédaction / mise à jour de procédures</a:t>
            </a:r>
            <a:br>
              <a:rPr lang="fr-FR" dirty="0"/>
            </a:br>
            <a:r>
              <a:rPr lang="fr-FR" i="1" dirty="0"/>
              <a:t>Facteurs-clé de succès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63511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dirty="0"/>
              <a:t>Chef de projet Client, Interlocuteur unique :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prise de décision, compilation et décision sur les commentaires</a:t>
            </a:r>
          </a:p>
          <a:p>
            <a:pPr>
              <a:lnSpc>
                <a:spcPct val="90000"/>
              </a:lnSpc>
            </a:pPr>
            <a:r>
              <a:rPr lang="fr-FR" dirty="0"/>
              <a:t>+/-Gestionnaire de Mission :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back-up, logistique, diffusion des documents</a:t>
            </a:r>
          </a:p>
          <a:p>
            <a:pPr>
              <a:lnSpc>
                <a:spcPct val="90000"/>
              </a:lnSpc>
            </a:pPr>
            <a:r>
              <a:rPr lang="fr-FR" dirty="0"/>
              <a:t>Temps d'implication Client :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mais "concentré" principalement sur les groupes de travail et les relectures de documents</a:t>
            </a:r>
          </a:p>
          <a:p>
            <a:r>
              <a:rPr lang="fr-FR" dirty="0"/>
              <a:t>Membres des groupes de travail / experts choisis (et </a:t>
            </a:r>
            <a:r>
              <a:rPr lang="fr-FR" u="sng" dirty="0"/>
              <a:t>missionnés</a:t>
            </a:r>
            <a:r>
              <a:rPr lang="fr-FR" dirty="0"/>
              <a:t>) :</a:t>
            </a:r>
          </a:p>
          <a:p>
            <a:pPr lvl="1"/>
            <a:r>
              <a:rPr lang="fr-FR" dirty="0"/>
              <a:t>ayant obtenu les informations nécessaires avant l'interview / groupe de travail</a:t>
            </a:r>
          </a:p>
          <a:p>
            <a:r>
              <a:rPr lang="fr-FR" dirty="0"/>
              <a:t>Terminologie établie dès le début (titres, fonctions, documents, etc.)</a:t>
            </a:r>
          </a:p>
          <a:p>
            <a:pPr lvl="1"/>
            <a:endParaRPr lang="fr-FR" dirty="0"/>
          </a:p>
          <a:p>
            <a:pPr lvl="1">
              <a:lnSpc>
                <a:spcPct val="90000"/>
              </a:lnSpc>
            </a:pPr>
            <a:endParaRPr lang="fr-FR" dirty="0"/>
          </a:p>
          <a:p>
            <a:pPr lvl="1">
              <a:lnSpc>
                <a:spcPct val="90000"/>
              </a:lnSpc>
              <a:buNone/>
            </a:pPr>
            <a:endParaRPr lang="fr-FR" dirty="0"/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1996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 </a:t>
            </a:r>
            <a:r>
              <a:rPr lang="fr-FR" i="1" dirty="0"/>
              <a:t>Simulation budgétaire 1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862322"/>
          </a:xfrm>
        </p:spPr>
        <p:txBody>
          <a:bodyPr/>
          <a:lstStyle/>
          <a:p>
            <a:r>
              <a:rPr lang="fr-FR" dirty="0"/>
              <a:t>Hypothèse faite par Sunnikan pour le besoin de la présentation :</a:t>
            </a:r>
          </a:p>
          <a:p>
            <a:pPr lvl="1"/>
            <a:r>
              <a:rPr lang="fr-FR" dirty="0"/>
              <a:t>Mise à jour de 10 procédures</a:t>
            </a:r>
          </a:p>
          <a:p>
            <a:pPr lvl="1"/>
            <a:r>
              <a:rPr lang="fr-FR" dirty="0"/>
              <a:t>Mise à jour de 10 formulaires </a:t>
            </a:r>
            <a:r>
              <a:rPr lang="fr-FR" i="1" dirty="0"/>
              <a:t>(les modèles de "gros" documents sont exclus de cette simulation : RMP </a:t>
            </a:r>
            <a:r>
              <a:rPr lang="fr-FR" i="1" dirty="0" err="1"/>
              <a:t>template</a:t>
            </a:r>
            <a:r>
              <a:rPr lang="fr-FR" i="1" dirty="0"/>
              <a:t>, PSUR </a:t>
            </a:r>
            <a:r>
              <a:rPr lang="fr-FR" i="1" dirty="0" err="1"/>
              <a:t>template</a:t>
            </a:r>
            <a:r>
              <a:rPr lang="fr-FR" i="1" dirty="0"/>
              <a:t>, etc.)</a:t>
            </a:r>
          </a:p>
          <a:p>
            <a:pPr lvl="1"/>
            <a:r>
              <a:rPr lang="fr-FR" dirty="0"/>
              <a:t>2 Groupes de Travail successifs d'une demi-journée par document (revue de la version 0.1 puis 0.2)</a:t>
            </a:r>
          </a:p>
          <a:p>
            <a:pPr lvl="1"/>
            <a:r>
              <a:rPr lang="fr-FR" dirty="0"/>
              <a:t>Revue de 2 procédures par Groupe de Travail</a:t>
            </a:r>
          </a:p>
          <a:p>
            <a:pPr lvl="1"/>
            <a:r>
              <a:rPr lang="fr-FR" dirty="0"/>
              <a:t>Pas de formation présentielle mais fourniture d'un support de formation impliquant QCM et corrigés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12339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 </a:t>
            </a:r>
            <a:r>
              <a:rPr lang="fr-FR" i="1" dirty="0"/>
              <a:t>Simulation budgétaire 2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504312" y="1340768"/>
          <a:ext cx="8388167" cy="354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3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Temps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Coût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Journé</a:t>
                      </a:r>
                      <a:r>
                        <a:rPr lang="fr-FR" sz="1600" baseline="0" dirty="0"/>
                        <a:t>e de lancement de la mission (état des lieux documentaire)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 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Mise</a:t>
                      </a:r>
                      <a:r>
                        <a:rPr lang="fr-FR" sz="1600" baseline="0" dirty="0"/>
                        <a:t> à jour de 10 procédures (1,65 jour jusqu'à la version 0.3)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16,5 jours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Mise</a:t>
                      </a:r>
                      <a:r>
                        <a:rPr lang="fr-FR" sz="1600" baseline="0" dirty="0"/>
                        <a:t> à jour de 10 formulaires (0,75 jour jusqu'à la version 0.3)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7,5 jours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Animation de 5</a:t>
                      </a:r>
                      <a:r>
                        <a:rPr lang="fr-FR" sz="1600" baseline="0" dirty="0"/>
                        <a:t> groupes de travail "initiaux" (revue V0.1)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2,5 jours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Animation de 5 groupes de travail de "suivi" (revue V0.2)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2,5 jours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Préparation</a:t>
                      </a:r>
                      <a:r>
                        <a:rPr lang="fr-FR" sz="1600" baseline="0" dirty="0"/>
                        <a:t> de 10 supports de formation (incluant le QCM et sa correction) : 1 jour par procédure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10 jours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Pilotage</a:t>
                      </a:r>
                      <a:r>
                        <a:rPr lang="fr-FR" sz="1600" baseline="0" dirty="0"/>
                        <a:t> (5%)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2 jours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dirty="0"/>
                        <a:t>TOTAL</a:t>
                      </a:r>
                    </a:p>
                  </a:txBody>
                  <a:tcPr>
                    <a:solidFill>
                      <a:srgbClr val="15D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42 jours</a:t>
                      </a:r>
                    </a:p>
                  </a:txBody>
                  <a:tcPr>
                    <a:solidFill>
                      <a:srgbClr val="15D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50.400 euros HT*</a:t>
                      </a:r>
                    </a:p>
                  </a:txBody>
                  <a:tcPr>
                    <a:solidFill>
                      <a:srgbClr val="15D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49275" y="4941168"/>
            <a:ext cx="395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*Hors réduction liée au volume et hors frais de déplacement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25215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 </a:t>
            </a:r>
            <a:r>
              <a:rPr lang="fr-FR" i="1" dirty="0"/>
              <a:t>Simulation de planification</a:t>
            </a:r>
            <a:endParaRPr lang="fr-FR" b="1" i="1" dirty="0">
              <a:solidFill>
                <a:srgbClr val="FF0000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36" y="2232273"/>
            <a:ext cx="8880327" cy="23934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1829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Mission de rédaction / mise à jour de procédures </a:t>
            </a:r>
            <a:r>
              <a:rPr lang="fr-FR" i="1" dirty="0"/>
              <a:t>Coordination et État d'avancement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55762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dirty="0"/>
              <a:t>Coordination de la mission par un Consultant Senior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homogénéité des livrables</a:t>
            </a:r>
          </a:p>
          <a:p>
            <a:pPr>
              <a:lnSpc>
                <a:spcPct val="90000"/>
              </a:lnSpc>
            </a:pPr>
            <a:r>
              <a:rPr lang="fr-FR" dirty="0"/>
              <a:t>Recours à une Équipe pluridisciplinaire</a:t>
            </a:r>
          </a:p>
          <a:p>
            <a:r>
              <a:rPr lang="fr-FR" dirty="0"/>
              <a:t>État d'avancement</a:t>
            </a:r>
          </a:p>
          <a:p>
            <a:pPr lvl="1"/>
            <a:r>
              <a:rPr lang="fr-FR" dirty="0"/>
              <a:t>Mis en place par le Consultant</a:t>
            </a:r>
          </a:p>
          <a:p>
            <a:pPr lvl="1"/>
            <a:r>
              <a:rPr lang="fr-FR" dirty="0"/>
              <a:t>Suivi et envoyé au client au minimum mensuellement (en lien avec la facturation)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3586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Les atouts de Sunnikan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022914"/>
          </a:xfrm>
        </p:spPr>
        <p:txBody>
          <a:bodyPr/>
          <a:lstStyle/>
          <a:p>
            <a:r>
              <a:rPr lang="fr-FR" dirty="0"/>
              <a:t>Missions similaires de rédaction / mise à jour de procédures en Pharmacovigilance</a:t>
            </a:r>
          </a:p>
          <a:p>
            <a:pPr lvl="1"/>
            <a:r>
              <a:rPr lang="fr-FR" dirty="0"/>
              <a:t>depuis début 2010 : 21 missions de mise à jour / création de documents qualité de pharmacovigilance (de 1 à 100 documents mis à jour/ créés)</a:t>
            </a:r>
          </a:p>
          <a:p>
            <a:pPr lvl="2"/>
            <a:r>
              <a:rPr lang="fr-FR" dirty="0"/>
              <a:t>dont 8 depuis juillet 2012 (mise en place de la nouvelle réglementation Européenne)</a:t>
            </a:r>
          </a:p>
          <a:p>
            <a:pPr lvl="2"/>
            <a:r>
              <a:rPr lang="fr-FR" dirty="0"/>
              <a:t>pour des Structures </a:t>
            </a:r>
            <a:r>
              <a:rPr lang="fr-FR" dirty="0" err="1"/>
              <a:t>Corporate</a:t>
            </a:r>
            <a:r>
              <a:rPr lang="fr-FR" dirty="0"/>
              <a:t> : 9 missions</a:t>
            </a:r>
          </a:p>
          <a:p>
            <a:pPr lvl="2"/>
            <a:r>
              <a:rPr lang="fr-FR" dirty="0"/>
              <a:t>pour des filiales : 10 missions</a:t>
            </a:r>
          </a:p>
          <a:p>
            <a:pPr lvl="2"/>
            <a:r>
              <a:rPr lang="fr-FR" dirty="0"/>
              <a:t>pour des prestataires : 2 missions</a:t>
            </a:r>
          </a:p>
          <a:p>
            <a:pPr lvl="2"/>
            <a:endParaRPr lang="fr-FR" dirty="0"/>
          </a:p>
          <a:p>
            <a:r>
              <a:rPr lang="fr-FR" dirty="0"/>
              <a:t>Rédaction / revue de 5 Pharmacovigilance System Master Files (PSMF)</a:t>
            </a:r>
          </a:p>
          <a:p>
            <a:endParaRPr lang="fr-FR" dirty="0"/>
          </a:p>
          <a:p>
            <a:r>
              <a:rPr lang="fr-FR" dirty="0"/>
              <a:t>2 Consultants spécialistes de la réglementation européenne et française de la pharmacovigilance et notamment spécialistes de la nouvelle réglementation européenne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373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En conclusion…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973122"/>
          </a:xfrm>
        </p:spPr>
        <p:txBody>
          <a:bodyPr/>
          <a:lstStyle/>
          <a:p>
            <a:r>
              <a:rPr lang="fr-FR" dirty="0"/>
              <a:t>Un projet clairement défini notamment en termes de :</a:t>
            </a:r>
          </a:p>
          <a:p>
            <a:pPr lvl="1"/>
            <a:r>
              <a:rPr lang="fr-FR" dirty="0"/>
              <a:t>Calendrier</a:t>
            </a:r>
          </a:p>
          <a:p>
            <a:pPr lvl="1"/>
            <a:r>
              <a:rPr lang="fr-FR" dirty="0"/>
              <a:t>Documents à réviser</a:t>
            </a:r>
          </a:p>
          <a:p>
            <a:pPr lvl="1"/>
            <a:r>
              <a:rPr lang="fr-FR" dirty="0"/>
              <a:t>Personnes impliquées</a:t>
            </a:r>
          </a:p>
          <a:p>
            <a:pPr lvl="1"/>
            <a:r>
              <a:rPr lang="fr-FR" dirty="0"/>
              <a:t>Temps Client</a:t>
            </a:r>
          </a:p>
          <a:p>
            <a:r>
              <a:rPr lang="fr-FR" dirty="0"/>
              <a:t>Un accès à des consultants experts dans ce type de projet et sur ce domaine</a:t>
            </a:r>
          </a:p>
          <a:p>
            <a:r>
              <a:rPr lang="fr-FR" dirty="0"/>
              <a:t>Une organisation Sunnikan permettant le suivi continu de la mission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3326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Rédaction /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031873"/>
          </a:xfrm>
        </p:spPr>
        <p:txBody>
          <a:bodyPr/>
          <a:lstStyle/>
          <a:p>
            <a:pPr indent="-257175"/>
            <a:r>
              <a:rPr lang="fr-FR" dirty="0"/>
              <a:t>Solution "</a:t>
            </a:r>
            <a:r>
              <a:rPr lang="fr-FR" b="1" dirty="0"/>
              <a:t>Groupes de travail</a:t>
            </a:r>
            <a:r>
              <a:rPr lang="fr-FR" dirty="0"/>
              <a:t>"</a:t>
            </a:r>
          </a:p>
          <a:p>
            <a:pPr marL="719138" lvl="1" indent="-268288"/>
            <a:r>
              <a:rPr lang="fr-FR" dirty="0"/>
              <a:t>fourniture d'un document de travail (document client annoté ou document SUNNIKAN "générique")</a:t>
            </a:r>
          </a:p>
          <a:p>
            <a:pPr marL="719138" lvl="1" indent="-268288"/>
            <a:r>
              <a:rPr lang="fr-FR" dirty="0"/>
              <a:t>groupes de travail de 2 à 4 personnes, par thème, avec 1, 2 ou x réunions en fonction du niveau de définition des processus</a:t>
            </a:r>
          </a:p>
          <a:p>
            <a:pPr marL="719138" lvl="1" indent="-268288"/>
            <a:endParaRPr lang="fr-FR" dirty="0">
              <a:solidFill>
                <a:srgbClr val="3333FF"/>
              </a:solidFill>
              <a:latin typeface="Verdana" pitchFamily="34" charset="0"/>
            </a:endParaRPr>
          </a:p>
          <a:p>
            <a:pPr indent="-257175"/>
            <a:r>
              <a:rPr lang="fr-FR" dirty="0"/>
              <a:t>Solution</a:t>
            </a:r>
            <a:r>
              <a:rPr lang="fr-FR" b="1" dirty="0"/>
              <a:t> "Interview"</a:t>
            </a:r>
          </a:p>
          <a:p>
            <a:pPr marL="719138" lvl="1" indent="-268288"/>
            <a:r>
              <a:rPr lang="fr-FR" dirty="0"/>
              <a:t>méthodologie identique à la solution "Groupes de travail", les groupes de travail étant remplacés par les interviews d'un expert du processus</a:t>
            </a:r>
          </a:p>
          <a:p>
            <a:pPr marL="719138" lvl="1" indent="-268288"/>
            <a:endParaRPr lang="fr-FR" dirty="0"/>
          </a:p>
          <a:p>
            <a:pPr indent="-257175"/>
            <a:r>
              <a:rPr lang="fr-FR" dirty="0"/>
              <a:t>Solution "</a:t>
            </a:r>
            <a:r>
              <a:rPr lang="fr-FR" b="1" dirty="0"/>
              <a:t>Revue réglementaire</a:t>
            </a:r>
            <a:r>
              <a:rPr lang="fr-FR" dirty="0"/>
              <a:t>"</a:t>
            </a:r>
          </a:p>
          <a:p>
            <a:pPr marL="719138" lvl="1" indent="-268288"/>
            <a:r>
              <a:rPr lang="fr-FR" dirty="0"/>
              <a:t>applicable pour des documents existants et à jour au niveau des processus</a:t>
            </a:r>
          </a:p>
          <a:p>
            <a:pPr marL="719138" lvl="1" indent="-268288"/>
            <a:r>
              <a:rPr lang="fr-FR" dirty="0"/>
              <a:t>révision uniquement réglementaire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17145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Rédaction /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859518"/>
          </a:xfrm>
        </p:spPr>
        <p:txBody>
          <a:bodyPr/>
          <a:lstStyle/>
          <a:p>
            <a:pPr indent="-257175"/>
            <a:r>
              <a:rPr lang="fr-FR" dirty="0"/>
              <a:t>Solution "</a:t>
            </a:r>
            <a:r>
              <a:rPr lang="fr-FR" b="1" dirty="0"/>
              <a:t>Groupes de travail</a:t>
            </a:r>
            <a:r>
              <a:rPr lang="fr-FR" dirty="0"/>
              <a:t>"</a:t>
            </a:r>
          </a:p>
          <a:p>
            <a:pPr marL="719138" lvl="1" indent="-268288"/>
            <a:r>
              <a:rPr lang="fr-FR" dirty="0"/>
              <a:t>fourniture d'un document de travail (document client annoté ou document </a:t>
            </a:r>
            <a:r>
              <a:rPr lang="fr-FR" dirty="0" err="1"/>
              <a:t>Sunnikan</a:t>
            </a:r>
            <a:r>
              <a:rPr lang="fr-FR" dirty="0"/>
              <a:t> "générique")</a:t>
            </a:r>
          </a:p>
          <a:p>
            <a:pPr marL="719138" lvl="1" indent="-268288"/>
            <a:r>
              <a:rPr lang="fr-FR" dirty="0"/>
              <a:t>groupes de travail de 2 à 4 personnes, par thème, avec 1, 2 ou x réunions en fonction du niveau de définition des processus</a:t>
            </a:r>
          </a:p>
          <a:p>
            <a:pPr marL="719138" lvl="1" indent="-268288"/>
            <a:r>
              <a:rPr lang="fr-FR" dirty="0"/>
              <a:t>livraison des versions intermédiaires (v0.1, v0.2, etc.)</a:t>
            </a:r>
          </a:p>
          <a:p>
            <a:pPr marL="719138" lvl="1" indent="-268288"/>
            <a:r>
              <a:rPr lang="fr-FR" dirty="0"/>
              <a:t>implication ou non de </a:t>
            </a:r>
            <a:r>
              <a:rPr lang="fr-FR" dirty="0" err="1"/>
              <a:t>Sunnikan</a:t>
            </a:r>
            <a:r>
              <a:rPr lang="fr-FR" dirty="0"/>
              <a:t> dans l'intégration des commentaires compilés</a:t>
            </a:r>
          </a:p>
          <a:p>
            <a:pPr marL="719138" lvl="1" indent="-268288"/>
            <a:endParaRPr lang="fr-FR" dirty="0">
              <a:solidFill>
                <a:srgbClr val="3333FF"/>
              </a:solidFill>
              <a:latin typeface="Verdana" pitchFamily="34" charset="0"/>
            </a:endParaRPr>
          </a:p>
          <a:p>
            <a:pPr indent="-257175"/>
            <a:r>
              <a:rPr lang="fr-FR" b="1" dirty="0"/>
              <a:t>Avantages </a:t>
            </a:r>
            <a:r>
              <a:rPr lang="fr-FR" dirty="0"/>
              <a:t>: participation, appropriation</a:t>
            </a:r>
          </a:p>
          <a:p>
            <a:pPr indent="-257175"/>
            <a:r>
              <a:rPr lang="fr-FR" b="1" dirty="0"/>
              <a:t>Difficultés </a:t>
            </a:r>
            <a:r>
              <a:rPr lang="fr-FR" dirty="0"/>
              <a:t>: temps "Client", logistique importante, mission longue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5580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Rédaction /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062103"/>
          </a:xfrm>
        </p:spPr>
        <p:txBody>
          <a:bodyPr/>
          <a:lstStyle/>
          <a:p>
            <a:pPr indent="-257175"/>
            <a:r>
              <a:rPr lang="fr-FR" dirty="0"/>
              <a:t>Solution</a:t>
            </a:r>
            <a:r>
              <a:rPr lang="fr-FR" b="1" dirty="0"/>
              <a:t> "Interview"</a:t>
            </a:r>
          </a:p>
          <a:p>
            <a:pPr marL="719138" lvl="1" indent="-268288"/>
            <a:r>
              <a:rPr lang="fr-FR" dirty="0"/>
              <a:t>méthodologie identique à la solution "Groupes de travail", les groupes de travail étant remplacés par les interviews d'un expert du processus</a:t>
            </a:r>
          </a:p>
          <a:p>
            <a:pPr marL="719138" lvl="1" indent="-268288"/>
            <a:endParaRPr lang="fr-FR" dirty="0"/>
          </a:p>
          <a:p>
            <a:pPr indent="-257175"/>
            <a:r>
              <a:rPr lang="fr-FR" b="1" dirty="0"/>
              <a:t>Avantages</a:t>
            </a:r>
            <a:r>
              <a:rPr lang="fr-FR" dirty="0"/>
              <a:t> : logistique moins lourde</a:t>
            </a:r>
          </a:p>
          <a:p>
            <a:pPr indent="-257175"/>
            <a:r>
              <a:rPr lang="fr-FR" b="1" dirty="0"/>
              <a:t>Difficultés</a:t>
            </a:r>
            <a:r>
              <a:rPr lang="fr-FR" dirty="0"/>
              <a:t> : reconnaissance de l'expert processus par ses pairs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84764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Rédaction /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899255"/>
          </a:xfrm>
        </p:spPr>
        <p:txBody>
          <a:bodyPr/>
          <a:lstStyle/>
          <a:p>
            <a:pPr indent="-257175"/>
            <a:r>
              <a:rPr lang="fr-FR" dirty="0"/>
              <a:t>Solution "</a:t>
            </a:r>
            <a:r>
              <a:rPr lang="fr-FR" b="1" dirty="0"/>
              <a:t>Revue réglementaire</a:t>
            </a:r>
            <a:r>
              <a:rPr lang="fr-FR" dirty="0"/>
              <a:t>"</a:t>
            </a:r>
          </a:p>
          <a:p>
            <a:pPr marL="719138" lvl="1" indent="-268288"/>
            <a:r>
              <a:rPr lang="fr-FR" dirty="0"/>
              <a:t>applicable pour des documents existants et à jour au niveau des processus</a:t>
            </a:r>
          </a:p>
          <a:p>
            <a:pPr marL="719138" lvl="1" indent="-268288"/>
            <a:r>
              <a:rPr lang="fr-FR" dirty="0"/>
              <a:t>révision uniquement réglementaire</a:t>
            </a:r>
          </a:p>
          <a:p>
            <a:pPr marL="719138" lvl="1" indent="-268288"/>
            <a:r>
              <a:rPr lang="fr-FR" dirty="0"/>
              <a:t>implication ou non de SUNNIKAN dans l'intégration des commentaires compilés</a:t>
            </a:r>
          </a:p>
          <a:p>
            <a:pPr marL="719138" lvl="1" indent="-268288"/>
            <a:endParaRPr lang="fr-FR" dirty="0"/>
          </a:p>
          <a:p>
            <a:pPr indent="-257175"/>
            <a:r>
              <a:rPr lang="fr-FR" b="1" dirty="0"/>
              <a:t>Avantages</a:t>
            </a:r>
            <a:r>
              <a:rPr lang="fr-FR" dirty="0"/>
              <a:t> : documents à jour réglementairement, gain de temps Client</a:t>
            </a:r>
          </a:p>
          <a:p>
            <a:pPr indent="-257175"/>
            <a:r>
              <a:rPr lang="fr-FR" b="1" dirty="0"/>
              <a:t>Difficultés</a:t>
            </a:r>
            <a:r>
              <a:rPr lang="fr-FR" dirty="0"/>
              <a:t> : document non revu pour les autres aspects (terminologie, validité processus, cohérence avec les autres documents, etc.)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9097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Rédaction / mise à jour de procédures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13651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fr-FR" b="1" dirty="0"/>
              <a:t>Facteurs de succès</a:t>
            </a:r>
            <a:r>
              <a:rPr lang="fr-FR" dirty="0"/>
              <a:t> d'une mission de "Rédaction / mise à jour de procédures"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Chef de projet Client unique : prise de décision, compilation des commentaires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Gestionnaire de Mission : back-up, logistique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temps de préparation Client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terminologie établie dès le début (titres, fonctions, documents, etc.)</a:t>
            </a:r>
          </a:p>
          <a:p>
            <a:pPr lvl="1">
              <a:lnSpc>
                <a:spcPct val="90000"/>
              </a:lnSpc>
            </a:pPr>
            <a:endParaRPr lang="fr-FR" dirty="0"/>
          </a:p>
          <a:p>
            <a:pPr>
              <a:lnSpc>
                <a:spcPct val="90000"/>
              </a:lnSpc>
            </a:pPr>
            <a:r>
              <a:rPr lang="fr-FR" b="1" dirty="0"/>
              <a:t>Atouts Sunnikan Consulting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Méthodes de travail standardisées basées sur le partage des connaissances entre les Consultants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Coordination par un Consultant Senior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Homogénéité des livrables</a:t>
            </a:r>
          </a:p>
          <a:p>
            <a:pPr lvl="1">
              <a:lnSpc>
                <a:spcPct val="90000"/>
              </a:lnSpc>
            </a:pPr>
            <a:r>
              <a:rPr lang="fr-FR" dirty="0"/>
              <a:t>Équipe pluri-disciplinaire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26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Contrôles Qualité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244513"/>
          </a:xfrm>
        </p:spPr>
        <p:txBody>
          <a:bodyPr/>
          <a:lstStyle/>
          <a:p>
            <a:pPr indent="-257175"/>
            <a:r>
              <a:rPr lang="fr-FR" dirty="0"/>
              <a:t>Types de contrôles</a:t>
            </a:r>
          </a:p>
          <a:p>
            <a:pPr marL="719138" lvl="1" indent="-268288"/>
            <a:r>
              <a:rPr lang="fr-FR" dirty="0"/>
              <a:t>Contrôle Qualité de documents cliniques</a:t>
            </a:r>
          </a:p>
          <a:p>
            <a:pPr marL="1073150" lvl="2" indent="-268288"/>
            <a:r>
              <a:rPr lang="fr-FR" dirty="0"/>
              <a:t>Rapport d’essai clinique</a:t>
            </a:r>
          </a:p>
          <a:p>
            <a:pPr marL="1073150" lvl="2" indent="-268288"/>
            <a:r>
              <a:rPr lang="fr-FR" dirty="0"/>
              <a:t>Dossier d’enregistrement (</a:t>
            </a:r>
            <a:r>
              <a:rPr lang="fr-FR" dirty="0" err="1"/>
              <a:t>Clinical</a:t>
            </a:r>
            <a:r>
              <a:rPr lang="fr-FR" dirty="0"/>
              <a:t> Summary, </a:t>
            </a:r>
            <a:r>
              <a:rPr lang="fr-FR" dirty="0" err="1"/>
              <a:t>Clinical</a:t>
            </a:r>
            <a:r>
              <a:rPr lang="fr-FR" dirty="0"/>
              <a:t> </a:t>
            </a:r>
            <a:r>
              <a:rPr lang="fr-FR" dirty="0" err="1"/>
              <a:t>Overview</a:t>
            </a:r>
            <a:r>
              <a:rPr lang="fr-FR" dirty="0"/>
              <a:t>)</a:t>
            </a:r>
          </a:p>
          <a:p>
            <a:pPr marL="1073150" lvl="2" indent="-268288"/>
            <a:r>
              <a:rPr lang="fr-FR" dirty="0"/>
              <a:t>Dossier d’autorisation d’essai clinique</a:t>
            </a:r>
          </a:p>
          <a:p>
            <a:pPr marL="1073150" lvl="2" indent="-268288"/>
            <a:r>
              <a:rPr lang="fr-FR" dirty="0"/>
              <a:t>Cahiers d'Observation</a:t>
            </a:r>
          </a:p>
          <a:p>
            <a:pPr marL="719138" lvl="1" indent="-268288"/>
            <a:r>
              <a:rPr lang="fr-FR" dirty="0"/>
              <a:t>Contrôle Qualité de PSUR</a:t>
            </a:r>
          </a:p>
          <a:p>
            <a:pPr indent="-257175"/>
            <a:r>
              <a:rPr lang="fr-FR" dirty="0"/>
              <a:t>Méthodologie des missions de contrôle qualité</a:t>
            </a:r>
          </a:p>
          <a:p>
            <a:pPr marL="719138" lvl="1" indent="-268288"/>
            <a:r>
              <a:rPr lang="fr-FR" dirty="0"/>
              <a:t>Définition du champ du contrôle (objectif, données critiques, chapitres…)</a:t>
            </a:r>
          </a:p>
          <a:p>
            <a:pPr marL="719138" lvl="1" indent="-268288"/>
            <a:r>
              <a:rPr lang="fr-FR" dirty="0"/>
              <a:t>Contrôle à 100 % des données vérifiables par rapport aux références données (annexes, line-listing…)</a:t>
            </a:r>
          </a:p>
          <a:p>
            <a:pPr marL="719138" lvl="1" indent="-268288"/>
            <a:r>
              <a:rPr lang="fr-FR" dirty="0"/>
              <a:t>Rapport simplifié</a:t>
            </a:r>
          </a:p>
          <a:p>
            <a:pPr marL="1073150" lvl="2" indent="-268288"/>
            <a:r>
              <a:rPr lang="fr-FR" dirty="0"/>
              <a:t>classification des observations</a:t>
            </a:r>
          </a:p>
          <a:p>
            <a:pPr marL="1073150" lvl="2" indent="-268288"/>
            <a:r>
              <a:rPr lang="fr-FR" dirty="0"/>
              <a:t>références</a:t>
            </a:r>
          </a:p>
          <a:p>
            <a:pPr marL="1073150" lvl="2" indent="-268288"/>
            <a:r>
              <a:rPr lang="fr-FR" dirty="0"/>
              <a:t>bilan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0262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types d'audits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87108"/>
            <a:ext cx="8568952" cy="5355312"/>
          </a:xfrm>
        </p:spPr>
        <p:txBody>
          <a:bodyPr/>
          <a:lstStyle/>
          <a:p>
            <a:pPr marL="319088" indent="-268288"/>
            <a:r>
              <a:rPr lang="fr-FR" dirty="0"/>
              <a:t>Audits organisationnels</a:t>
            </a:r>
          </a:p>
          <a:p>
            <a:pPr marL="319088" indent="-268288"/>
            <a:r>
              <a:rPr lang="fr-FR" dirty="0"/>
              <a:t>Audits de conformité</a:t>
            </a:r>
          </a:p>
          <a:p>
            <a:pPr marL="719138" lvl="1" indent="-268288"/>
            <a:r>
              <a:rPr lang="fr-FR" dirty="0"/>
              <a:t>réglementation, Bonnes Pratiques Cliniques, ISO 9001…</a:t>
            </a:r>
          </a:p>
          <a:p>
            <a:pPr marL="319088" indent="-268288"/>
            <a:r>
              <a:rPr lang="fr-FR" dirty="0"/>
              <a:t>Audits de processus</a:t>
            </a:r>
          </a:p>
          <a:p>
            <a:pPr marL="719138" lvl="1" indent="-268288"/>
            <a:r>
              <a:rPr lang="fr-FR" dirty="0"/>
              <a:t>recherches impliquant la personne humaine :</a:t>
            </a:r>
          </a:p>
          <a:p>
            <a:pPr marL="1119188" lvl="2" indent="-268288"/>
            <a:r>
              <a:rPr lang="fr-FR" dirty="0"/>
              <a:t>gestion de projet, monitoring, rédaction médicale, démarches réglementaires</a:t>
            </a:r>
          </a:p>
          <a:p>
            <a:pPr marL="1119188" lvl="2" indent="-268288"/>
            <a:r>
              <a:rPr lang="fr-FR" dirty="0"/>
              <a:t>data management, analyse statistique</a:t>
            </a:r>
          </a:p>
          <a:p>
            <a:pPr marL="1119188" lvl="2" indent="-268288"/>
            <a:r>
              <a:rPr lang="fr-FR" dirty="0"/>
              <a:t>vigilance, gestion des médicaments expérimentaux, archivage</a:t>
            </a:r>
          </a:p>
          <a:p>
            <a:pPr marL="1119188" lvl="2" indent="-268288"/>
            <a:r>
              <a:rPr lang="fr-FR" dirty="0"/>
              <a:t>laboratoires centralisés, laboratoires de </a:t>
            </a:r>
            <a:r>
              <a:rPr lang="fr-FR" dirty="0" err="1"/>
              <a:t>bioanalyse</a:t>
            </a:r>
            <a:r>
              <a:rPr lang="fr-FR" dirty="0"/>
              <a:t>, méthodes de </a:t>
            </a:r>
            <a:r>
              <a:rPr lang="fr-FR" dirty="0" err="1"/>
              <a:t>bioanalyse</a:t>
            </a:r>
            <a:endParaRPr lang="fr-FR" dirty="0"/>
          </a:p>
          <a:p>
            <a:pPr marL="719138" lvl="1" indent="-268288"/>
            <a:r>
              <a:rPr lang="fr-FR" dirty="0"/>
              <a:t>vigilance (pharmaco-, </a:t>
            </a:r>
            <a:r>
              <a:rPr lang="fr-FR" dirty="0" err="1"/>
              <a:t>matério</a:t>
            </a:r>
            <a:r>
              <a:rPr lang="fr-FR" dirty="0"/>
              <a:t>-, </a:t>
            </a:r>
            <a:r>
              <a:rPr lang="fr-FR" dirty="0" err="1"/>
              <a:t>nutri</a:t>
            </a:r>
            <a:r>
              <a:rPr lang="fr-FR" dirty="0"/>
              <a:t>-…)</a:t>
            </a:r>
          </a:p>
          <a:p>
            <a:pPr marL="719138" lvl="1" indent="-268288"/>
            <a:r>
              <a:rPr lang="fr-FR" dirty="0"/>
              <a:t>validation des systèmes informatisés</a:t>
            </a:r>
          </a:p>
          <a:p>
            <a:pPr marL="719138" lvl="1" indent="-268288"/>
            <a:r>
              <a:rPr lang="fr-FR" dirty="0"/>
              <a:t>systèmes de gestion des risques</a:t>
            </a:r>
          </a:p>
          <a:p>
            <a:pPr marL="719138" lvl="1" indent="-268288"/>
            <a:r>
              <a:rPr lang="fr-FR" dirty="0"/>
              <a:t>affaires réglementaires…</a:t>
            </a:r>
          </a:p>
          <a:p>
            <a:pPr marL="319088" indent="-268288"/>
            <a:r>
              <a:rPr lang="fr-FR" dirty="0"/>
              <a:t>Audits de prestataires (qualification, suivi), de sites d'investigation</a:t>
            </a:r>
          </a:p>
          <a:p>
            <a:pPr marL="319088" indent="-268288"/>
            <a:r>
              <a:rPr lang="fr-FR" dirty="0"/>
              <a:t>Audits de documentation de recherches cliniques</a:t>
            </a:r>
          </a:p>
          <a:p>
            <a:pPr marL="719138" lvl="1" indent="-268288"/>
            <a:r>
              <a:rPr lang="fr-FR" dirty="0"/>
              <a:t>documentation (Trial Master File), bases de données, Rapport de la Recherche…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137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425C3-47D3-4D6E-9D21-3AABF1A2D77D}" type="slidenum">
              <a:rPr lang="fr-FR" smtClean="0"/>
              <a:pPr>
                <a:defRPr/>
              </a:pPr>
              <a:t>39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localisation</a:t>
            </a:r>
          </a:p>
        </p:txBody>
      </p:sp>
      <p:sp>
        <p:nvSpPr>
          <p:cNvPr id="9" name="Titre 4">
            <a:extLst>
              <a:ext uri="{FF2B5EF4-FFF2-40B4-BE49-F238E27FC236}">
                <a16:creationId xmlns:a16="http://schemas.microsoft.com/office/drawing/2014/main" id="{6C1C0C46-7DE2-408F-AEE1-2E78BF0E1936}"/>
              </a:ext>
            </a:extLst>
          </p:cNvPr>
          <p:cNvSpPr txBox="1">
            <a:spLocks/>
          </p:cNvSpPr>
          <p:nvPr/>
        </p:nvSpPr>
        <p:spPr bwMode="auto">
          <a:xfrm rot="20551253">
            <a:off x="251520" y="1064349"/>
            <a:ext cx="273630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kern="0" dirty="0">
                <a:solidFill>
                  <a:srgbClr val="FF0000"/>
                </a:solidFill>
              </a:rPr>
              <a:t>2017 : 90 audits dans 37 pays différents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59E67D-D43A-4B32-8608-858649303B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13" y="2996952"/>
            <a:ext cx="6535429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2409CB-520C-431A-89D0-365F82FFF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73963">
            <a:off x="4036243" y="253861"/>
            <a:ext cx="4903999" cy="39299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5446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0425C3-47D3-4D6E-9D21-3AABF1A2D77D}" type="slidenum">
              <a:rPr lang="fr-FR" smtClean="0"/>
              <a:pPr>
                <a:defRPr/>
              </a:pPr>
              <a:t>40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localisation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A30B6CB-5CF5-42C1-B75B-116659C90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6688"/>
          <a:stretch/>
        </p:blipFill>
        <p:spPr>
          <a:xfrm>
            <a:off x="17259" y="1242053"/>
            <a:ext cx="9126741" cy="4578726"/>
          </a:xfrm>
          <a:prstGeom prst="rect">
            <a:avLst/>
          </a:prstGeom>
        </p:spPr>
      </p:pic>
      <p:sp>
        <p:nvSpPr>
          <p:cNvPr id="9" name="Titre 4">
            <a:extLst>
              <a:ext uri="{FF2B5EF4-FFF2-40B4-BE49-F238E27FC236}">
                <a16:creationId xmlns:a16="http://schemas.microsoft.com/office/drawing/2014/main" id="{6C1C0C46-7DE2-408F-AEE1-2E78BF0E1936}"/>
              </a:ext>
            </a:extLst>
          </p:cNvPr>
          <p:cNvSpPr txBox="1">
            <a:spLocks/>
          </p:cNvSpPr>
          <p:nvPr/>
        </p:nvSpPr>
        <p:spPr bwMode="auto">
          <a:xfrm rot="20551253">
            <a:off x="3406815" y="209693"/>
            <a:ext cx="273630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kern="0" dirty="0">
                <a:solidFill>
                  <a:srgbClr val="FF0000"/>
                </a:solidFill>
              </a:rPr>
              <a:t>2018 : 137 audits dans plus de 30 pays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2221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types d'audits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87108"/>
            <a:ext cx="8568952" cy="4025717"/>
          </a:xfrm>
        </p:spPr>
        <p:txBody>
          <a:bodyPr/>
          <a:lstStyle/>
          <a:p>
            <a:pPr marL="319088" indent="-268288"/>
            <a:r>
              <a:rPr lang="fr-FR" dirty="0"/>
              <a:t>Audits en recherche clinique (interventionnelle ou non, registre) </a:t>
            </a:r>
            <a:r>
              <a:rPr lang="fr-FR" b="1" dirty="0">
                <a:solidFill>
                  <a:srgbClr val="FF3399"/>
                </a:solidFill>
              </a:rPr>
              <a:t>(95 audits en 2018)</a:t>
            </a:r>
          </a:p>
          <a:p>
            <a:pPr marL="719138" lvl="1" indent="-268288"/>
            <a:r>
              <a:rPr lang="fr-FR" dirty="0"/>
              <a:t>Audit </a:t>
            </a:r>
            <a:r>
              <a:rPr lang="fr-FR" dirty="0">
                <a:solidFill>
                  <a:srgbClr val="FF3399"/>
                </a:solidFill>
              </a:rPr>
              <a:t>de promoteur </a:t>
            </a:r>
            <a:r>
              <a:rPr lang="fr-FR" dirty="0"/>
              <a:t>(revue des systèmes), </a:t>
            </a:r>
            <a:r>
              <a:rPr lang="fr-FR" dirty="0" err="1"/>
              <a:t>mock</a:t>
            </a:r>
            <a:r>
              <a:rPr lang="fr-FR" dirty="0"/>
              <a:t> inspection</a:t>
            </a:r>
          </a:p>
          <a:p>
            <a:pPr marL="719138" lvl="1" indent="-268288"/>
            <a:r>
              <a:rPr lang="fr-FR" dirty="0"/>
              <a:t>Audit </a:t>
            </a:r>
            <a:r>
              <a:rPr lang="fr-FR" dirty="0">
                <a:solidFill>
                  <a:srgbClr val="FF3399"/>
                </a:solidFill>
              </a:rPr>
              <a:t>d'un ou plusieurs systèmes </a:t>
            </a:r>
            <a:r>
              <a:rPr lang="fr-FR" dirty="0"/>
              <a:t>d'un promoteur</a:t>
            </a:r>
          </a:p>
          <a:p>
            <a:pPr marL="719138" lvl="1" indent="-268288"/>
            <a:r>
              <a:rPr lang="fr-FR" dirty="0"/>
              <a:t>Audit </a:t>
            </a:r>
            <a:r>
              <a:rPr lang="fr-FR" dirty="0">
                <a:solidFill>
                  <a:srgbClr val="FF3399"/>
                </a:solidFill>
              </a:rPr>
              <a:t>de TMF </a:t>
            </a:r>
            <a:r>
              <a:rPr lang="fr-FR" dirty="0"/>
              <a:t>(chez le promoteur ou chez un prestataire)</a:t>
            </a:r>
          </a:p>
          <a:p>
            <a:pPr marL="1119188" lvl="2" indent="-268288"/>
            <a:r>
              <a:rPr lang="fr-FR" dirty="0"/>
              <a:t>Parfois couplé à l'audit des prestations chez les prestataires</a:t>
            </a:r>
          </a:p>
          <a:p>
            <a:pPr marL="1119188" lvl="2" indent="-268288"/>
            <a:r>
              <a:rPr lang="fr-FR" dirty="0"/>
              <a:t>Parfois à distance (accès à l'</a:t>
            </a:r>
            <a:r>
              <a:rPr lang="fr-FR" dirty="0" err="1"/>
              <a:t>eTMF</a:t>
            </a:r>
            <a:r>
              <a:rPr lang="fr-FR" dirty="0"/>
              <a:t>) </a:t>
            </a:r>
          </a:p>
          <a:p>
            <a:pPr marL="719138" lvl="1" indent="-268288"/>
            <a:r>
              <a:rPr lang="fr-FR" dirty="0"/>
              <a:t>Audit </a:t>
            </a:r>
            <a:r>
              <a:rPr lang="fr-FR" dirty="0">
                <a:solidFill>
                  <a:srgbClr val="FF3399"/>
                </a:solidFill>
              </a:rPr>
              <a:t>de site d'investigation</a:t>
            </a:r>
          </a:p>
          <a:p>
            <a:pPr marL="1119188" lvl="2" indent="-268288"/>
            <a:r>
              <a:rPr lang="fr-FR" dirty="0"/>
              <a:t>Gestion de l'essai</a:t>
            </a:r>
          </a:p>
          <a:p>
            <a:pPr marL="1119188" lvl="2" indent="-268288"/>
            <a:r>
              <a:rPr lang="fr-FR" dirty="0"/>
              <a:t>Processus de recueil du consentement de sujets</a:t>
            </a:r>
          </a:p>
          <a:p>
            <a:pPr marL="1119188" lvl="2" indent="-268288"/>
            <a:r>
              <a:rPr lang="fr-FR" dirty="0"/>
              <a:t>Dossier Investigateur, Dossiers médicaux / CRF (analyse de risque)</a:t>
            </a:r>
          </a:p>
          <a:p>
            <a:pPr marL="1119188" lvl="2" indent="-268288"/>
            <a:r>
              <a:rPr lang="fr-FR" dirty="0"/>
              <a:t>Médicaments expérimentaux</a:t>
            </a:r>
          </a:p>
          <a:p>
            <a:pPr marL="719138" lvl="1" indent="-268288"/>
            <a:r>
              <a:rPr lang="fr-FR" dirty="0"/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8393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types d'audits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87108"/>
            <a:ext cx="8568952" cy="4025717"/>
          </a:xfrm>
        </p:spPr>
        <p:txBody>
          <a:bodyPr/>
          <a:lstStyle/>
          <a:p>
            <a:pPr marL="319088" indent="-268288"/>
            <a:r>
              <a:rPr lang="fr-FR" dirty="0"/>
              <a:t>Audits en recherche clinique (interventionnelle ou non, registre) (suite)</a:t>
            </a:r>
          </a:p>
          <a:p>
            <a:pPr marL="719138" lvl="1" indent="-268288"/>
            <a:r>
              <a:rPr lang="fr-FR" dirty="0"/>
              <a:t>Audit de </a:t>
            </a:r>
            <a:r>
              <a:rPr lang="fr-FR" dirty="0">
                <a:solidFill>
                  <a:srgbClr val="FF3399"/>
                </a:solidFill>
              </a:rPr>
              <a:t>prestataires</a:t>
            </a:r>
          </a:p>
          <a:p>
            <a:pPr marL="1119188" lvl="2" indent="-268288"/>
            <a:r>
              <a:rPr lang="fr-FR" dirty="0"/>
              <a:t>Audit de </a:t>
            </a:r>
            <a:r>
              <a:rPr lang="fr-FR" dirty="0">
                <a:solidFill>
                  <a:srgbClr val="FF3399"/>
                </a:solidFill>
              </a:rPr>
              <a:t>qualification</a:t>
            </a:r>
            <a:r>
              <a:rPr lang="fr-FR" dirty="0"/>
              <a:t> (organisation, qualification du personnel, système qualité, 1 ou plusieurs systèmes en fonction de la prestation envisagée)</a:t>
            </a:r>
          </a:p>
          <a:p>
            <a:pPr marL="1119188" lvl="2" indent="-268288"/>
            <a:r>
              <a:rPr lang="fr-FR" dirty="0"/>
              <a:t>Audit </a:t>
            </a:r>
            <a:r>
              <a:rPr lang="fr-FR" dirty="0">
                <a:solidFill>
                  <a:srgbClr val="FF3399"/>
                </a:solidFill>
              </a:rPr>
              <a:t>au cours de la recherche </a:t>
            </a:r>
            <a:r>
              <a:rPr lang="fr-FR" dirty="0"/>
              <a:t>(organisation, qualification du personnel, système qualité, prestations réalisées)</a:t>
            </a:r>
          </a:p>
          <a:p>
            <a:pPr marL="1119188" lvl="2" indent="-268288"/>
            <a:r>
              <a:rPr lang="fr-FR" dirty="0">
                <a:solidFill>
                  <a:srgbClr val="FF3399"/>
                </a:solidFill>
              </a:rPr>
              <a:t>Activités :</a:t>
            </a:r>
            <a:r>
              <a:rPr lang="fr-FR" dirty="0"/>
              <a:t> gestion de projet, démarches réglementaires, monitoring, data management, statistiques, vigilance de l'essai, rédaction médicale, analyses centralisées, archivage, gestion des comités, prestataire en charge des médicaments expérimentaux</a:t>
            </a:r>
          </a:p>
          <a:p>
            <a:pPr marL="1119188" lvl="2" indent="-268288"/>
            <a:r>
              <a:rPr lang="fr-FR" dirty="0"/>
              <a:t>Si utilisation d'un système informatisé, revue de la documentation relative à sa </a:t>
            </a:r>
            <a:r>
              <a:rPr lang="fr-FR" dirty="0">
                <a:solidFill>
                  <a:srgbClr val="FF3399"/>
                </a:solidFill>
              </a:rPr>
              <a:t>validation</a:t>
            </a:r>
          </a:p>
          <a:p>
            <a:pPr marL="719138" lvl="1" indent="-268288"/>
            <a:r>
              <a:rPr lang="fr-FR" dirty="0"/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74585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types d'audits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87108"/>
            <a:ext cx="8568952" cy="1034129"/>
          </a:xfrm>
        </p:spPr>
        <p:txBody>
          <a:bodyPr/>
          <a:lstStyle/>
          <a:p>
            <a:pPr marL="319088" indent="-268288"/>
            <a:r>
              <a:rPr lang="fr-FR" dirty="0"/>
              <a:t>Audits en recherche clinique (interventionnelle ou non, registre) (suite)</a:t>
            </a:r>
          </a:p>
          <a:p>
            <a:pPr marL="719138" lvl="1" indent="-268288"/>
            <a:r>
              <a:rPr lang="fr-FR" dirty="0"/>
              <a:t>Audit de base de données</a:t>
            </a:r>
          </a:p>
          <a:p>
            <a:pPr marL="719138" lvl="1" indent="-268288"/>
            <a:r>
              <a:rPr lang="fr-FR" dirty="0"/>
              <a:t>Audit centré sur l'intégrité des données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0769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types d'audits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87108"/>
            <a:ext cx="8568952" cy="5022914"/>
          </a:xfrm>
        </p:spPr>
        <p:txBody>
          <a:bodyPr/>
          <a:lstStyle/>
          <a:p>
            <a:pPr marL="319088" indent="-268288"/>
            <a:r>
              <a:rPr lang="fr-FR" dirty="0"/>
              <a:t>Audits en Pharmacovigilance </a:t>
            </a:r>
            <a:r>
              <a:rPr lang="fr-FR" b="1" dirty="0">
                <a:solidFill>
                  <a:srgbClr val="FF3399"/>
                </a:solidFill>
              </a:rPr>
              <a:t>(37 audits en 2018)</a:t>
            </a:r>
          </a:p>
          <a:p>
            <a:pPr marL="719138" lvl="1" indent="-268288"/>
            <a:r>
              <a:rPr lang="fr-FR" dirty="0"/>
              <a:t>Système de pharmacovigilance </a:t>
            </a:r>
            <a:r>
              <a:rPr lang="fr-FR" dirty="0" err="1"/>
              <a:t>Corporate</a:t>
            </a:r>
            <a:endParaRPr lang="fr-FR" dirty="0"/>
          </a:p>
          <a:p>
            <a:pPr marL="719138" lvl="1" indent="-268288"/>
            <a:r>
              <a:rPr lang="fr-FR" dirty="0"/>
              <a:t>Système de pharmacovigilance Filiale</a:t>
            </a:r>
          </a:p>
          <a:p>
            <a:pPr marL="719138" lvl="1" indent="-268288"/>
            <a:r>
              <a:rPr lang="fr-FR" dirty="0"/>
              <a:t>Prestataires de pharmacovigilance ("</a:t>
            </a:r>
            <a:r>
              <a:rPr lang="fr-FR" dirty="0" err="1"/>
              <a:t>Contract</a:t>
            </a:r>
            <a:r>
              <a:rPr lang="fr-FR" dirty="0"/>
              <a:t> Safety Organisation")</a:t>
            </a:r>
          </a:p>
          <a:p>
            <a:pPr marL="719138" lvl="1" indent="-268288"/>
            <a:r>
              <a:rPr lang="fr-FR" dirty="0"/>
              <a:t>Distributeurs</a:t>
            </a:r>
          </a:p>
          <a:p>
            <a:pPr marL="719138" lvl="1" indent="-268288"/>
            <a:r>
              <a:rPr lang="fr-FR" dirty="0"/>
              <a:t>Système de vigilance des essais (promoteur ou prestataire)</a:t>
            </a:r>
          </a:p>
          <a:p>
            <a:pPr marL="319088" indent="-268288"/>
            <a:r>
              <a:rPr lang="fr-FR" dirty="0"/>
              <a:t>Audits de l'"</a:t>
            </a:r>
            <a:r>
              <a:rPr lang="fr-FR" dirty="0" err="1"/>
              <a:t>Etablissement</a:t>
            </a:r>
            <a:r>
              <a:rPr lang="fr-FR" dirty="0"/>
              <a:t> Pharmaceutique Exploitant"</a:t>
            </a:r>
          </a:p>
          <a:p>
            <a:pPr marL="719138" lvl="1" indent="-268288"/>
            <a:r>
              <a:rPr lang="fr-FR" dirty="0"/>
              <a:t>Information Médicale</a:t>
            </a:r>
          </a:p>
          <a:p>
            <a:pPr marL="719138" lvl="1" indent="-268288"/>
            <a:r>
              <a:rPr lang="fr-FR" dirty="0"/>
              <a:t>Validation des articles promotionnels</a:t>
            </a:r>
          </a:p>
          <a:p>
            <a:pPr marL="719138" lvl="1" indent="-268288"/>
            <a:r>
              <a:rPr lang="fr-FR" dirty="0"/>
              <a:t>Formation de la visite médicale</a:t>
            </a:r>
          </a:p>
          <a:p>
            <a:pPr marL="719138" lvl="1" indent="-268288"/>
            <a:r>
              <a:rPr lang="fr-FR" dirty="0"/>
              <a:t>Prestataire de garde pharmaceutique</a:t>
            </a:r>
          </a:p>
          <a:p>
            <a:pPr marL="319088" indent="-268288"/>
            <a:r>
              <a:rPr lang="fr-FR" dirty="0"/>
              <a:t>Audits organisationnels</a:t>
            </a:r>
          </a:p>
          <a:p>
            <a:pPr marL="319088" indent="-268288"/>
            <a:r>
              <a:rPr lang="fr-FR" dirty="0"/>
              <a:t>Audits ISO 9001 (dans le cadre de nos démarches d'accompagnement)</a:t>
            </a:r>
          </a:p>
          <a:p>
            <a:pPr marL="319088" indent="-268288"/>
            <a:endParaRPr lang="fr-FR" dirty="0"/>
          </a:p>
          <a:p>
            <a:pPr marL="319088" indent="-268288"/>
            <a:r>
              <a:rPr lang="fr-FR" b="1" dirty="0">
                <a:solidFill>
                  <a:srgbClr val="FF3399"/>
                </a:solidFill>
              </a:rPr>
              <a:t>Intervention dans tout type de contexte : routine, préparation d'inspection ou audit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692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organisationnels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197525"/>
          </a:xfrm>
        </p:spPr>
        <p:txBody>
          <a:bodyPr/>
          <a:lstStyle/>
          <a:p>
            <a:pPr marL="319088" indent="-268288" algn="l"/>
            <a:r>
              <a:rPr lang="fr-FR" dirty="0"/>
              <a:t>Service Hospitalier Frédéric </a:t>
            </a:r>
            <a:r>
              <a:rPr lang="fr-FR" dirty="0" err="1"/>
              <a:t>Joliot</a:t>
            </a:r>
            <a:r>
              <a:rPr lang="fr-FR" dirty="0"/>
              <a:t> et Groupe de Pharmacologie Clinique</a:t>
            </a:r>
            <a:br>
              <a:rPr lang="fr-FR" dirty="0"/>
            </a:br>
            <a:r>
              <a:rPr lang="fr-FR" dirty="0"/>
              <a:t>(CEA - Direction des sciences du vivant, Orsay)</a:t>
            </a:r>
          </a:p>
          <a:p>
            <a:pPr marL="319088" indent="-268288" algn="l"/>
            <a:r>
              <a:rPr lang="fr-FR" dirty="0"/>
              <a:t>Centre de Lutte Contre le Cancer René </a:t>
            </a:r>
            <a:r>
              <a:rPr lang="fr-FR" dirty="0" err="1"/>
              <a:t>Gauducheau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(Pr </a:t>
            </a:r>
            <a:r>
              <a:rPr lang="fr-FR" dirty="0" err="1"/>
              <a:t>Harousseau</a:t>
            </a:r>
            <a:r>
              <a:rPr lang="fr-FR" dirty="0"/>
              <a:t> - Saint-Herblain)</a:t>
            </a:r>
          </a:p>
          <a:p>
            <a:pPr marL="319088" indent="-268288" algn="l"/>
            <a:r>
              <a:rPr lang="fr-FR" dirty="0"/>
              <a:t>DRCI Grenoble</a:t>
            </a:r>
          </a:p>
          <a:p>
            <a:pPr marL="319088" indent="-268288" algn="l"/>
            <a:r>
              <a:rPr lang="fr-FR" dirty="0"/>
              <a:t>Département de Pharmacovigilance pré-marketing</a:t>
            </a:r>
            <a:br>
              <a:rPr lang="fr-FR" dirty="0"/>
            </a:br>
            <a:r>
              <a:rPr lang="fr-FR" dirty="0"/>
              <a:t>Laboratoire pharmaceutique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8170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Quelques </a:t>
            </a:r>
            <a:r>
              <a:rPr lang="fr-FR"/>
              <a:t>référentiels d'audit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959003"/>
            <a:ext cx="7848872" cy="4918269"/>
          </a:xfrm>
        </p:spPr>
        <p:txBody>
          <a:bodyPr/>
          <a:lstStyle/>
          <a:p>
            <a:pPr marL="355600" lvl="1" indent="-177800"/>
            <a:r>
              <a:rPr lang="fr-FR" sz="1600" dirty="0"/>
              <a:t>Réglementation française relative aux recherches biomédicales et non interventionnelles (Code de la Santé Publique, Bonnes Pratiques cliniques, loi "Informatiques et libertés", etc.)</a:t>
            </a:r>
          </a:p>
          <a:p>
            <a:pPr marL="355600" lvl="1" indent="-177800"/>
            <a:r>
              <a:rPr lang="fr-FR" sz="1600" dirty="0"/>
              <a:t>Réglementation française relative aux établissements pharmaceutiques exploitants (Code de la Santé Publique)</a:t>
            </a:r>
          </a:p>
          <a:p>
            <a:pPr marL="355600" lvl="1" indent="-177800"/>
            <a:r>
              <a:rPr lang="fr-FR" sz="1600" dirty="0"/>
              <a:t>Réglementation européenne relative aux recherches biomédicales (directive 2001/20/CE et ses guidances, annexe 13 des Bonnes Pratiques de Fabrication, etc.)</a:t>
            </a:r>
          </a:p>
          <a:p>
            <a:pPr marL="355600" lvl="1" indent="-177800"/>
            <a:r>
              <a:rPr lang="fr-FR" sz="1600" dirty="0"/>
              <a:t>Guidelines ICH (E6, E3, E9, etc.)</a:t>
            </a:r>
          </a:p>
          <a:p>
            <a:pPr marL="355600" lvl="1" indent="-177800"/>
            <a:r>
              <a:rPr lang="fr-FR" sz="1600" dirty="0"/>
              <a:t>Recommandations relatives aux activités de data management (Good </a:t>
            </a:r>
            <a:r>
              <a:rPr lang="fr-FR" sz="1600" dirty="0" err="1"/>
              <a:t>Clinical</a:t>
            </a:r>
            <a:r>
              <a:rPr lang="fr-FR" sz="1600" dirty="0"/>
              <a:t> Data Management Practices)</a:t>
            </a:r>
          </a:p>
          <a:p>
            <a:pPr marL="355600" lvl="1" indent="-177800"/>
            <a:r>
              <a:rPr lang="fr-FR" sz="1600" dirty="0"/>
              <a:t>Réglementations et recommandations relatives à la Validation des Systèmes Informatisés (21 CFR part 11, GAMP 5, etc.) </a:t>
            </a:r>
          </a:p>
          <a:p>
            <a:pPr marL="355600" lvl="1" indent="-177800"/>
            <a:r>
              <a:rPr lang="fr-FR" sz="1600" dirty="0"/>
              <a:t>Règlementations et recommandations relatives aux laboratoires de </a:t>
            </a:r>
            <a:r>
              <a:rPr lang="fr-FR" sz="1600" dirty="0" err="1"/>
              <a:t>bioanalyse</a:t>
            </a:r>
            <a:r>
              <a:rPr lang="fr-FR" sz="1600" dirty="0"/>
              <a:t> (Bonnes Pratiques de laboratoire : 2000, ISO 15189, ISO 17025, Guideline on validation of </a:t>
            </a:r>
            <a:r>
              <a:rPr lang="fr-FR" sz="1600" dirty="0" err="1"/>
              <a:t>bioanalytical</a:t>
            </a:r>
            <a:r>
              <a:rPr lang="fr-FR" sz="1600" dirty="0"/>
              <a:t> </a:t>
            </a:r>
            <a:r>
              <a:rPr lang="fr-FR" sz="1600" dirty="0" err="1"/>
              <a:t>methods</a:t>
            </a:r>
            <a:r>
              <a:rPr lang="fr-FR" sz="1600" dirty="0"/>
              <a:t>)</a:t>
            </a:r>
          </a:p>
          <a:p>
            <a:pPr marL="355600" lvl="1" indent="-177800"/>
            <a:r>
              <a:rPr lang="fr-FR" sz="1600" dirty="0"/>
              <a:t>Normes ISO relatives au management de la qualité, aux audits, aux dispositifs médicaux (ISO 9001:2015, ISO 13485, ISO 14155)</a:t>
            </a:r>
          </a:p>
          <a:p>
            <a:pPr marL="355600" lvl="1" indent="-177800"/>
            <a:r>
              <a:rPr lang="fr-FR" sz="1600" dirty="0"/>
              <a:t>Réglementations et recommandations relatives à l'archivage (ISO 11799, NF Z40-350)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77478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Méthodologie d'une mission d'audit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95536" y="1196752"/>
            <a:ext cx="7344816" cy="4321183"/>
          </a:xfrm>
        </p:spPr>
        <p:txBody>
          <a:bodyPr/>
          <a:lstStyle/>
          <a:p>
            <a:pPr marL="319088" indent="-268288"/>
            <a:r>
              <a:rPr lang="fr-FR" dirty="0"/>
              <a:t>Définition des besoins (≈ Cahier des Charges)</a:t>
            </a:r>
          </a:p>
          <a:p>
            <a:pPr marL="673100" lvl="1" indent="-268288"/>
            <a:r>
              <a:rPr lang="fr-FR" sz="1600" dirty="0"/>
              <a:t>objectif et champ d'application</a:t>
            </a:r>
          </a:p>
          <a:p>
            <a:pPr marL="673100" lvl="1" indent="-268288"/>
            <a:r>
              <a:rPr lang="fr-FR" sz="1600" dirty="0"/>
              <a:t>procédures / processus concernés</a:t>
            </a:r>
          </a:p>
          <a:p>
            <a:pPr marL="673100" lvl="1" indent="-268288"/>
            <a:r>
              <a:rPr lang="fr-FR" sz="1600" dirty="0"/>
              <a:t>format et langue du rapport</a:t>
            </a:r>
          </a:p>
          <a:p>
            <a:pPr marL="673100" lvl="1" indent="-268288"/>
            <a:r>
              <a:rPr lang="fr-FR" sz="1600" dirty="0"/>
              <a:t>suggestions d'amélioration</a:t>
            </a:r>
          </a:p>
          <a:p>
            <a:pPr marL="673100" lvl="1" indent="-268288"/>
            <a:r>
              <a:rPr lang="fr-FR" sz="1600" dirty="0"/>
              <a:t>réunion de présentation des résultats</a:t>
            </a:r>
          </a:p>
          <a:p>
            <a:pPr marL="319088" indent="-268288"/>
            <a:r>
              <a:rPr lang="fr-FR" dirty="0"/>
              <a:t>Définition des modalités de réalisation de la mission</a:t>
            </a:r>
          </a:p>
          <a:p>
            <a:pPr marL="673100" lvl="1" indent="-268288"/>
            <a:r>
              <a:rPr lang="fr-FR" sz="1600" dirty="0"/>
              <a:t>interviews, réunion de restitution,</a:t>
            </a:r>
          </a:p>
          <a:p>
            <a:pPr marL="673100" lvl="1" indent="-268288"/>
            <a:r>
              <a:rPr lang="fr-FR" sz="1600" dirty="0"/>
              <a:t>si audit de site, audit préalable de documentation d'étude…</a:t>
            </a:r>
          </a:p>
          <a:p>
            <a:pPr marL="319088" indent="-268288"/>
            <a:r>
              <a:rPr lang="fr-FR" dirty="0"/>
              <a:t>Rédaction d'un devis, précisant les modalités de réalisation</a:t>
            </a:r>
          </a:p>
          <a:p>
            <a:pPr marL="319088" indent="-268288"/>
            <a:r>
              <a:rPr lang="fr-FR" dirty="0"/>
              <a:t>Réalisation</a:t>
            </a:r>
          </a:p>
          <a:p>
            <a:pPr marL="673100" lvl="1" indent="-268288"/>
            <a:r>
              <a:rPr lang="fr-FR" sz="1600" dirty="0"/>
              <a:t>retour sous 24 heures ouvrées, en cas d'observation critique</a:t>
            </a:r>
          </a:p>
          <a:p>
            <a:pPr marL="673100" lvl="1" indent="-268288"/>
            <a:r>
              <a:rPr lang="fr-FR" sz="1600" dirty="0"/>
              <a:t>communication du projet de Rapport d'audit pour relecture</a:t>
            </a:r>
          </a:p>
          <a:p>
            <a:pPr marL="673100" lvl="1" indent="-268288"/>
            <a:r>
              <a:rPr lang="fr-FR" sz="1600" dirty="0"/>
              <a:t>Rapport d'audit finalisé, Certificat d'audit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82563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Objectifs des audits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698927"/>
          </a:xfrm>
        </p:spPr>
        <p:txBody>
          <a:bodyPr/>
          <a:lstStyle/>
          <a:p>
            <a:pPr marL="319088" indent="-268288"/>
            <a:r>
              <a:rPr lang="fr-FR" dirty="0"/>
              <a:t>Respect du Planning d’audit</a:t>
            </a:r>
          </a:p>
          <a:p>
            <a:pPr marL="319088" indent="-268288"/>
            <a:r>
              <a:rPr lang="fr-FR" dirty="0"/>
              <a:t>Préparation aux audits de la maison mère /audits des Clients</a:t>
            </a:r>
          </a:p>
          <a:p>
            <a:pPr marL="319088" indent="-268288"/>
            <a:r>
              <a:rPr lang="fr-FR" dirty="0"/>
              <a:t>Préparation aux inspections</a:t>
            </a:r>
          </a:p>
          <a:p>
            <a:pPr marL="319088" indent="-268288"/>
            <a:r>
              <a:rPr lang="fr-FR" dirty="0"/>
              <a:t>Audit pour cause</a:t>
            </a: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35589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Audits : atouts de Sunnikan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40127"/>
            <a:ext cx="8136904" cy="5348131"/>
          </a:xfrm>
        </p:spPr>
        <p:txBody>
          <a:bodyPr/>
          <a:lstStyle/>
          <a:p>
            <a:pPr marL="361950" defTabSz="361950">
              <a:lnSpc>
                <a:spcPts val="2500"/>
              </a:lnSpc>
              <a:spcBef>
                <a:spcPts val="0"/>
              </a:spcBef>
            </a:pPr>
            <a:r>
              <a:rPr lang="fr-FR" dirty="0"/>
              <a:t>L'</a:t>
            </a:r>
            <a:r>
              <a:rPr lang="fr-FR" b="1" dirty="0"/>
              <a:t>indépendance</a:t>
            </a:r>
            <a:r>
              <a:rPr lang="fr-FR" dirty="0"/>
              <a:t> de Sunnikan vis-à-vis des commanditaires et des audités</a:t>
            </a:r>
          </a:p>
          <a:p>
            <a:pPr marL="361950" defTabSz="361950">
              <a:lnSpc>
                <a:spcPts val="2500"/>
              </a:lnSpc>
              <a:spcBef>
                <a:spcPts val="0"/>
              </a:spcBef>
            </a:pPr>
            <a:r>
              <a:rPr lang="fr-FR" dirty="0"/>
              <a:t>Son expérience liée à sa position de </a:t>
            </a:r>
            <a:r>
              <a:rPr lang="fr-FR" b="1" dirty="0"/>
              <a:t>leader en France de l'assurance qualité clinique et pharmacovigilance</a:t>
            </a:r>
          </a:p>
          <a:p>
            <a:pPr marL="361950" defTabSz="361950">
              <a:lnSpc>
                <a:spcPts val="2500"/>
              </a:lnSpc>
              <a:spcBef>
                <a:spcPts val="0"/>
              </a:spcBef>
            </a:pPr>
            <a:r>
              <a:rPr lang="fr-FR" dirty="0"/>
              <a:t>L'expertise </a:t>
            </a:r>
            <a:r>
              <a:rPr lang="fr-FR" b="1" dirty="0"/>
              <a:t>multidisciplinaire</a:t>
            </a:r>
            <a:r>
              <a:rPr lang="fr-FR" dirty="0"/>
              <a:t> de ses Auditeurs</a:t>
            </a:r>
          </a:p>
          <a:p>
            <a:pPr marL="361950" defTabSz="361950">
              <a:lnSpc>
                <a:spcPts val="2500"/>
              </a:lnSpc>
              <a:spcBef>
                <a:spcPts val="0"/>
              </a:spcBef>
            </a:pPr>
            <a:r>
              <a:rPr lang="fr-FR" dirty="0"/>
              <a:t>La coordination de chaque mission d'audit par un </a:t>
            </a:r>
            <a:r>
              <a:rPr lang="fr-FR" b="1" dirty="0"/>
              <a:t>Auditeur Senior</a:t>
            </a:r>
          </a:p>
          <a:p>
            <a:pPr marL="361950" defTabSz="361950">
              <a:lnSpc>
                <a:spcPts val="2500"/>
              </a:lnSpc>
              <a:spcBef>
                <a:spcPts val="0"/>
              </a:spcBef>
            </a:pPr>
            <a:r>
              <a:rPr lang="fr-FR" dirty="0"/>
              <a:t>Des </a:t>
            </a:r>
            <a:r>
              <a:rPr lang="fr-FR" b="1" dirty="0"/>
              <a:t>méthodologies éprouvées et standardisées, partagées par tous les Auditeurs</a:t>
            </a:r>
            <a:endParaRPr lang="fr-FR" dirty="0"/>
          </a:p>
          <a:p>
            <a:pPr marL="361950" defTabSz="361950">
              <a:lnSpc>
                <a:spcPts val="2500"/>
              </a:lnSpc>
              <a:spcBef>
                <a:spcPts val="0"/>
              </a:spcBef>
            </a:pPr>
            <a:r>
              <a:rPr lang="fr-FR" dirty="0"/>
              <a:t>Des </a:t>
            </a:r>
            <a:r>
              <a:rPr lang="fr-FR" b="1" dirty="0"/>
              <a:t>audits pédagogiques</a:t>
            </a:r>
            <a:r>
              <a:rPr lang="fr-FR" dirty="0"/>
              <a:t> (communication en temps réel, explications, synthèse  en réunion de clôture)</a:t>
            </a:r>
          </a:p>
          <a:p>
            <a:pPr marL="361950" lvl="0" defTabSz="361950">
              <a:lnSpc>
                <a:spcPts val="2500"/>
              </a:lnSpc>
            </a:pPr>
            <a:r>
              <a:rPr lang="fr-FR" dirty="0"/>
              <a:t>Des </a:t>
            </a:r>
            <a:r>
              <a:rPr lang="fr-FR" b="1" dirty="0"/>
              <a:t>Rapports d'Audit complets</a:t>
            </a:r>
            <a:r>
              <a:rPr lang="fr-FR" dirty="0"/>
              <a:t> incluant :</a:t>
            </a:r>
          </a:p>
          <a:p>
            <a:pPr marL="762000" lvl="1" defTabSz="361950"/>
            <a:r>
              <a:rPr lang="fr-FR" b="1" dirty="0"/>
              <a:t>un résumé managérial</a:t>
            </a:r>
            <a:r>
              <a:rPr lang="fr-FR" dirty="0"/>
              <a:t> ("</a:t>
            </a:r>
            <a:r>
              <a:rPr lang="fr-FR" dirty="0" err="1"/>
              <a:t>Executive</a:t>
            </a:r>
            <a:r>
              <a:rPr lang="fr-FR" dirty="0"/>
              <a:t> </a:t>
            </a:r>
            <a:r>
              <a:rPr lang="fr-FR" dirty="0" err="1"/>
              <a:t>Summary</a:t>
            </a:r>
            <a:r>
              <a:rPr lang="fr-FR" dirty="0"/>
              <a:t>")</a:t>
            </a:r>
          </a:p>
          <a:p>
            <a:pPr marL="762000" lvl="1" defTabSz="361950"/>
            <a:r>
              <a:rPr lang="fr-FR" dirty="0"/>
              <a:t>la méthodologie d'audit</a:t>
            </a:r>
          </a:p>
          <a:p>
            <a:pPr marL="762000" lvl="1" defTabSz="361950"/>
            <a:r>
              <a:rPr lang="fr-FR" dirty="0"/>
              <a:t>le déroulement de l'audit</a:t>
            </a:r>
          </a:p>
          <a:p>
            <a:pPr marL="762000" lvl="1" defTabSz="361950"/>
            <a:r>
              <a:rPr lang="fr-FR" dirty="0"/>
              <a:t>les faits d'audit</a:t>
            </a:r>
          </a:p>
          <a:p>
            <a:pPr marL="762000" lvl="1" defTabSz="361950"/>
            <a:r>
              <a:rPr lang="fr-FR" b="1" dirty="0"/>
              <a:t>les non-conformités relevées</a:t>
            </a:r>
            <a:endParaRPr lang="fr-FR" dirty="0"/>
          </a:p>
          <a:p>
            <a:pPr marL="762000" lvl="1" defTabSz="361950"/>
            <a:r>
              <a:rPr lang="fr-FR" dirty="0"/>
              <a:t>à la demande : des </a:t>
            </a:r>
            <a:r>
              <a:rPr lang="fr-FR" b="1" dirty="0"/>
              <a:t>suggestions d'amélioration, un plan d'action</a:t>
            </a: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78559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Facteurs de succès d'une mission d'audit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68287"/>
            <a:ext cx="7920880" cy="701731"/>
          </a:xfrm>
        </p:spPr>
        <p:txBody>
          <a:bodyPr/>
          <a:lstStyle/>
          <a:p>
            <a:pPr marL="319088" indent="-268288"/>
            <a:r>
              <a:rPr lang="fr-FR" dirty="0"/>
              <a:t>Information de l’audité par le Client</a:t>
            </a:r>
          </a:p>
          <a:p>
            <a:pPr marL="319088" indent="-268288"/>
            <a:r>
              <a:rPr lang="fr-FR" dirty="0"/>
              <a:t>Chef de projet Client unique : prise de décision, compilation des commentaires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937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2627784" y="3996755"/>
            <a:ext cx="1593850" cy="74295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400" b="0" dirty="0">
                <a:solidFill>
                  <a:schemeClr val="accent2"/>
                </a:solidFill>
                <a:latin typeface="ITC Franklin Gothic Std Bk Cd" pitchFamily="34" charset="0"/>
              </a:rPr>
              <a:t>Procédures de management du risque</a:t>
            </a:r>
          </a:p>
        </p:txBody>
      </p: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4634334" y="3996755"/>
            <a:ext cx="1593850" cy="52322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400" b="0" dirty="0">
                <a:solidFill>
                  <a:schemeClr val="accent2"/>
                </a:solidFill>
                <a:latin typeface="ITC Franklin Gothic Std Bk Cd" pitchFamily="34" charset="0"/>
              </a:rPr>
              <a:t>Procédures de gestion de crise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Management du Risque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2696123"/>
          </a:xfrm>
        </p:spPr>
        <p:txBody>
          <a:bodyPr/>
          <a:lstStyle/>
          <a:p>
            <a:pPr marL="319088" indent="-268288"/>
            <a:r>
              <a:rPr lang="fr-FR" dirty="0"/>
              <a:t>Conception et mise en place de démarches de gestion des risques ((ICH Q9)</a:t>
            </a:r>
          </a:p>
          <a:p>
            <a:pPr marL="719138" lvl="1" indent="-268288"/>
            <a:r>
              <a:rPr lang="fr-FR" dirty="0"/>
              <a:t>recherche clinique et épidémiologie, pharmacovigilance</a:t>
            </a:r>
          </a:p>
          <a:p>
            <a:pPr marL="719138" lvl="1" indent="-268288"/>
            <a:r>
              <a:rPr lang="fr-FR" dirty="0"/>
              <a:t>fabrication de médicaments expérimentaux</a:t>
            </a:r>
          </a:p>
          <a:p>
            <a:pPr marL="719138" lvl="1" indent="-268288"/>
            <a:r>
              <a:rPr lang="fr-FR" dirty="0"/>
              <a:t>systèmes informatisés</a:t>
            </a:r>
          </a:p>
          <a:p>
            <a:pPr marL="719138" lvl="1" indent="-268288"/>
            <a:r>
              <a:rPr lang="fr-FR" dirty="0"/>
              <a:t>continuité d'activité…</a:t>
            </a:r>
          </a:p>
          <a:p>
            <a:pPr marL="319088" indent="-268288"/>
            <a:r>
              <a:rPr lang="fr-FR" dirty="0"/>
              <a:t>Analyses de risques</a:t>
            </a:r>
          </a:p>
          <a:p>
            <a:pPr marL="319088" indent="-268288"/>
            <a:r>
              <a:rPr lang="fr-FR" dirty="0"/>
              <a:t>Rédaction de Plans de crise</a:t>
            </a:r>
          </a:p>
          <a:p>
            <a:pPr marL="319088" indent="-268288"/>
            <a:r>
              <a:rPr lang="fr-FR" dirty="0"/>
              <a:t>Rédaction de Plans de Continuité d'Activité…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6156176" y="4941328"/>
            <a:ext cx="2592288" cy="1440000"/>
            <a:chOff x="6300192" y="4437272"/>
            <a:chExt cx="2592288" cy="1440000"/>
          </a:xfrm>
        </p:grpSpPr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6300192" y="5569495"/>
              <a:ext cx="1468684" cy="307777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400" b="0" dirty="0">
                  <a:solidFill>
                    <a:schemeClr val="accent2"/>
                  </a:solidFill>
                  <a:latin typeface="ITC Franklin Gothic Std Bk Cd" pitchFamily="34" charset="0"/>
                </a:rPr>
                <a:t>Plans de Crise</a:t>
              </a:r>
            </a:p>
          </p:txBody>
        </p:sp>
        <p:pic>
          <p:nvPicPr>
            <p:cNvPr id="7" name="Picture 25" descr="Plan de cris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0633" y="4437272"/>
              <a:ext cx="1321847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1979712" y="5050706"/>
            <a:ext cx="914400" cy="444500"/>
          </a:xfrm>
          <a:prstGeom prst="rightArrow">
            <a:avLst>
              <a:gd name="adj1" fmla="val 55722"/>
              <a:gd name="adj2" fmla="val 80010"/>
            </a:avLst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 algn="ctr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51520" y="5050706"/>
            <a:ext cx="1549400" cy="5302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400" b="0" dirty="0">
                <a:solidFill>
                  <a:schemeClr val="accent2"/>
                </a:solidFill>
                <a:latin typeface="ITC Franklin Gothic Std Bk Cd" pitchFamily="34" charset="0"/>
              </a:rPr>
              <a:t>Analyses de Risque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2166041" y="4572819"/>
            <a:ext cx="2709346" cy="1808509"/>
            <a:chOff x="2123728" y="4068763"/>
            <a:chExt cx="2709346" cy="1808509"/>
          </a:xfrm>
        </p:grpSpPr>
        <p:sp>
          <p:nvSpPr>
            <p:cNvPr id="14" name="Text Box 3"/>
            <p:cNvSpPr txBox="1">
              <a:spLocks noChangeArrowheads="1"/>
            </p:cNvSpPr>
            <p:nvPr/>
          </p:nvSpPr>
          <p:spPr bwMode="auto">
            <a:xfrm>
              <a:off x="2123728" y="5354052"/>
              <a:ext cx="1784722" cy="523220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fr-FR" sz="1400" b="0" dirty="0">
                  <a:solidFill>
                    <a:schemeClr val="accent2"/>
                  </a:solidFill>
                  <a:latin typeface="ITC Franklin Gothic Std Bk Cd" pitchFamily="34" charset="0"/>
                </a:rPr>
                <a:t>Plans de </a:t>
              </a:r>
              <a:br>
                <a:rPr lang="fr-FR" sz="1400" b="0" dirty="0">
                  <a:solidFill>
                    <a:schemeClr val="accent2"/>
                  </a:solidFill>
                  <a:latin typeface="ITC Franklin Gothic Std Bk Cd" pitchFamily="34" charset="0"/>
                </a:rPr>
              </a:br>
              <a:r>
                <a:rPr lang="fr-FR" sz="1400" b="0" dirty="0">
                  <a:solidFill>
                    <a:schemeClr val="accent2"/>
                  </a:solidFill>
                  <a:latin typeface="ITC Franklin Gothic Std Bk Cd" pitchFamily="34" charset="0"/>
                </a:rPr>
                <a:t>Continuité d'Activité </a:t>
              </a:r>
            </a:p>
          </p:txBody>
        </p:sp>
        <p:pic>
          <p:nvPicPr>
            <p:cNvPr id="15" name="Picture 25" descr="Plan de cris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227" y="4068763"/>
              <a:ext cx="1321847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e 25"/>
          <p:cNvGrpSpPr/>
          <p:nvPr/>
        </p:nvGrpSpPr>
        <p:grpSpPr>
          <a:xfrm>
            <a:off x="4899049" y="4262289"/>
            <a:ext cx="2481263" cy="1390650"/>
            <a:chOff x="4716016" y="3398113"/>
            <a:chExt cx="2481263" cy="1390650"/>
          </a:xfrm>
        </p:grpSpPr>
        <p:grpSp>
          <p:nvGrpSpPr>
            <p:cNvPr id="17" name="Group 14"/>
            <p:cNvGrpSpPr>
              <a:grpSpLocks/>
            </p:cNvGrpSpPr>
            <p:nvPr/>
          </p:nvGrpSpPr>
          <p:grpSpPr bwMode="auto">
            <a:xfrm>
              <a:off x="6012949" y="3586535"/>
              <a:ext cx="1158875" cy="490537"/>
              <a:chOff x="1287" y="1984"/>
              <a:chExt cx="730" cy="309"/>
            </a:xfrm>
          </p:grpSpPr>
          <p:pic>
            <p:nvPicPr>
              <p:cNvPr id="18" name="Picture 15" descr="homm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4" y="1984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16" descr="femm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57" y="1986"/>
                <a:ext cx="172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7" descr="homm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60" y="1984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8" descr="homm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7" y="2062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9" descr="femm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73" y="2064"/>
                <a:ext cx="172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20" descr="homm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59" y="2062"/>
                <a:ext cx="17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1" descr="femme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5" y="2064"/>
                <a:ext cx="172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6" name="Picture 22" descr="2 - Cellule de crise B (salle vide)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3398113"/>
              <a:ext cx="2481263" cy="1390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251520" y="3996755"/>
            <a:ext cx="1593850" cy="523220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FR" sz="1400" b="0" dirty="0">
                <a:solidFill>
                  <a:schemeClr val="accent2"/>
                </a:solidFill>
                <a:latin typeface="ITC Franklin Gothic Std Bk Cd" pitchFamily="34" charset="0"/>
              </a:rPr>
              <a:t>Système de gestion du risque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5918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Validation de Systèmes Informatisés (VSI)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967514"/>
          </a:xfrm>
        </p:spPr>
        <p:txBody>
          <a:bodyPr/>
          <a:lstStyle/>
          <a:p>
            <a:pPr indent="-257175">
              <a:lnSpc>
                <a:spcPct val="80000"/>
              </a:lnSpc>
            </a:pPr>
            <a:r>
              <a:rPr lang="fr-FR" b="1" dirty="0"/>
              <a:t>Prestations</a:t>
            </a:r>
          </a:p>
          <a:p>
            <a:pPr marL="719138" lvl="1" indent="-268288"/>
            <a:r>
              <a:rPr lang="fr-FR" dirty="0"/>
              <a:t>Conseil en démarches de validation</a:t>
            </a:r>
          </a:p>
          <a:p>
            <a:pPr marL="719138" lvl="1" indent="-268288"/>
            <a:r>
              <a:rPr lang="fr-FR" dirty="0"/>
              <a:t>Rédaction de procédures de VSI</a:t>
            </a:r>
          </a:p>
          <a:p>
            <a:pPr marL="719138" lvl="1" indent="-268288"/>
            <a:r>
              <a:rPr lang="fr-FR" dirty="0"/>
              <a:t>Opérations de validation</a:t>
            </a:r>
          </a:p>
          <a:p>
            <a:pPr marL="719138" lvl="1" indent="-268288"/>
            <a:r>
              <a:rPr lang="fr-FR" dirty="0"/>
              <a:t>Audits</a:t>
            </a:r>
          </a:p>
          <a:p>
            <a:pPr marL="719138" lvl="1" indent="-268288"/>
            <a:r>
              <a:rPr lang="fr-FR" dirty="0"/>
              <a:t>Formation</a:t>
            </a:r>
          </a:p>
          <a:p>
            <a:pPr indent="-257175"/>
            <a:endParaRPr lang="fr-FR" dirty="0"/>
          </a:p>
          <a:p>
            <a:pPr indent="-257175"/>
            <a:r>
              <a:rPr lang="fr-FR" b="1" dirty="0"/>
              <a:t>Référentiels</a:t>
            </a:r>
          </a:p>
          <a:p>
            <a:pPr marL="719138" lvl="1" indent="-268288"/>
            <a:r>
              <a:rPr lang="fr-FR" dirty="0"/>
              <a:t>Réglementation (ex : 21 CFR Part 11, </a:t>
            </a:r>
            <a:r>
              <a:rPr lang="fr-FR" dirty="0" err="1"/>
              <a:t>GxP</a:t>
            </a:r>
            <a:r>
              <a:rPr lang="fr-FR" dirty="0"/>
              <a:t>…)</a:t>
            </a:r>
          </a:p>
          <a:p>
            <a:pPr marL="719138" lvl="1" indent="-268288"/>
            <a:r>
              <a:rPr lang="fr-FR" dirty="0"/>
              <a:t>GAMP 5</a:t>
            </a:r>
          </a:p>
          <a:p>
            <a:pPr marL="719138" lvl="1" indent="-268288"/>
            <a:r>
              <a:rPr lang="fr-FR" dirty="0"/>
              <a:t>PIC/s</a:t>
            </a:r>
          </a:p>
          <a:p>
            <a:pPr marL="719138" lvl="1" indent="-268288"/>
            <a:endParaRPr lang="fr-FR" dirty="0"/>
          </a:p>
          <a:p>
            <a:pPr marL="719138" lvl="1" indent="-268288"/>
            <a:endParaRPr lang="fr-FR" dirty="0"/>
          </a:p>
          <a:p>
            <a:pPr marL="719138" lvl="1" indent="-268288"/>
            <a:endParaRPr lang="fr-FR" dirty="0">
              <a:solidFill>
                <a:srgbClr val="3333FF"/>
              </a:solidFill>
              <a:latin typeface="Verdana" pitchFamily="34" charset="0"/>
            </a:endParaRPr>
          </a:p>
          <a:p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63315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Validation de Systèmes Informatisés (VSI)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635115"/>
          </a:xfrm>
        </p:spPr>
        <p:txBody>
          <a:bodyPr/>
          <a:lstStyle/>
          <a:p>
            <a:pPr indent="-257175">
              <a:lnSpc>
                <a:spcPct val="80000"/>
              </a:lnSpc>
            </a:pPr>
            <a:r>
              <a:rPr lang="fr-FR" b="1" dirty="0"/>
              <a:t>Quelques réalisations</a:t>
            </a:r>
          </a:p>
          <a:p>
            <a:pPr marL="719138" lvl="1" indent="-268288"/>
            <a:r>
              <a:rPr lang="fr-FR" b="1" dirty="0"/>
              <a:t>Rédaction</a:t>
            </a:r>
            <a:r>
              <a:rPr lang="fr-FR" dirty="0"/>
              <a:t> de procédures de validation pour un Département de Biométrie</a:t>
            </a:r>
          </a:p>
          <a:p>
            <a:pPr marL="719138" lvl="1" indent="-268288"/>
            <a:r>
              <a:rPr lang="fr-FR" b="1" dirty="0"/>
              <a:t>Audit</a:t>
            </a:r>
            <a:r>
              <a:rPr lang="fr-FR" dirty="0"/>
              <a:t> VSI d'un laboratoire pharmaceutique promoteur d'essais cliniques</a:t>
            </a:r>
          </a:p>
          <a:p>
            <a:pPr marL="719138" lvl="1" indent="-268288"/>
            <a:r>
              <a:rPr lang="fr-FR" b="1" dirty="0"/>
              <a:t>Audit</a:t>
            </a:r>
            <a:r>
              <a:rPr lang="fr-FR" dirty="0"/>
              <a:t> systématique de la VSI des systèmes de biométrie lors des audits de Société de Recherche sous Contrat</a:t>
            </a:r>
          </a:p>
          <a:p>
            <a:pPr marL="719138" lvl="1" indent="-268288"/>
            <a:r>
              <a:rPr lang="fr-FR" b="1" dirty="0"/>
              <a:t>Formation</a:t>
            </a:r>
            <a:r>
              <a:rPr lang="fr-FR" dirty="0"/>
              <a:t> à la VSI du personnel d'un éditeur informatique</a:t>
            </a:r>
          </a:p>
          <a:p>
            <a:pPr marL="719138" lvl="1" indent="-268288"/>
            <a:r>
              <a:rPr lang="fr-FR" b="1" dirty="0"/>
              <a:t>Qualification</a:t>
            </a:r>
            <a:r>
              <a:rPr lang="fr-FR" dirty="0"/>
              <a:t> de l'installation du logiciel SAS dans un Département de Biométrie</a:t>
            </a:r>
          </a:p>
          <a:p>
            <a:pPr marL="719138" lvl="1" indent="-268288"/>
            <a:r>
              <a:rPr lang="fr-FR" b="1" dirty="0"/>
              <a:t>Validation</a:t>
            </a:r>
            <a:r>
              <a:rPr lang="fr-FR" dirty="0"/>
              <a:t> de la migration d'une base européenne de pharmacovigilance</a:t>
            </a:r>
          </a:p>
          <a:p>
            <a:pPr marL="719138" lvl="1" indent="-268288"/>
            <a:r>
              <a:rPr lang="fr-FR" b="1" dirty="0"/>
              <a:t>Validation</a:t>
            </a:r>
            <a:r>
              <a:rPr lang="fr-FR" dirty="0"/>
              <a:t> du changement de version d'une base européenne de pharmacovigilance</a:t>
            </a:r>
          </a:p>
          <a:p>
            <a:pPr marL="450850" lvl="1" indent="0">
              <a:buNone/>
            </a:pP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21573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Formations inter-entreprises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6624736" cy="3668697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  <a:tabLst>
                <a:tab pos="811213" algn="l"/>
              </a:tabLst>
            </a:pPr>
            <a:r>
              <a:rPr lang="fr-FR" b="1" dirty="0"/>
              <a:t>Une dizaine par an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Management de la Qualité et des Processus et des Risques en recherche clinique" (2 jours)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"Deux jours pour maîtriser les savoir-faire de l’audit en recherche clinique" (2 jours)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"Validation des Systèmes Informatisés (VSI) appliquée à la recherche clinique et à la pharmacovigilance" (2 jours)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"Loi "Jardé" (1 jour)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"Règlement Européen n°536/2014 relatif aux essais cliniques" (1 jour)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"Gestion des études non-interventionnelles post-autorisation" (1 jour)</a:t>
            </a:r>
          </a:p>
          <a:p>
            <a:pPr marL="719138" lvl="1" indent="-268288">
              <a:tabLst>
                <a:tab pos="811213" algn="l"/>
              </a:tabLst>
            </a:pPr>
            <a:r>
              <a:rPr lang="fr-FR" sz="1600" dirty="0"/>
              <a:t>"ICH GCP (R2)" (0,5 jour)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43362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Formations intra-entreprises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6912768" cy="4524315"/>
          </a:xfrm>
        </p:spPr>
        <p:txBody>
          <a:bodyPr/>
          <a:lstStyle/>
          <a:p>
            <a:pPr>
              <a:lnSpc>
                <a:spcPct val="80000"/>
              </a:lnSpc>
              <a:tabLst>
                <a:tab pos="803275" algn="l"/>
              </a:tabLst>
            </a:pPr>
            <a:r>
              <a:rPr lang="fr-FR" b="1" dirty="0"/>
              <a:t>Une trentaine par an</a:t>
            </a:r>
          </a:p>
          <a:p>
            <a:pPr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Réglementation des Essais Cliniques :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"Essais Cliniques : les BPC ICH"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"Essais Cliniques : la réglementation Européenne"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"Essais Cliniques : la réglementation Française"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"Démarches réglementaires des essais cliniques (CPP, ANSM, 	CNIL, CNOM)"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"Réglementation des études épidémiologiques" </a:t>
            </a:r>
          </a:p>
          <a:p>
            <a:pPr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Pharmacovigilance</a:t>
            </a:r>
            <a:r>
              <a:rPr lang="fr-FR" b="1" dirty="0"/>
              <a:t> : </a:t>
            </a:r>
            <a:endParaRPr lang="fr-FR" dirty="0"/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"Pharmacovigilance des études PASS, des études 	épidémiologiques"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"Notifications spontanées en Pharmacovigilance" </a:t>
            </a:r>
          </a:p>
          <a:p>
            <a:pPr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Qualité / Audits :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"Audits de prestataires : qualification et suivi"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"Audits des études épidémiologiques"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"Audits de systèmes" </a:t>
            </a:r>
          </a:p>
          <a:p>
            <a:pPr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Validation des Systèmes informatisés</a:t>
            </a:r>
            <a:r>
              <a:rPr lang="fr-FR" b="1" dirty="0"/>
              <a:t> </a:t>
            </a:r>
            <a:r>
              <a:rPr lang="fr-FR" dirty="0"/>
              <a:t>: </a:t>
            </a:r>
          </a:p>
          <a:p>
            <a:pPr lvl="1">
              <a:lnSpc>
                <a:spcPct val="80000"/>
              </a:lnSpc>
              <a:tabLst>
                <a:tab pos="803275" algn="l"/>
              </a:tabLst>
            </a:pPr>
            <a:r>
              <a:rPr lang="fr-FR" sz="1600" dirty="0"/>
              <a:t>"Introduction à la Validation des Systèmes Informatisés" </a:t>
            </a: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 bwMode="auto">
          <a:xfrm>
            <a:off x="6588224" y="3607246"/>
            <a:ext cx="2287141" cy="2630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marL="342900" indent="-25717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180975" indent="-180975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00"/>
              </a:buClr>
              <a:buSzPct val="160000"/>
            </a:pPr>
            <a:r>
              <a:rPr lang="fr-FR" sz="1800" dirty="0">
                <a:solidFill>
                  <a:srgbClr val="003399"/>
                </a:solidFill>
                <a:latin typeface="Calibri" pitchFamily="34" charset="0"/>
                <a:cs typeface="Calibri" pitchFamily="34" charset="0"/>
              </a:rPr>
              <a:t>Modalités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  <a:tabLst>
                <a:tab pos="803275" algn="l"/>
              </a:tabLst>
            </a:pPr>
            <a:r>
              <a:rPr lang="fr-FR" sz="1800" b="0" dirty="0">
                <a:solidFill>
                  <a:srgbClr val="1088C9"/>
                </a:solidFill>
                <a:latin typeface="Calibri" pitchFamily="34" charset="0"/>
                <a:cs typeface="Calibri" pitchFamily="34" charset="0"/>
              </a:rPr>
              <a:t>Formations standard ou adaptées au besoins du Client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20000"/>
              </a:spcBef>
              <a:buClr>
                <a:srgbClr val="FF3399"/>
              </a:buClr>
              <a:buSzPct val="130000"/>
              <a:buFont typeface="Arial" pitchFamily="34" charset="0"/>
              <a:buChar char="•"/>
              <a:tabLst>
                <a:tab pos="803275" algn="l"/>
              </a:tabLst>
            </a:pPr>
            <a:r>
              <a:rPr lang="fr-FR" sz="1800" b="0" dirty="0">
                <a:solidFill>
                  <a:srgbClr val="1088C9"/>
                </a:solidFill>
                <a:latin typeface="Calibri" pitchFamily="34" charset="0"/>
                <a:cs typeface="Calibri" pitchFamily="34" charset="0"/>
              </a:rPr>
              <a:t>Localisation : locaux Sunnikan ou Client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71915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Formations Investigateurs 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056784" cy="2529923"/>
          </a:xfrm>
        </p:spPr>
        <p:txBody>
          <a:bodyPr/>
          <a:lstStyle/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Environ 5 par an </a:t>
            </a:r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Plus de 170 personnes de l'équipe d'Investigations (Investigateurs, Techniciens de recherche clinique….) formés depuis 2012</a:t>
            </a:r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Formations présentielles</a:t>
            </a:r>
          </a:p>
          <a:p>
            <a:pPr marL="719138" lvl="1" indent="-268288">
              <a:tabLst>
                <a:tab pos="803275" algn="l"/>
              </a:tabLst>
            </a:pPr>
            <a:r>
              <a:rPr lang="fr-FR" sz="1600" dirty="0"/>
              <a:t>"Investigateurs : Responsabilités au regard de la réglementation française" </a:t>
            </a:r>
          </a:p>
          <a:p>
            <a:pPr marL="719138" lvl="1" indent="-268288">
              <a:tabLst>
                <a:tab pos="803275" algn="l"/>
              </a:tabLst>
            </a:pPr>
            <a:r>
              <a:rPr lang="fr-FR" sz="1600" dirty="0"/>
              <a:t>"Investigateurs : Bonnes Pratiques Cliniques ICH" </a:t>
            </a:r>
          </a:p>
          <a:p>
            <a:pPr marL="719138" lvl="1" indent="-268288">
              <a:tabLst>
                <a:tab pos="803275" algn="l"/>
              </a:tabLst>
            </a:pPr>
            <a:r>
              <a:rPr lang="fr-FR" sz="1600" dirty="0"/>
              <a:t>"Investigateurs : Bonnes Pratiques Cliniques Françaises"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46900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Formations</a:t>
            </a:r>
            <a:br>
              <a:rPr lang="fr-FR" dirty="0"/>
            </a:br>
            <a:r>
              <a:rPr lang="fr-FR" dirty="0"/>
              <a:t>Outils pédagogiques 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056784" cy="4191917"/>
          </a:xfrm>
        </p:spPr>
        <p:txBody>
          <a:bodyPr/>
          <a:lstStyle/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Exercices de réflexion</a:t>
            </a:r>
          </a:p>
          <a:p>
            <a:pPr marL="85725" indent="0">
              <a:lnSpc>
                <a:spcPct val="80000"/>
              </a:lnSpc>
              <a:buNone/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Ateliers de réflexion en groupes</a:t>
            </a:r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Quiz interactifs avec boîtiers pour les participants</a:t>
            </a:r>
          </a:p>
          <a:p>
            <a:pPr lvl="1"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Affichage anonyme en temps réel</a:t>
            </a:r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Interactivité</a:t>
            </a:r>
          </a:p>
          <a:p>
            <a:pPr lvl="1"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Temps pour la discussion</a:t>
            </a:r>
          </a:p>
          <a:p>
            <a:pPr lvl="1"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Questions / Réponses</a:t>
            </a:r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endParaRPr lang="fr-FR" dirty="0"/>
          </a:p>
          <a:p>
            <a:pPr indent="-257175">
              <a:lnSpc>
                <a:spcPct val="80000"/>
              </a:lnSpc>
              <a:tabLst>
                <a:tab pos="803275" algn="l"/>
              </a:tabLst>
            </a:pPr>
            <a:r>
              <a:rPr lang="fr-FR" dirty="0"/>
              <a:t>Formulaire d'évaluation à la fin de chaque session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76963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Méthodologies &amp; Outils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2308324"/>
          </a:xfrm>
        </p:spPr>
        <p:txBody>
          <a:bodyPr/>
          <a:lstStyle/>
          <a:p>
            <a:pPr indent="-257175"/>
            <a:r>
              <a:rPr lang="fr-FR" dirty="0"/>
              <a:t>Méthodologies standardisées, basées sur le partage des connaissances entre les Consultants</a:t>
            </a:r>
          </a:p>
          <a:p>
            <a:pPr marL="719138" lvl="1" indent="-268288"/>
            <a:r>
              <a:rPr lang="fr-FR" dirty="0"/>
              <a:t>le "Portail", la gestion des données de la société </a:t>
            </a:r>
            <a:r>
              <a:rPr lang="fr-FR" b="1" dirty="0">
                <a:solidFill>
                  <a:srgbClr val="FF0000"/>
                </a:solidFill>
              </a:rPr>
              <a:t>&gt;&gt;</a:t>
            </a:r>
            <a:endParaRPr lang="fr-FR" dirty="0">
              <a:hlinkClick r:id="rId3"/>
            </a:endParaRPr>
          </a:p>
          <a:p>
            <a:pPr marL="719138" lvl="1" indent="-268288"/>
            <a:r>
              <a:rPr lang="fr-FR" dirty="0"/>
              <a:t>"</a:t>
            </a:r>
            <a:r>
              <a:rPr lang="fr-FR" dirty="0">
                <a:hlinkClick r:id="rId3"/>
              </a:rPr>
              <a:t>l'Intranet Scientifique</a:t>
            </a:r>
            <a:r>
              <a:rPr lang="fr-FR" dirty="0"/>
              <a:t>", la base de connaissance scientifique [</a:t>
            </a:r>
            <a:r>
              <a:rPr lang="fr-FR" dirty="0">
                <a:hlinkClick r:id="rId4" action="ppaction://hlinkfile"/>
              </a:rPr>
              <a:t>délocalisé</a:t>
            </a:r>
            <a:r>
              <a:rPr lang="fr-FR" dirty="0"/>
              <a:t>] </a:t>
            </a:r>
            <a:r>
              <a:rPr lang="fr-FR" b="1" dirty="0">
                <a:solidFill>
                  <a:srgbClr val="FF0000"/>
                </a:solidFill>
              </a:rPr>
              <a:t>&gt;&gt;</a:t>
            </a:r>
          </a:p>
          <a:p>
            <a:pPr marL="719138" lvl="1" indent="-268288"/>
            <a:r>
              <a:rPr lang="fr-FR" dirty="0"/>
              <a:t>les Procédures-type </a:t>
            </a:r>
            <a:r>
              <a:rPr lang="fr-FR" b="1" dirty="0">
                <a:solidFill>
                  <a:srgbClr val="FF0000"/>
                </a:solidFill>
              </a:rPr>
              <a:t>&gt;&gt;</a:t>
            </a:r>
            <a:endParaRPr lang="fr-FR" dirty="0"/>
          </a:p>
          <a:p>
            <a:pPr marL="719138" lvl="1" indent="-268288"/>
            <a:r>
              <a:rPr lang="fr-FR" dirty="0"/>
              <a:t>les méthodologies des missions </a:t>
            </a:r>
            <a:r>
              <a:rPr lang="fr-FR" b="1" dirty="0">
                <a:solidFill>
                  <a:srgbClr val="FF0000"/>
                </a:solidFill>
              </a:rPr>
              <a:t>&gt;&gt;</a:t>
            </a:r>
          </a:p>
          <a:p>
            <a:pPr marL="719138" lvl="1" indent="-268288"/>
            <a:r>
              <a:rPr lang="fr-FR" dirty="0"/>
              <a:t>la documentation des missions </a:t>
            </a:r>
            <a:r>
              <a:rPr lang="fr-FR" b="1" dirty="0">
                <a:solidFill>
                  <a:srgbClr val="FF0000"/>
                </a:solidFill>
              </a:rPr>
              <a:t>&gt;&gt;</a:t>
            </a:r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t="10649" r="23861" b="27921"/>
          <a:stretch/>
        </p:blipFill>
        <p:spPr bwMode="auto">
          <a:xfrm>
            <a:off x="179512" y="3526177"/>
            <a:ext cx="4104456" cy="2647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4" t="10385" r="19702" b="32145"/>
          <a:stretch/>
        </p:blipFill>
        <p:spPr bwMode="auto">
          <a:xfrm>
            <a:off x="4355976" y="3585601"/>
            <a:ext cx="4744192" cy="252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01765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Méthodologies &amp; Outils</a:t>
            </a:r>
            <a:br>
              <a:rPr lang="fr-FR" dirty="0"/>
            </a:br>
            <a:r>
              <a:rPr lang="fr-FR" sz="2400" i="1" dirty="0"/>
              <a:t>le "Portail", la gestion des données de la société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519273"/>
            <a:ext cx="8280920" cy="1698927"/>
          </a:xfrm>
        </p:spPr>
        <p:txBody>
          <a:bodyPr/>
          <a:lstStyle/>
          <a:p>
            <a:r>
              <a:rPr lang="fr-FR" dirty="0"/>
              <a:t>données des missions (création, suivi)</a:t>
            </a:r>
          </a:p>
          <a:p>
            <a:r>
              <a:rPr lang="fr-FR" dirty="0"/>
              <a:t>gestion des temps passés sur les missions</a:t>
            </a:r>
          </a:p>
          <a:p>
            <a:r>
              <a:rPr lang="fr-FR" dirty="0"/>
              <a:t>facturation, gestion des paiements</a:t>
            </a:r>
          </a:p>
          <a:p>
            <a:r>
              <a:rPr lang="fr-FR" dirty="0"/>
              <a:t>indicateurs financiers (par période, par mission, par Consultant)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27984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68952" cy="861774"/>
          </a:xfrm>
        </p:spPr>
        <p:txBody>
          <a:bodyPr/>
          <a:lstStyle/>
          <a:p>
            <a:r>
              <a:rPr lang="fr-FR" dirty="0"/>
              <a:t>Méthodologies &amp; Outils</a:t>
            </a:r>
            <a:br>
              <a:rPr lang="fr-FR" dirty="0"/>
            </a:br>
            <a:r>
              <a:rPr lang="fr-FR" sz="2400" i="1" dirty="0"/>
              <a:t>"l'Intranet Scientifique", la base de connaissance scientifique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97441"/>
            <a:ext cx="8280920" cy="3693319"/>
          </a:xfrm>
        </p:spPr>
        <p:txBody>
          <a:bodyPr/>
          <a:lstStyle/>
          <a:p>
            <a:r>
              <a:rPr lang="fr-FR" dirty="0"/>
              <a:t>Textes réglementaires applicables</a:t>
            </a:r>
          </a:p>
          <a:p>
            <a:pPr lvl="1"/>
            <a:r>
              <a:rPr lang="fr-FR" dirty="0"/>
              <a:t>législation, réglementation, recommandations,</a:t>
            </a:r>
          </a:p>
          <a:p>
            <a:pPr lvl="1"/>
            <a:r>
              <a:rPr lang="fr-FR" dirty="0"/>
              <a:t>normes, textes de l'état de l'art</a:t>
            </a:r>
          </a:p>
          <a:p>
            <a:pPr lvl="1"/>
            <a:r>
              <a:rPr lang="fr-FR" dirty="0"/>
              <a:t>France, Europe, USA, monde</a:t>
            </a:r>
          </a:p>
          <a:p>
            <a:r>
              <a:rPr lang="fr-FR" dirty="0"/>
              <a:t>"Synthèses Thématiques" (exclusivité Sunnikan)</a:t>
            </a:r>
          </a:p>
          <a:p>
            <a:pPr lvl="1"/>
            <a:r>
              <a:rPr lang="fr-FR" dirty="0"/>
              <a:t> synthèses réglementaires couvrant toutes les thématiques d'une activité, ex :</a:t>
            </a:r>
          </a:p>
          <a:p>
            <a:pPr lvl="2"/>
            <a:r>
              <a:rPr lang="fr-FR" dirty="0"/>
              <a:t>360 Synthèses Thématiques en Recherche Biomédicale</a:t>
            </a:r>
          </a:p>
          <a:p>
            <a:pPr lvl="2"/>
            <a:r>
              <a:rPr lang="fr-FR" dirty="0"/>
              <a:t>130 Synthèses Thématiques en Pharmacovigilance</a:t>
            </a:r>
          </a:p>
          <a:p>
            <a:pPr lvl="1"/>
            <a:r>
              <a:rPr lang="fr-FR" dirty="0"/>
              <a:t>outil de consultation, de formation</a:t>
            </a:r>
          </a:p>
          <a:p>
            <a:r>
              <a:rPr lang="fr-FR" dirty="0"/>
              <a:t>Procédures-type et annexes-type </a:t>
            </a:r>
            <a:r>
              <a:rPr lang="fr-FR" b="1" dirty="0">
                <a:solidFill>
                  <a:srgbClr val="FF0000"/>
                </a:solidFill>
              </a:rPr>
              <a:t>&gt;&gt;</a:t>
            </a:r>
          </a:p>
          <a:p>
            <a:pPr lvl="1"/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99612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Méthodologies &amp; Outils</a:t>
            </a:r>
            <a:br>
              <a:rPr lang="fr-FR" dirty="0"/>
            </a:br>
            <a:r>
              <a:rPr lang="fr-FR" sz="2400" i="1" dirty="0"/>
              <a:t>les Procédures-type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776864" cy="2806922"/>
          </a:xfrm>
        </p:spPr>
        <p:txBody>
          <a:bodyPr/>
          <a:lstStyle/>
          <a:p>
            <a:r>
              <a:rPr lang="fr-FR" dirty="0"/>
              <a:t>Pour toutes les activités couvertes par Sunnikan, il existe des jeux de procédures-type et des annexes-type (en français et en anglais)</a:t>
            </a:r>
          </a:p>
          <a:p>
            <a:r>
              <a:rPr lang="fr-FR" dirty="0"/>
              <a:t>Les procédures de Recherche Biomédicales et d'Épidémiologie existent sous forme paramétrable ("SOP XML", exclusivité Sunnikan) :</a:t>
            </a:r>
          </a:p>
          <a:p>
            <a:pPr lvl="1"/>
            <a:r>
              <a:rPr lang="fr-FR" dirty="0"/>
              <a:t>au niveau réglementaire : France, Europe, Monde</a:t>
            </a:r>
          </a:p>
          <a:p>
            <a:pPr lvl="1"/>
            <a:r>
              <a:rPr lang="fr-FR" dirty="0"/>
              <a:t>au niveau des produits : médicament, dispositif médical, médicament dérivé du sang, vaccin, gaz médicinal, thérapie génique…</a:t>
            </a:r>
          </a:p>
          <a:p>
            <a:pPr lvl="1"/>
            <a:r>
              <a:rPr lang="fr-FR" dirty="0"/>
              <a:t>au niveau des responsabilités : Promoteur, Société de Recherche sous Contrat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97179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Méthodologies &amp; Outils</a:t>
            </a:r>
            <a:br>
              <a:rPr lang="fr-FR" dirty="0"/>
            </a:br>
            <a:r>
              <a:rPr lang="fr-FR" sz="2400" i="1" dirty="0"/>
              <a:t>Les méthodologies des missions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68760"/>
            <a:ext cx="7488832" cy="1865126"/>
          </a:xfrm>
        </p:spPr>
        <p:txBody>
          <a:bodyPr/>
          <a:lstStyle/>
          <a:p>
            <a:r>
              <a:rPr lang="fr-FR" dirty="0"/>
              <a:t>Pour une mission, plusieurs Consultants peuvent intervenir, les méthodes de travail sont donc standardisées</a:t>
            </a:r>
          </a:p>
          <a:p>
            <a:r>
              <a:rPr lang="fr-FR" dirty="0"/>
              <a:t>Les méthodologies sont définies pour toutes les prestations réalisées par Sunnikan : veille réglementaire, audits, rédaction de procédures…</a:t>
            </a:r>
          </a:p>
          <a:p>
            <a:r>
              <a:rPr lang="fr-FR" dirty="0"/>
              <a:t>Les check-lists d'audit prévoient toutes les situations et sont présentées sous forme de Rapport d'Audit pour faciliter sa rédaction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5567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Méthodologies &amp; Outils</a:t>
            </a:r>
            <a:br>
              <a:rPr lang="fr-FR" dirty="0"/>
            </a:br>
            <a:r>
              <a:rPr lang="fr-FR" sz="2400" i="1" dirty="0"/>
              <a:t>La documentation des missions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31125"/>
            <a:ext cx="7488832" cy="2529923"/>
          </a:xfrm>
        </p:spPr>
        <p:txBody>
          <a:bodyPr/>
          <a:lstStyle/>
          <a:p>
            <a:r>
              <a:rPr lang="fr-FR" dirty="0"/>
              <a:t>Toute la documentation des missions  (documents, échanges, actions) est hébergée en nuage (SharePoint, Office 365) permettant :</a:t>
            </a:r>
          </a:p>
          <a:p>
            <a:pPr lvl="1"/>
            <a:r>
              <a:rPr lang="fr-FR" dirty="0"/>
              <a:t>l'accessibilité de la documentation en délocalisé partout dans le monde</a:t>
            </a:r>
          </a:p>
          <a:p>
            <a:pPr lvl="1"/>
            <a:r>
              <a:rPr lang="fr-FR" dirty="0"/>
              <a:t>le partage en temps réel des documents entre les Consultants</a:t>
            </a:r>
          </a:p>
          <a:p>
            <a:pPr lvl="1"/>
            <a:r>
              <a:rPr lang="fr-FR" dirty="0"/>
              <a:t>la gestion de l'historique des versions de documents</a:t>
            </a:r>
          </a:p>
          <a:p>
            <a:pPr lvl="1"/>
            <a:r>
              <a:rPr lang="fr-FR" dirty="0"/>
              <a:t>l'utilisation d'une messagerie instantanée (texte, audio, vidéo) entre les Consultants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21673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Expérience de la Norme ISO 9001 en recherche clinique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64</a:t>
            </a:fld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323528" y="1124744"/>
            <a:ext cx="8147372" cy="4136517"/>
          </a:xfrm>
        </p:spPr>
        <p:txBody>
          <a:bodyPr/>
          <a:lstStyle/>
          <a:p>
            <a:r>
              <a:rPr lang="fr-FR" dirty="0"/>
              <a:t>Le Dr Georges MARTIN, alors Responsable du Management de la Qualité , BAYER Pharma, a réalisé la </a:t>
            </a:r>
            <a:r>
              <a:rPr lang="fr-FR" b="1" dirty="0"/>
              <a:t>1</a:t>
            </a:r>
            <a:r>
              <a:rPr lang="fr-FR" b="1" baseline="30000" dirty="0"/>
              <a:t>ère</a:t>
            </a:r>
            <a:r>
              <a:rPr lang="fr-FR" b="1" dirty="0"/>
              <a:t> certification ISO 9001 au monde en recherche clinique</a:t>
            </a:r>
          </a:p>
          <a:p>
            <a:r>
              <a:rPr lang="fr-FR" dirty="0"/>
              <a:t>Sunnikan accompagne / a accompagné plusieurs de ses clients dans une démarche réussie d'obtention et de maintien d'une certification ISO 9001 :</a:t>
            </a:r>
          </a:p>
          <a:p>
            <a:pPr lvl="1"/>
            <a:r>
              <a:rPr lang="fr-FR" dirty="0"/>
              <a:t>prestataire de centralisation d'imagerie médicale</a:t>
            </a:r>
          </a:p>
          <a:p>
            <a:pPr lvl="1"/>
            <a:r>
              <a:rPr lang="fr-FR" dirty="0"/>
              <a:t>Société de Recherche sous Contrat spécialisée dans les dispositifs médicaux</a:t>
            </a:r>
          </a:p>
          <a:p>
            <a:pPr lvl="1"/>
            <a:r>
              <a:rPr lang="fr-FR" dirty="0"/>
              <a:t>GIE dans le domaine de la recherche clinique</a:t>
            </a:r>
          </a:p>
          <a:p>
            <a:r>
              <a:rPr lang="fr-FR" dirty="0"/>
              <a:t>Sunnikan a réalisé des sessions de formation à la norme ISO 9001:2015</a:t>
            </a:r>
          </a:p>
          <a:p>
            <a:pPr lvl="1"/>
            <a:r>
              <a:rPr lang="fr-FR" dirty="0"/>
              <a:t>HCL, Institut Pasteur</a:t>
            </a:r>
          </a:p>
          <a:p>
            <a:r>
              <a:rPr lang="fr-FR" dirty="0"/>
              <a:t>Sunnikan a rédigé des Manuels Qualité (y compris en dehors d'une démarche ISO 9001)</a:t>
            </a:r>
          </a:p>
          <a:p>
            <a:r>
              <a:rPr lang="fr-FR" dirty="0"/>
              <a:t>Sunnikan intègre systématiquement les exigences ISO 9001 lors de missions (ex : rédaction de procédures, audits) impliquant la conformité à la norme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9396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7" y="188640"/>
            <a:ext cx="8656661" cy="1231106"/>
          </a:xfrm>
        </p:spPr>
        <p:txBody>
          <a:bodyPr/>
          <a:lstStyle/>
          <a:p>
            <a:r>
              <a:rPr lang="fr-FR" dirty="0"/>
              <a:t>Principales références</a:t>
            </a:r>
            <a:br>
              <a:rPr lang="fr-FR" dirty="0"/>
            </a:br>
            <a:r>
              <a:rPr lang="fr-FR" sz="2400" dirty="0"/>
              <a:t>Laboratoires Pharmaceutiques, Fabricants de Dispositifs Médicaux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65</a:t>
            </a:fld>
            <a:endParaRPr lang="fr-FR" dirty="0"/>
          </a:p>
        </p:txBody>
      </p:sp>
      <p:pic>
        <p:nvPicPr>
          <p:cNvPr id="122" name="Picture 96" descr="AIR LIQUIDE SANTE_sour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07" y="1363388"/>
            <a:ext cx="878664" cy="323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97" descr="alexion_sou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69" y="1326665"/>
            <a:ext cx="1066853" cy="325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98" descr="Altana_sour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878" y="1307251"/>
            <a:ext cx="940931" cy="336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00" descr="AstraZeneca_sour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474" y="1279915"/>
            <a:ext cx="1004582" cy="27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Picture 101" descr="beckton_dickinson_sourc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916113"/>
            <a:ext cx="690479" cy="38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" name="Picture 102" descr="bioalliance_sourc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779588"/>
            <a:ext cx="707083" cy="61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" name="Picture 103" descr="biogen_sour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525" y="1704976"/>
            <a:ext cx="902188" cy="74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" name="Picture 104" descr="boehringer_sourc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958975"/>
            <a:ext cx="878665" cy="30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" name="Picture 105" descr="celgene_sourc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815" y="1887060"/>
            <a:ext cx="690478" cy="583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106" descr="Bausch&amp;Lomb_sourc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82" y="1332242"/>
            <a:ext cx="816399" cy="244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" name="Picture 107" descr="chiesi_sourc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594" y="2008197"/>
            <a:ext cx="942317" cy="30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" name="Picture 111" descr="galderma_sourc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137" y="2494666"/>
            <a:ext cx="906338" cy="31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" name="Picture 112" descr="Gilead_sourc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3263900"/>
            <a:ext cx="940931" cy="305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" name="Picture 113" descr="gsk_source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3141663"/>
            <a:ext cx="1282712" cy="5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Picture 115" descr="hybrigenics_source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3154363"/>
            <a:ext cx="690478" cy="498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Picture 116" descr="Servier_small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359" y="5176605"/>
            <a:ext cx="963071" cy="199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" name="Picture 117" descr="ipsen_source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969" y="3233813"/>
            <a:ext cx="1130502" cy="37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" name="Picture 118" descr="Janssen-Cilag_sour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60" y="3192577"/>
            <a:ext cx="1192772" cy="23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" name="Picture 119" descr="LFB_source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629" y="3287253"/>
            <a:ext cx="878666" cy="269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Picture 120" descr="Lilly_source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3836988"/>
            <a:ext cx="647582" cy="37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121" descr="Lundbeck_source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963" y="3835401"/>
            <a:ext cx="942317" cy="37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Picture 122" descr="merck_source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257" y="3770809"/>
            <a:ext cx="878664" cy="59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" name="Picture 123" descr="Logo_MSD_new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655" y="3933523"/>
            <a:ext cx="940933" cy="3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Picture 124" descr="Nicox_source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851" y="3853125"/>
            <a:ext cx="752746" cy="525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Picture 125" descr="novo_nordisk_source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292601"/>
            <a:ext cx="815014" cy="672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Picture 126" descr="Novartis_source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6" y="4525963"/>
            <a:ext cx="1154026" cy="2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Picture 127" descr="logo_ocera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338" y="4479925"/>
            <a:ext cx="878664" cy="34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" name="Picture 129" descr="Ophtalmic_source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435" y="4506460"/>
            <a:ext cx="1005967" cy="30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" name="Picture 131" descr="Pierre Fabre_source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5056188"/>
            <a:ext cx="664187" cy="46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" name="Picture 132" descr="Pfizer_source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7663" y="4517030"/>
            <a:ext cx="664187" cy="39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Picture 133" descr="Roche_source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997" y="5026025"/>
            <a:ext cx="680792" cy="415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" name="Picture 135" descr="Sanofi Aventis_source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195" y="4940300"/>
            <a:ext cx="1130503" cy="565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" name="Picture 136" descr="sanofi_pasteur_msd_source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104" y="5101046"/>
            <a:ext cx="1066849" cy="28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" name="Picture 137" descr="120-90_53_logo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836" y="5055083"/>
            <a:ext cx="754131" cy="38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" name="Picture 138" descr="part_logo_takeda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5746751"/>
            <a:ext cx="1120817" cy="363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Picture 139" descr="LogoUCB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508" y="5722458"/>
            <a:ext cx="438641" cy="43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140" descr="wyeth_source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150" y="5702893"/>
            <a:ext cx="1076538" cy="39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" name="Picture 141" descr="logo_zambon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688" y="5734733"/>
            <a:ext cx="942316" cy="37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" name="Picture 143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102358"/>
            <a:ext cx="1129119" cy="43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" name="Picture 117" descr="BIOPROJET PHARMA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25" y="1812926"/>
            <a:ext cx="815014" cy="56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" name="ZoneTexte 59"/>
          <p:cNvSpPr txBox="1">
            <a:spLocks noChangeArrowheads="1"/>
          </p:cNvSpPr>
          <p:nvPr/>
        </p:nvSpPr>
        <p:spPr bwMode="auto">
          <a:xfrm>
            <a:off x="946114" y="5143500"/>
            <a:ext cx="13690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PROSKELIA</a:t>
            </a:r>
          </a:p>
        </p:txBody>
      </p:sp>
      <p:pic>
        <p:nvPicPr>
          <p:cNvPr id="163" name="Picture 38" descr="O4CP_source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489" y="4383088"/>
            <a:ext cx="2231946" cy="513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" name="Picture 127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241" y="2449513"/>
            <a:ext cx="626826" cy="6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" name="Picture 128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134" y="5776930"/>
            <a:ext cx="1162329" cy="35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" name="Picture 129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590" y="5713413"/>
            <a:ext cx="940933" cy="392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" name="Picture 130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3822700"/>
            <a:ext cx="1245350" cy="3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" name="Picture 131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401" y="3797884"/>
            <a:ext cx="502291" cy="48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" name="Picture 132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05" y="2695187"/>
            <a:ext cx="930582" cy="21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0" name="Picture 134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456" y="1314684"/>
            <a:ext cx="1618958" cy="30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142" descr="eisai_source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263" y="2580222"/>
            <a:ext cx="790106" cy="481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" name="Picture 135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4" y="3297238"/>
            <a:ext cx="1037792" cy="249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3" name="Image 172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187888" y="1909489"/>
            <a:ext cx="1082073" cy="329565"/>
          </a:xfrm>
          <a:prstGeom prst="rect">
            <a:avLst/>
          </a:prstGeom>
        </p:spPr>
      </p:pic>
      <p:pic>
        <p:nvPicPr>
          <p:cNvPr id="174" name="Image 173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1083197" y="2456656"/>
            <a:ext cx="694351" cy="612989"/>
          </a:xfrm>
          <a:prstGeom prst="rect">
            <a:avLst/>
          </a:prstGeom>
        </p:spPr>
      </p:pic>
      <p:pic>
        <p:nvPicPr>
          <p:cNvPr id="175" name="Image 174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6009492" y="2590502"/>
            <a:ext cx="963072" cy="431722"/>
          </a:xfrm>
          <a:prstGeom prst="rect">
            <a:avLst/>
          </a:prstGeom>
        </p:spPr>
      </p:pic>
      <p:pic>
        <p:nvPicPr>
          <p:cNvPr id="176" name="Picture 110" descr="fournier_source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962" y="2734416"/>
            <a:ext cx="1374037" cy="35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Image 176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7628867" y="3530624"/>
            <a:ext cx="1242587" cy="267260"/>
          </a:xfrm>
          <a:prstGeom prst="rect">
            <a:avLst/>
          </a:prstGeom>
        </p:spPr>
      </p:pic>
      <p:pic>
        <p:nvPicPr>
          <p:cNvPr id="178" name="Image 177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6250536" y="5641460"/>
            <a:ext cx="614373" cy="464931"/>
          </a:xfrm>
          <a:prstGeom prst="rect">
            <a:avLst/>
          </a:prstGeom>
        </p:spPr>
      </p:pic>
      <p:pic>
        <p:nvPicPr>
          <p:cNvPr id="179" name="Image 178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1770683" y="5741194"/>
            <a:ext cx="689094" cy="415117"/>
          </a:xfrm>
          <a:prstGeom prst="rect">
            <a:avLst/>
          </a:prstGeom>
        </p:spPr>
      </p:pic>
      <p:sp>
        <p:nvSpPr>
          <p:cNvPr id="64" name="ZoneTexte 59"/>
          <p:cNvSpPr txBox="1">
            <a:spLocks noChangeArrowheads="1"/>
          </p:cNvSpPr>
          <p:nvPr/>
        </p:nvSpPr>
        <p:spPr bwMode="auto">
          <a:xfrm>
            <a:off x="5013706" y="2967205"/>
            <a:ext cx="13143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INVENTIVA</a:t>
            </a:r>
          </a:p>
        </p:txBody>
      </p:sp>
      <p:sp>
        <p:nvSpPr>
          <p:cNvPr id="65" name="ZoneTexte 59"/>
          <p:cNvSpPr txBox="1">
            <a:spLocks noChangeArrowheads="1"/>
          </p:cNvSpPr>
          <p:nvPr/>
        </p:nvSpPr>
        <p:spPr bwMode="auto">
          <a:xfrm>
            <a:off x="6314558" y="2967205"/>
            <a:ext cx="13143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ISOFOL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18908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30997"/>
          </a:xfrm>
        </p:spPr>
        <p:txBody>
          <a:bodyPr/>
          <a:lstStyle/>
          <a:p>
            <a:r>
              <a:rPr lang="fr-FR" dirty="0"/>
              <a:t>Principales références</a:t>
            </a:r>
            <a:br>
              <a:rPr lang="fr-FR" dirty="0"/>
            </a:br>
            <a:r>
              <a:rPr lang="fr-FR" dirty="0"/>
              <a:t>Sociétés de Biotechnologies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66</a:t>
            </a:fld>
            <a:endParaRPr lang="fr-FR" dirty="0"/>
          </a:p>
        </p:txBody>
      </p:sp>
      <p:pic>
        <p:nvPicPr>
          <p:cNvPr id="16" name="Picture 108" descr="cslbehring_sour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41" y="1446169"/>
            <a:ext cx="1728430" cy="118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09" descr="cytheris_sour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457" y="1714464"/>
            <a:ext cx="1803015" cy="661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5" descr="hybrigenics_sour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543" y="2779520"/>
            <a:ext cx="1618174" cy="12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9" descr="LFB_source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73" y="4347004"/>
            <a:ext cx="2075413" cy="67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386" y="1498626"/>
            <a:ext cx="1965157" cy="87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3" descr="genzym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726" y="2866123"/>
            <a:ext cx="1374961" cy="1094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6" descr="Steba_Biotech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720" y="4234330"/>
            <a:ext cx="2555165" cy="84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6" descr="Logo_Geneth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38" y="2942935"/>
            <a:ext cx="1470625" cy="97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6130" y="1438390"/>
            <a:ext cx="1074320" cy="1060184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32233" y="4427802"/>
            <a:ext cx="2181225" cy="685800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85710" y="5247408"/>
            <a:ext cx="1800225" cy="838200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51133" y="5414806"/>
            <a:ext cx="1966274" cy="592510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57956" y="2998892"/>
            <a:ext cx="2314776" cy="899942"/>
          </a:xfrm>
          <a:prstGeom prst="rect">
            <a:avLst/>
          </a:prstGeom>
        </p:spPr>
      </p:pic>
      <p:sp>
        <p:nvSpPr>
          <p:cNvPr id="29" name="ZoneTexte 59"/>
          <p:cNvSpPr txBox="1">
            <a:spLocks noChangeArrowheads="1"/>
          </p:cNvSpPr>
          <p:nvPr/>
        </p:nvSpPr>
        <p:spPr bwMode="auto">
          <a:xfrm>
            <a:off x="395536" y="5509632"/>
            <a:ext cx="15034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PATHOQUEST</a:t>
            </a:r>
          </a:p>
        </p:txBody>
      </p:sp>
      <p:sp>
        <p:nvSpPr>
          <p:cNvPr id="30" name="ZoneTexte 59"/>
          <p:cNvSpPr txBox="1">
            <a:spLocks noChangeArrowheads="1"/>
          </p:cNvSpPr>
          <p:nvPr/>
        </p:nvSpPr>
        <p:spPr bwMode="auto">
          <a:xfrm>
            <a:off x="2858993" y="4022745"/>
            <a:ext cx="13143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NANOBIOTIX</a:t>
            </a:r>
          </a:p>
        </p:txBody>
      </p:sp>
      <p:sp>
        <p:nvSpPr>
          <p:cNvPr id="31" name="ZoneTexte 59"/>
          <p:cNvSpPr txBox="1">
            <a:spLocks noChangeArrowheads="1"/>
          </p:cNvSpPr>
          <p:nvPr/>
        </p:nvSpPr>
        <p:spPr bwMode="auto">
          <a:xfrm>
            <a:off x="386135" y="2640732"/>
            <a:ext cx="131430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ENTEROME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69911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Principales références</a:t>
            </a:r>
            <a:br>
              <a:rPr lang="fr-FR" dirty="0"/>
            </a:br>
            <a:r>
              <a:rPr lang="fr-FR" dirty="0"/>
              <a:t>Prestataires</a:t>
            </a:r>
            <a:endParaRPr lang="fr-FR" dirty="0">
              <a:solidFill>
                <a:srgbClr val="003399"/>
              </a:solidFill>
              <a:latin typeface="Franklin Gothic Book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67</a:t>
            </a:fld>
            <a:endParaRPr lang="fr-FR" dirty="0"/>
          </a:p>
        </p:txBody>
      </p:sp>
      <p:pic>
        <p:nvPicPr>
          <p:cNvPr id="15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6838"/>
            <a:ext cx="8286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555" y="1316663"/>
            <a:ext cx="158432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2" descr="61-Biotri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30" y="1173213"/>
            <a:ext cx="1223962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C2R_sour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139" y="1256010"/>
            <a:ext cx="6477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 descr="CARDIALPH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29" y="1195923"/>
            <a:ext cx="129698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 descr="Cardinal Systems_sourc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1199356"/>
            <a:ext cx="1512887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02495"/>
            <a:ext cx="136842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4" descr="CERC_source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45792"/>
            <a:ext cx="129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0" descr="5516_logo_chilter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9216"/>
            <a:ext cx="1001712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43274"/>
            <a:ext cx="1368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1" descr="Euraxi Pharma_sourc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988840"/>
            <a:ext cx="12954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772816"/>
            <a:ext cx="6683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3" descr="Logo_Icta_Transparen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132856"/>
            <a:ext cx="115988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22" y="2924944"/>
            <a:ext cx="1296988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1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068960"/>
            <a:ext cx="1439863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4" descr="lincoln_source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287266"/>
            <a:ext cx="1223963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8" descr="logo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24944"/>
            <a:ext cx="1081088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8" descr="logo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40968"/>
            <a:ext cx="208756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6" descr="logo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140968"/>
            <a:ext cx="1554286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7" descr="filiale_1_27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77072"/>
            <a:ext cx="133191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15" descr="logo_mapi-naxis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58394"/>
            <a:ext cx="143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7" descr="mediscis_logo150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5818"/>
            <a:ext cx="17891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9" descr="LogoMFF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02857"/>
            <a:ext cx="21605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0" descr="logo-big-orion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40931"/>
            <a:ext cx="129698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9" descr="logo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988544"/>
            <a:ext cx="1223962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1" descr="pharmanet_logo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34" y="5508972"/>
            <a:ext cx="1655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2" descr="pra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210" y="4805560"/>
            <a:ext cx="792162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25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718" y="5542831"/>
            <a:ext cx="1081087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3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422" y="4941168"/>
            <a:ext cx="136842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4" descr="synarc-logo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677" y="5577036"/>
            <a:ext cx="15843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78" descr="logo%20umanis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788" y="4904656"/>
            <a:ext cx="125730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5" descr="large_image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809" y="5399236"/>
            <a:ext cx="857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30" descr="Theriamis_Logo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9" y="4941168"/>
            <a:ext cx="5381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151963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références </a:t>
            </a:r>
            <a:br>
              <a:rPr lang="fr-FR" dirty="0"/>
            </a:br>
            <a:r>
              <a:rPr lang="fr-FR" dirty="0"/>
              <a:t>Institutions et Organismes de Recherche 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68</a:t>
            </a:fld>
            <a:endParaRPr lang="fr-FR" dirty="0"/>
          </a:p>
        </p:txBody>
      </p:sp>
      <p:pic>
        <p:nvPicPr>
          <p:cNvPr id="22" name="Picture 38" descr="image_previ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39" y="3062828"/>
            <a:ext cx="1182095" cy="87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9" descr="anrs_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95" y="1412776"/>
            <a:ext cx="1574198" cy="93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0" descr="LogoCHU%20-%20Couleu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31" y="3042193"/>
            <a:ext cx="853655" cy="920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41" descr="structures_photo_logo_2057_205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42" y="2996952"/>
            <a:ext cx="1377423" cy="10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2" descr="gela_logo_2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02204"/>
            <a:ext cx="1837529" cy="59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3" descr="logo_inser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702" y="4391088"/>
            <a:ext cx="1640754" cy="81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4" descr="logoCE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725" y="1450079"/>
            <a:ext cx="788546" cy="865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7" descr="Institut Pasteur_source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98" y="5406015"/>
            <a:ext cx="1739142" cy="784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0" descr="CRGauducheau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203" y="1434206"/>
            <a:ext cx="1705864" cy="89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32" y="1457223"/>
            <a:ext cx="2090731" cy="8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Picture 38" descr="Logo du CHU de Toulouse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421248"/>
            <a:ext cx="1880935" cy="75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082" y="3024001"/>
            <a:ext cx="1292036" cy="957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38" descr="U:\Images\(c) Logos\DNDi_cropped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39" y="5488536"/>
            <a:ext cx="26511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cicec-antilles-guyane.org/images/cic50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46" y="5374236"/>
            <a:ext cx="1600200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Laser research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896" y="5602104"/>
            <a:ext cx="1797307" cy="39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79" y="3006618"/>
            <a:ext cx="1177799" cy="991830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25799" y="5545683"/>
            <a:ext cx="1642298" cy="504831"/>
          </a:xfrm>
          <a:prstGeom prst="rect">
            <a:avLst/>
          </a:prstGeom>
        </p:spPr>
      </p:pic>
      <p:sp>
        <p:nvSpPr>
          <p:cNvPr id="36" name="ZoneTexte 59"/>
          <p:cNvSpPr txBox="1">
            <a:spLocks noChangeArrowheads="1"/>
          </p:cNvSpPr>
          <p:nvPr/>
        </p:nvSpPr>
        <p:spPr bwMode="auto">
          <a:xfrm>
            <a:off x="386135" y="2640732"/>
            <a:ext cx="15046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Bordeaux BPE</a:t>
            </a:r>
          </a:p>
        </p:txBody>
      </p:sp>
      <p:sp>
        <p:nvSpPr>
          <p:cNvPr id="37" name="ZoneTexte 59"/>
          <p:cNvSpPr txBox="1">
            <a:spLocks noChangeArrowheads="1"/>
          </p:cNvSpPr>
          <p:nvPr/>
        </p:nvSpPr>
        <p:spPr bwMode="auto">
          <a:xfrm>
            <a:off x="2316256" y="2503807"/>
            <a:ext cx="15046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fr-FR" sz="1400" dirty="0">
                <a:solidFill>
                  <a:srgbClr val="00B050"/>
                </a:solidFill>
                <a:latin typeface="Arial" charset="0"/>
              </a:rPr>
              <a:t>Accelence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9BE2E29-15DB-42CC-8B67-AFE53D2318A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78955"/>
            <a:ext cx="2310723" cy="4417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86407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Quelques références en Épidémiologie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69</a:t>
            </a:fld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23528" y="1124744"/>
            <a:ext cx="7848872" cy="4745915"/>
          </a:xfrm>
        </p:spPr>
        <p:txBody>
          <a:bodyPr/>
          <a:lstStyle/>
          <a:p>
            <a:r>
              <a:rPr lang="fr-FR" dirty="0"/>
              <a:t>Manager Qualité en titre</a:t>
            </a:r>
          </a:p>
          <a:p>
            <a:r>
              <a:rPr lang="fr-FR" dirty="0"/>
              <a:t>Accompagnement de démarche qualité</a:t>
            </a:r>
          </a:p>
          <a:p>
            <a:pPr algn="l"/>
            <a:r>
              <a:rPr lang="fr-FR" dirty="0"/>
              <a:t>Audits de registres (Maladie de Pompe, sclérose en plaques…) </a:t>
            </a:r>
            <a:br>
              <a:rPr lang="fr-FR" dirty="0"/>
            </a:br>
            <a:r>
              <a:rPr lang="fr-FR" dirty="0"/>
              <a:t>Audits de cohortes (MGEN…)</a:t>
            </a:r>
          </a:p>
          <a:p>
            <a:pPr algn="l"/>
            <a:r>
              <a:rPr lang="fr-FR" dirty="0"/>
              <a:t>Audits de structures d'épidémiologie</a:t>
            </a:r>
            <a:br>
              <a:rPr lang="fr-FR" dirty="0"/>
            </a:br>
            <a:r>
              <a:rPr lang="fr-FR" dirty="0"/>
              <a:t>(Laboratoires pharmaceutiques, Sociétés de Recherche sous Contrat, structures institutionnelles)</a:t>
            </a:r>
          </a:p>
          <a:p>
            <a:pPr algn="l"/>
            <a:r>
              <a:rPr lang="fr-FR" dirty="0"/>
              <a:t>Rédaction / révision de jeux de procédures d'épidémiologie </a:t>
            </a:r>
            <a:br>
              <a:rPr lang="fr-FR" dirty="0"/>
            </a:br>
            <a:r>
              <a:rPr lang="fr-FR" dirty="0"/>
              <a:t>(Laboratoires pharmaceutiques, Sociétés de Recherche sous Contrat, structures institutionnelles)</a:t>
            </a:r>
          </a:p>
          <a:p>
            <a:pPr algn="l"/>
            <a:r>
              <a:rPr lang="fr-FR" dirty="0"/>
              <a:t>Formation aux études post-AMM, aux études PASS</a:t>
            </a:r>
          </a:p>
          <a:p>
            <a:pPr algn="l"/>
            <a:r>
              <a:rPr lang="fr-FR" dirty="0"/>
              <a:t>Audits préalables et de suivi de Sociétés de Recherche en épidémiologie</a:t>
            </a:r>
          </a:p>
          <a:p>
            <a:pPr algn="l"/>
            <a:r>
              <a:rPr lang="fr-FR" dirty="0"/>
              <a:t>Audits de bases de données</a:t>
            </a:r>
          </a:p>
          <a:p>
            <a:pPr algn="l"/>
            <a:r>
              <a:rPr lang="fr-FR" dirty="0"/>
              <a:t>Contrôles qualité de protocoles, de cahiers des charges de sous-traitance…</a:t>
            </a:r>
          </a:p>
          <a:p>
            <a:pPr algn="l"/>
            <a:r>
              <a:rPr lang="fr-FR" dirty="0"/>
              <a:t>Validation de systèmes informatisés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27614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1200329"/>
          </a:xfrm>
        </p:spPr>
        <p:txBody>
          <a:bodyPr/>
          <a:lstStyle/>
          <a:p>
            <a:r>
              <a:rPr lang="fr-FR" dirty="0"/>
              <a:t>Associations et Sociétés Savantes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70</a:t>
            </a:fld>
            <a:endParaRPr lang="fr-FR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37" y="1268790"/>
            <a:ext cx="17145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131" y="1227515"/>
            <a:ext cx="93345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675" y="1207765"/>
            <a:ext cx="18669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37" y="2994165"/>
            <a:ext cx="22860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ZoneTexte 1"/>
          <p:cNvSpPr txBox="1">
            <a:spLocks noChangeArrowheads="1"/>
          </p:cNvSpPr>
          <p:nvPr/>
        </p:nvSpPr>
        <p:spPr bwMode="auto">
          <a:xfrm>
            <a:off x="3217473" y="2986590"/>
            <a:ext cx="1720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fr-FR" dirty="0"/>
              <a:t>BPC News</a:t>
            </a: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59" y="2760290"/>
            <a:ext cx="16144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681" y="2705989"/>
            <a:ext cx="6953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37" y="4614765"/>
            <a:ext cx="9525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522" y="4639751"/>
            <a:ext cx="1244600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606" y="4950198"/>
            <a:ext cx="9144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52619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Georges MARTIN</a:t>
            </a:r>
            <a:br>
              <a:rPr lang="fr-FR" dirty="0"/>
            </a:br>
            <a:r>
              <a:rPr lang="fr-FR" dirty="0"/>
              <a:t>Ingénieur, Docteur en Médecine, Gérant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54117"/>
            <a:ext cx="8496944" cy="4582793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Oct. 1996	Fondation de Sunnikan Consulting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1995-1996	BAYER Direction Européenne des Affaires Médicales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européen du Management de la Qualité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1992-1995	BAYER PHARMA France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Méthodes &amp; Assurance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b="1" dirty="0">
                <a:solidFill>
                  <a:srgbClr val="CC0000"/>
                </a:solidFill>
                <a:ea typeface="MS PGothic" pitchFamily="34" charset="-128"/>
              </a:rPr>
              <a:t>1ère certification ISO 9001 au monde en recherche clinique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1989-1992	BRISTOL MYERS SQUIBB France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Directeur Méthodes &amp; Assurance Qualité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1987-1989	INSTITUT HENRI BEAUFOUR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Médecin Chef de Projet Clinique, phases I-II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de la base mondiale de Pharmacovigilance d’un antihypertenseur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1984-1987	IPSEN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Médecin Chef de Projet Clinique, puis Chef de Groupe TANAKAN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1987	Docteur en médecine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 (Diplômes d'Université : Médecine SMUR, Médecine des 	catastrophes)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1985	CESAM (Certificat d'Études Statistiques Appliquées à la Médecine)</a:t>
            </a:r>
          </a:p>
          <a:p>
            <a:pPr indent="-257175" algn="l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1974	Ingénieur Institut Polytechnique des Sciences Appliquées, Paris</a:t>
            </a:r>
            <a:br>
              <a:rPr lang="fr-FR" sz="1400" b="1" dirty="0"/>
            </a:b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	(Major de la promotion - aéronautique, aérospatial)</a:t>
            </a:r>
          </a:p>
          <a:p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D7EE722-2152-462F-87D0-F60AB0C93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85" y="954254"/>
            <a:ext cx="1645729" cy="19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9681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Frédérique ALBOUY-NAVARRO</a:t>
            </a:r>
            <a:br>
              <a:rPr lang="fr-FR" dirty="0"/>
            </a:br>
            <a:r>
              <a:rPr lang="fr-FR" dirty="0"/>
              <a:t>Docteur en Pharmacie, Directrice des Opérations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80949"/>
            <a:ext cx="7344816" cy="4524315"/>
          </a:xfrm>
        </p:spPr>
        <p:txBody>
          <a:bodyPr/>
          <a:lstStyle/>
          <a:p>
            <a:pPr indent="-257175" algn="l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1999	 </a:t>
            </a:r>
            <a:r>
              <a:rPr lang="fr-FR" sz="1400" b="1" dirty="0" err="1"/>
              <a:t>Sunnikan</a:t>
            </a:r>
            <a:r>
              <a:rPr lang="fr-FR" sz="1400" b="1" dirty="0"/>
              <a:t> Consulting, Consultante Senior</a:t>
            </a:r>
          </a:p>
          <a:p>
            <a:pPr marL="1520825" lvl="1" indent="0" algn="l">
              <a:lnSpc>
                <a:spcPct val="90000"/>
              </a:lnSpc>
              <a:buNone/>
              <a:tabLst>
                <a:tab pos="1519200" algn="l"/>
                <a:tab pos="2412000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Domaines : 	Recherche Clinique</a:t>
            </a:r>
            <a:r>
              <a:rPr lang="fr-FR" altLang="ja-JP" sz="1400">
                <a:solidFill>
                  <a:srgbClr val="3333FF"/>
                </a:solidFill>
                <a:ea typeface="MS PGothic" pitchFamily="34" charset="-128"/>
              </a:rPr>
              <a:t>, Vigilances, Affaires 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Réglementaires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Animation de groupes de processus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Audits en Recherche Biomédicale, en Pharmacovigilance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Formations en Management de la Qualité</a:t>
            </a:r>
          </a:p>
          <a:p>
            <a:pPr indent="-257175" algn="l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1994-1999	BAYER PHARMA France</a:t>
            </a:r>
            <a:br>
              <a:rPr lang="fr-FR" sz="1400" b="1" dirty="0"/>
            </a:br>
            <a:r>
              <a:rPr lang="fr-FR" sz="1400" b="1" dirty="0"/>
              <a:t>	Chef de Projet puis Chef de Projet Senior </a:t>
            </a:r>
            <a:br>
              <a:rPr lang="fr-FR" sz="1400" b="1" dirty="0"/>
            </a:br>
            <a:r>
              <a:rPr lang="fr-FR" sz="1400" b="1" dirty="0"/>
              <a:t>	Méthodes &amp; Assurance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Assurance Qualité Clinique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Méthodes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Certification ISO 9001/9002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Pour la Recherche et Développement Cliniques, la Pharmacovigilance.</a:t>
            </a:r>
          </a:p>
          <a:p>
            <a:pPr indent="-257175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	DESS Assurance Qualité du Médicament (Paris V)</a:t>
            </a:r>
          </a:p>
          <a:p>
            <a:pPr indent="-257175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	Docteur en Pharmacie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endParaRPr lang="fr-FR" sz="1400" b="1" dirty="0"/>
          </a:p>
          <a:p>
            <a:endParaRPr lang="fr-FR" dirty="0"/>
          </a:p>
        </p:txBody>
      </p:sp>
      <p:pic>
        <p:nvPicPr>
          <p:cNvPr id="7" name="Picture 8" descr="Frédérique Albouy-Navarro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7200000" y="1080000"/>
            <a:ext cx="1584000" cy="1980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332003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Catherine MÉRAT</a:t>
            </a:r>
            <a:br>
              <a:rPr lang="fr-FR" dirty="0"/>
            </a:br>
            <a:r>
              <a:rPr lang="fr-FR" dirty="0"/>
              <a:t>Docteur en Pharmacie, Directrice des Opérations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74734"/>
            <a:ext cx="7344816" cy="4890570"/>
          </a:xfrm>
        </p:spPr>
        <p:txBody>
          <a:bodyPr/>
          <a:lstStyle/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2006 	Sunnikan Consulting, Consultante Senior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Domaines : Recherche Clinique, Épidémiologie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Animation de groupes de processus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Audits en Recherche Biomédicale, en Pharmacovigilance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Formations en Management de la Qualité</a:t>
            </a:r>
          </a:p>
          <a:p>
            <a:pPr indent="-257175" algn="l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2002-2006	</a:t>
            </a:r>
            <a:r>
              <a:rPr lang="fr-FR" altLang="ja-JP" sz="1400" b="1" dirty="0">
                <a:ea typeface="MS PGothic" pitchFamily="34" charset="-128"/>
              </a:rPr>
              <a:t>PRA International</a:t>
            </a:r>
            <a:br>
              <a:rPr lang="fr-FR" altLang="ja-JP" sz="1400" b="1" dirty="0">
                <a:ea typeface="MS PGothic" pitchFamily="34" charset="-128"/>
              </a:rPr>
            </a:br>
            <a:r>
              <a:rPr lang="fr-FR" altLang="ja-JP" sz="1400" b="1" dirty="0">
                <a:ea typeface="MS PGothic" pitchFamily="34" charset="-128"/>
              </a:rPr>
              <a:t>	Responsable des Opérations Cliniques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Direction de l’équipe France des Assistants de Recherche Clinique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de l’application des procédures et textes réglementaires (contrôle qualité)</a:t>
            </a:r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1994-2001	</a:t>
            </a:r>
            <a:r>
              <a:rPr lang="fr-FR" altLang="ja-JP" sz="1400" b="1" dirty="0">
                <a:ea typeface="MS PGothic" pitchFamily="34" charset="-128"/>
              </a:rPr>
              <a:t>ARCAM / PRA International 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Gestion d’essais cliniques, enquêtes de faisabilité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Pharmacovigilance : gestion des déclarations et du suivi des événements indésirables graves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Assurance qualité : rédaction / mise à jour de procédures, audits 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 des ARC, des Chefs de Projet Junior et des Médecins Investigateurs</a:t>
            </a:r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1992-1994	</a:t>
            </a:r>
            <a:r>
              <a:rPr lang="fr-FR" altLang="ja-JP" sz="1400" b="1" dirty="0">
                <a:ea typeface="MS PGothic" pitchFamily="34" charset="-128"/>
              </a:rPr>
              <a:t>ARCAM, France, Attaché de Recherche Clinique </a:t>
            </a:r>
            <a:endParaRPr lang="fr-FR" sz="1400" b="1" dirty="0"/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1990	</a:t>
            </a:r>
            <a:r>
              <a:rPr lang="fr-FR" sz="1400" b="1" dirty="0">
                <a:ea typeface="MS PGothic" pitchFamily="34" charset="-128"/>
              </a:rPr>
              <a:t>Docteur en Pharmacie</a:t>
            </a:r>
            <a:endParaRPr lang="fr-FR" sz="1400" b="1" dirty="0"/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3333019-3E02-4B15-85B4-79D8D2870B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133"/>
          <a:stretch/>
        </p:blipFill>
        <p:spPr bwMode="auto">
          <a:xfrm>
            <a:off x="7155232" y="1058288"/>
            <a:ext cx="1602635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35221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Cindy BERNAT ARLAUD</a:t>
            </a:r>
            <a:br>
              <a:rPr lang="fr-FR" dirty="0"/>
            </a:br>
            <a:r>
              <a:rPr lang="fr-FR" dirty="0"/>
              <a:t>Directrice des Opérations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74</a:t>
            </a:fld>
            <a:endParaRPr lang="fr-FR" dirty="0"/>
          </a:p>
        </p:txBody>
      </p:sp>
      <p:sp>
        <p:nvSpPr>
          <p:cNvPr id="9" name="Espace réservé du contenu 5"/>
          <p:cNvSpPr txBox="1">
            <a:spLocks/>
          </p:cNvSpPr>
          <p:nvPr/>
        </p:nvSpPr>
        <p:spPr bwMode="auto">
          <a:xfrm>
            <a:off x="323528" y="1268520"/>
            <a:ext cx="7638472" cy="50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 sz="1800">
                <a:solidFill>
                  <a:srgbClr val="003399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dirty="0"/>
              <a:t>2008	</a:t>
            </a:r>
            <a:r>
              <a:rPr lang="fr-FR" sz="1400" b="1" dirty="0"/>
              <a:t>Sunnikan </a:t>
            </a:r>
            <a:r>
              <a:rPr lang="en-GB" altLang="ja-JP" sz="1400" b="1" dirty="0"/>
              <a:t>Consulting</a:t>
            </a:r>
            <a:endParaRPr lang="fr-FR" altLang="ja-JP" sz="1400" b="1" dirty="0"/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Domaines : Recherche Clinique, Épidémiologie, Validation des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Systèmes Informatisés (VSI)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Démarche et opérations de validation des systèmes informatisés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Audits en Recherche Biomédicale / VSI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Formations (réglementation, audits, VSI)</a:t>
            </a:r>
            <a:r>
              <a:rPr lang="fr-FR" altLang="ja-JP" sz="1400" dirty="0">
                <a:solidFill>
                  <a:srgbClr val="3333FF"/>
                </a:solidFill>
                <a:latin typeface="ITC Franklin Gothic Book" pitchFamily="34" charset="0"/>
                <a:ea typeface="MS PGothic" pitchFamily="34" charset="-128"/>
              </a:rPr>
              <a:t> 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2002-2008	ROCHE, France, Direction Médicale</a:t>
            </a:r>
            <a:br>
              <a:rPr lang="fr-FR" sz="1400" b="1" dirty="0"/>
            </a:br>
            <a:r>
              <a:rPr lang="fr-FR" sz="1400" b="1" dirty="0"/>
              <a:t>	Chargée de Projets, Attachée de Recherche Clinique</a:t>
            </a:r>
          </a:p>
          <a:p>
            <a:pPr marL="1520825" lvl="1" indent="4763" defTabSz="1349375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160000"/>
              <a:buFont typeface="ITC Franklin Gothic Std Book" pitchFamily="34" charset="0"/>
              <a:buNone/>
              <a:tabLst>
                <a:tab pos="1520825" algn="l"/>
              </a:tabLst>
            </a:pPr>
            <a:r>
              <a:rPr lang="fr-FR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Coordination des activités de Validation de Cahiers d'Observation électroniques</a:t>
            </a:r>
          </a:p>
          <a:p>
            <a:pPr marL="1520825" lvl="1" indent="4763" defTabSz="1349375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160000"/>
              <a:buFont typeface="ITC Franklin Gothic Std Book" pitchFamily="34" charset="0"/>
              <a:buNone/>
              <a:tabLst>
                <a:tab pos="1520825" algn="l"/>
              </a:tabLst>
            </a:pPr>
            <a:r>
              <a:rPr lang="fr-FR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Support à la gestion d'Essais Cliniques et monitoring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/>
              <a:t>2001-2002	</a:t>
            </a:r>
            <a:r>
              <a:rPr lang="fr-FR" sz="1400" b="1" dirty="0"/>
              <a:t>LUNDBECK, France, Chef de Projet Assistant</a:t>
            </a:r>
          </a:p>
          <a:p>
            <a:pPr marL="1520825" lvl="1" indent="4763" defTabSz="1349375">
              <a:buClr>
                <a:srgbClr val="FFCC00"/>
              </a:buClr>
              <a:buSzPct val="160000"/>
              <a:buFont typeface="Arial" pitchFamily="34" charset="0"/>
              <a:buNone/>
              <a:tabLst>
                <a:tab pos="1520825" algn="l"/>
              </a:tabLst>
            </a:pPr>
            <a:r>
              <a:rPr lang="fr-FR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Dossiers de positionnement pharmaco-économiques (Alzheimer, Parkinson)</a:t>
            </a:r>
          </a:p>
          <a:p>
            <a:pPr marL="1520825" lvl="1" indent="4763" defTabSz="1349375">
              <a:buClr>
                <a:srgbClr val="FFCC00"/>
              </a:buClr>
              <a:buSzPct val="160000"/>
              <a:buFont typeface="Arial" pitchFamily="34" charset="0"/>
              <a:buNone/>
              <a:tabLst>
                <a:tab pos="1520825" algn="l"/>
              </a:tabLst>
            </a:pPr>
            <a:r>
              <a:rPr lang="fr-FR" sz="14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Support à la mise en place d'études observationnelles internationales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/>
              <a:t>2008	"Mise en œuvre d'une validation informatique", CEFIRA, Paris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/>
              <a:t>2006	MASTER II "Gestion de Projets et d'Affaires", CNAM, Paris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/>
              <a:t>2001	MASTER II "Neurobiologie et Neuropsychologie du Comportement Humain : 	applications à la Santé", Paris VII</a:t>
            </a:r>
            <a:endParaRPr lang="fr-FR" sz="1400" b="1" dirty="0"/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B995A27-9C9D-4AA0-8427-319FE78E7A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" r="3170"/>
          <a:stretch/>
        </p:blipFill>
        <p:spPr bwMode="auto">
          <a:xfrm>
            <a:off x="7164200" y="980728"/>
            <a:ext cx="1584700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077044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Lobna MIFTAH-ALKHAIR</a:t>
            </a:r>
            <a:br>
              <a:rPr lang="fr-FR" dirty="0"/>
            </a:br>
            <a:r>
              <a:rPr lang="fr-FR" dirty="0"/>
              <a:t>Consultante 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456878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2011	Sunnikan Consulting, Consultante en Recherche Clinique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Conseil et mise en place de systèmes qualité ISO 9001:2008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Opérationnelles,  de Système Qualité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Audits (35 ) : centres d'investigation, dossiers d'étude, prestataires 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Contrôles qualité : rapports d'essais documentations d'essai,</a:t>
            </a:r>
            <a:b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</a:b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bases de données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Mise à jour de la base de connaissance </a:t>
            </a:r>
            <a:r>
              <a:rPr lang="fr-FR" altLang="ja-JP" sz="1400" kern="1200" dirty="0">
                <a:solidFill>
                  <a:srgbClr val="3333FF"/>
                </a:solidFill>
                <a:ea typeface="MS PGothic" pitchFamily="34" charset="-128"/>
              </a:rPr>
              <a:t> de Sunnikan </a:t>
            </a: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: réglementaire,</a:t>
            </a:r>
            <a:b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</a:b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procédures, modèles de documents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2013	"Data Management : processus, outils et référentiels – Approfondissement 	des connaissances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2013	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Validation des Systèmes Informatisés en Recherche Clinique et </a:t>
            </a:r>
            <a:br>
              <a:rPr lang="fr-FR" altLang="ja-JP" sz="1400" b="1" kern="1200" dirty="0">
                <a:solidFill>
                  <a:srgbClr val="003399"/>
                </a:solidFill>
                <a:ea typeface="+mn-ea"/>
              </a:rPr>
            </a:b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Pharmacovigilance - Approfondissement des connaissances", 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	Sunnikan</a:t>
            </a:r>
            <a:endParaRPr lang="fr-FR" altLang="ja-JP" sz="1400" b="1" kern="120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2012	</a:t>
            </a:r>
            <a:r>
              <a:rPr lang="de-DE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de-DE" altLang="ja-JP" sz="1400" b="1" kern="1200" dirty="0">
                <a:solidFill>
                  <a:srgbClr val="003399"/>
                </a:solidFill>
                <a:ea typeface="+mn-ea"/>
              </a:rPr>
              <a:t>ISO 9001:2008</a:t>
            </a:r>
            <a:r>
              <a:rPr lang="de-DE" altLang="ja-JP" sz="1400" kern="1200" dirty="0">
                <a:solidFill>
                  <a:srgbClr val="003399"/>
                </a:solidFill>
                <a:ea typeface="+mn-ea"/>
              </a:rPr>
              <a:t>", TÜV Rheinland France</a:t>
            </a:r>
            <a:endParaRPr lang="fr-FR" altLang="ja-JP" sz="1400" kern="120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2011	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Introduction à la Validation des Systèmes Informatisés en Recherche 	Clinique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2011	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Deux jours pour maîtriser les savoir-faire de l'audit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2010	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Management de la Qualité, des Processus et des Risques en Recherche 	Clinique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2010	Master 2 "Assurance Qualité des Produits de Santé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Faculté des Sciences 	Pharmaceutiques et Biologiques Paris Descartes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2009	Master 1 "Sciences du Médicament mention : Biologie dirigée vers la 	Pharmacologie et la Toxicologie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Université Paris Descartes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CFBCC2C-7F33-4D03-B5D9-DFC26617DE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" r="11028"/>
          <a:stretch/>
        </p:blipFill>
        <p:spPr bwMode="auto">
          <a:xfrm>
            <a:off x="7207354" y="908720"/>
            <a:ext cx="1613118" cy="19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283762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Raphaëlle KUHN</a:t>
            </a:r>
            <a:br>
              <a:rPr lang="fr-FR" dirty="0"/>
            </a:br>
            <a:r>
              <a:rPr lang="fr-FR" dirty="0"/>
              <a:t>Consultante 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284524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2012	Sunnikan Consulting, Consultante en Pharmacovigilance, </a:t>
            </a:r>
            <a:br>
              <a:rPr lang="fr-FR" altLang="ja-JP" sz="1400" b="1" kern="1200" dirty="0">
                <a:solidFill>
                  <a:srgbClr val="003399"/>
                </a:solidFill>
                <a:ea typeface="+mn-ea"/>
              </a:rPr>
            </a:b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vigilance des essais cliniques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(Opérationnelles, Système qualité)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PSMF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Animation de groupes de travail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Formations (</a:t>
            </a:r>
            <a:r>
              <a:rPr lang="fr-FR" altLang="ja-JP" sz="1400" kern="1200" dirty="0">
                <a:solidFill>
                  <a:srgbClr val="3333FF"/>
                </a:solidFill>
                <a:ea typeface="MS PGothic" pitchFamily="34" charset="-128"/>
              </a:rPr>
              <a:t>Nouvelle réglementation de pharmacovigilance)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Audits (Système)</a:t>
            </a:r>
          </a:p>
          <a:p>
            <a:pPr marL="1704975" lvl="1" indent="-184150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Contrôles qualité (</a:t>
            </a:r>
            <a:r>
              <a:rPr lang="fr-FR" altLang="ja-JP" sz="1400" kern="120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ICSRs</a:t>
            </a: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, </a:t>
            </a:r>
            <a:r>
              <a:rPr lang="fr-FR" altLang="ja-JP" sz="1400" kern="1200" dirty="0" err="1">
                <a:solidFill>
                  <a:srgbClr val="3333FF"/>
                </a:solidFill>
                <a:latin typeface="+mn-lt"/>
                <a:ea typeface="MS PGothic" pitchFamily="34" charset="-128"/>
              </a:rPr>
              <a:t>PSURs</a:t>
            </a: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, documents de Recherche Clinique (protocole, rapport d'étude ))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2012	Hospices Civils de Lyon, France – Interne en pharmacie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2011	</a:t>
            </a:r>
            <a:r>
              <a:rPr lang="fr-FR" altLang="ja-JP" sz="1400" b="1" kern="1200" dirty="0" err="1">
                <a:solidFill>
                  <a:srgbClr val="003399"/>
                </a:solidFill>
                <a:ea typeface="+mn-ea"/>
              </a:rPr>
              <a:t>European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 </a:t>
            </a:r>
            <a:r>
              <a:rPr lang="fr-FR" altLang="ja-JP" sz="1400" b="1" kern="1200" dirty="0" err="1">
                <a:solidFill>
                  <a:srgbClr val="003399"/>
                </a:solidFill>
                <a:ea typeface="+mn-ea"/>
              </a:rPr>
              <a:t>Medicines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 Agency, United </a:t>
            </a:r>
            <a:r>
              <a:rPr lang="fr-FR" altLang="ja-JP" sz="1400" b="1" kern="1200" dirty="0" err="1">
                <a:solidFill>
                  <a:srgbClr val="003399"/>
                </a:solidFill>
                <a:ea typeface="+mn-ea"/>
              </a:rPr>
              <a:t>Kingdom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 – Interne en pharmacie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2010	Sanofi Pasteur, France – Interne en pharmacie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2009	CRPV de Saint-Etienne, France – Interne en pharmacie	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2013	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Validation des Systèmes Informatisés en Recherche Clinique et </a:t>
            </a:r>
            <a:br>
              <a:rPr lang="fr-FR" altLang="ja-JP" sz="1400" b="1" kern="1200" dirty="0">
                <a:solidFill>
                  <a:srgbClr val="003399"/>
                </a:solidFill>
                <a:ea typeface="+mn-ea"/>
              </a:rPr>
            </a:b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Pharmacovigilance - Approfondissement des connaissances", </a:t>
            </a:r>
            <a:r>
              <a:rPr lang="fr-FR" altLang="ja-JP" sz="1400" kern="1200" dirty="0" err="1">
                <a:solidFill>
                  <a:srgbClr val="003399"/>
                </a:solidFill>
                <a:ea typeface="+mn-ea"/>
              </a:rPr>
              <a:t>Sunnikan</a:t>
            </a:r>
            <a:endParaRPr lang="fr-FR" altLang="ja-JP" sz="1400" b="1" kern="1200" dirty="0">
              <a:solidFill>
                <a:srgbClr val="003399"/>
              </a:solidFill>
              <a:ea typeface="+mn-ea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2012	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Management de la Qualité, des Processus et des Risques en Recherche 	Clinique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", Sunnikan</a:t>
            </a:r>
          </a:p>
          <a:p>
            <a:pPr marL="85725" lvl="1" indent="0" algn="l" defTabSz="1349375">
              <a:lnSpc>
                <a:spcPct val="90000"/>
              </a:lnSpc>
              <a:spcBef>
                <a:spcPct val="40000"/>
              </a:spcBef>
              <a:buSzPct val="160000"/>
              <a:buNone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	</a:t>
            </a:r>
            <a:r>
              <a:rPr lang="fr-FR" altLang="ja-JP" sz="1400" kern="1200" dirty="0">
                <a:solidFill>
                  <a:srgbClr val="003399"/>
                </a:solidFill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</a:rPr>
              <a:t>Deux jours pour maîtriser les savoir-faire de l'audit</a:t>
            </a:r>
            <a:r>
              <a:rPr lang="fr-FR" altLang="ja-JP" sz="1400" kern="1200" dirty="0">
                <a:solidFill>
                  <a:srgbClr val="003399"/>
                </a:solidFill>
              </a:rPr>
              <a:t>", Sunnikan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2012	Diplôme d'État de Docteur en Pharmacie, </a:t>
            </a:r>
            <a:r>
              <a:rPr lang="fr-FR" altLang="ja-JP" sz="1400" kern="1200" dirty="0">
                <a:solidFill>
                  <a:srgbClr val="003399"/>
                </a:solidFill>
                <a:ea typeface="+mn-ea"/>
              </a:rPr>
              <a:t>Lyon I 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2011	DIU de Pharmacovigilance et sécurité du médicament, </a:t>
            </a:r>
            <a:r>
              <a:rPr lang="fr-FR" altLang="ja-JP" sz="1400" kern="1200" dirty="0">
                <a:solidFill>
                  <a:srgbClr val="003399"/>
                </a:solidFill>
              </a:rPr>
              <a:t>Lyon I 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2010	CESAM (Méthodologies statistiques et Pratique des essais cliniques), </a:t>
            </a:r>
            <a:r>
              <a:rPr lang="fr-FR" altLang="ja-JP" sz="1400" kern="1200" dirty="0">
                <a:solidFill>
                  <a:srgbClr val="003399"/>
                </a:solidFill>
              </a:rPr>
              <a:t>Paris VI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A6AACB-9983-4E72-9046-16E678569D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83"/>
          <a:stretch/>
        </p:blipFill>
        <p:spPr bwMode="auto">
          <a:xfrm>
            <a:off x="7206097" y="713467"/>
            <a:ext cx="1595647" cy="198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4371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Leire OLAZABAL</a:t>
            </a:r>
            <a:br>
              <a:rPr lang="fr-FR" dirty="0"/>
            </a:br>
            <a:r>
              <a:rPr lang="fr-FR" dirty="0"/>
              <a:t>Consultante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4902881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2017	Sunnikan Consulting, Consultante en Recherche Clinique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sz="1400" kern="1200" dirty="0">
                <a:solidFill>
                  <a:srgbClr val="3333FF"/>
                </a:solidFill>
                <a:ea typeface="MS PGothic" pitchFamily="34" charset="-128"/>
              </a:rPr>
              <a:t>Audits de système (qualité, monitoring, gestion de projet, data management, analyse statistique)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sz="1400" kern="1200" dirty="0">
                <a:solidFill>
                  <a:srgbClr val="3333FF"/>
                </a:solidFill>
                <a:ea typeface="MS PGothic" pitchFamily="34" charset="-128"/>
              </a:rPr>
              <a:t>Audits d'études en Recherche Clinique : dossiers d'étude, centres d'investigation, démarches réglementaires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sz="1400" kern="1200" dirty="0">
                <a:solidFill>
                  <a:srgbClr val="3333FF"/>
                </a:solidFill>
                <a:ea typeface="MS PGothic" pitchFamily="34" charset="-128"/>
              </a:rPr>
              <a:t>Audits de prestataires de service (qualification, suivi)</a:t>
            </a:r>
            <a:endParaRPr lang="fr-FR" altLang="ja-JP" sz="1400" kern="1200" dirty="0">
              <a:solidFill>
                <a:srgbClr val="3333FF"/>
              </a:solidFill>
              <a:ea typeface="MS PGothic" pitchFamily="34" charset="-128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2007	DRCI du CHU de Bordeaux et GIRCI Sud-Ouest Outre-Mer, Responsable 	Management de la Qualité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2007	</a:t>
            </a:r>
            <a:r>
              <a:rPr lang="fr-FR" sz="1400" b="1" kern="1200" dirty="0">
                <a:solidFill>
                  <a:srgbClr val="003399"/>
                </a:solidFill>
              </a:rPr>
              <a:t>Enseignements sur la Recherche Clinique au CHU de Bordeaux, à l'Université 	de Bordeaux et à l’Institut Supérieur Vidal Médical de Bordeaux</a:t>
            </a:r>
            <a:endParaRPr lang="fr-FR" altLang="ja-JP" sz="1400" b="1" kern="1200" dirty="0">
              <a:solidFill>
                <a:srgbClr val="003399"/>
              </a:solidFill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2002	</a:t>
            </a:r>
            <a:r>
              <a:rPr lang="fr-FR" altLang="ja-JP" sz="1400" b="1" kern="1200" dirty="0" err="1">
                <a:solidFill>
                  <a:srgbClr val="003399"/>
                </a:solidFill>
              </a:rPr>
              <a:t>CéMAX</a:t>
            </a:r>
            <a:r>
              <a:rPr lang="fr-FR" altLang="ja-JP" sz="1400" b="1" kern="1200" dirty="0">
                <a:solidFill>
                  <a:srgbClr val="003399"/>
                </a:solidFill>
              </a:rPr>
              <a:t> (centre d'essais cliniques de phase I, Rouen), Responsable Qualité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2017	"</a:t>
            </a:r>
            <a:r>
              <a:rPr lang="fr-FR" sz="1400" b="1" kern="1200" dirty="0">
                <a:solidFill>
                  <a:srgbClr val="003399"/>
                </a:solidFill>
              </a:rPr>
              <a:t>Loi relative aux recherches impliquant la personne humaine", </a:t>
            </a:r>
            <a:r>
              <a:rPr lang="fr-FR" altLang="ja-JP" sz="1400" kern="1200" dirty="0" err="1">
                <a:solidFill>
                  <a:srgbClr val="003399"/>
                </a:solidFill>
              </a:rPr>
              <a:t>Sunnikan</a:t>
            </a:r>
            <a:endParaRPr lang="fr-FR" altLang="ja-JP" sz="1400" kern="1200" dirty="0">
              <a:solidFill>
                <a:srgbClr val="003399"/>
              </a:solidFill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2017	</a:t>
            </a:r>
            <a:r>
              <a:rPr lang="fr-FR" altLang="ja-JP" sz="1400" kern="1200" dirty="0">
                <a:solidFill>
                  <a:srgbClr val="003399"/>
                </a:solidFill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</a:rPr>
              <a:t>Management de la Qualité, des Processus et des Risques en Recherche 	Clinique</a:t>
            </a:r>
            <a:r>
              <a:rPr lang="fr-FR" altLang="ja-JP" sz="1400" kern="1200" dirty="0">
                <a:solidFill>
                  <a:srgbClr val="003399"/>
                </a:solidFill>
              </a:rPr>
              <a:t>", </a:t>
            </a:r>
            <a:r>
              <a:rPr lang="fr-FR" altLang="ja-JP" sz="1400" kern="1200" dirty="0" err="1">
                <a:solidFill>
                  <a:srgbClr val="003399"/>
                </a:solidFill>
              </a:rPr>
              <a:t>Sunnikan</a:t>
            </a:r>
            <a:endParaRPr lang="fr-FR" altLang="ja-JP" sz="1400" kern="1200" dirty="0">
              <a:solidFill>
                <a:srgbClr val="003399"/>
              </a:solidFill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2015	</a:t>
            </a:r>
            <a:r>
              <a:rPr lang="de-DE" altLang="ja-JP" sz="1400" kern="1200" dirty="0">
                <a:solidFill>
                  <a:srgbClr val="003399"/>
                </a:solidFill>
              </a:rPr>
              <a:t>"</a:t>
            </a:r>
            <a:r>
              <a:rPr lang="de-DE" altLang="ja-JP" sz="1400" b="1" kern="1200" dirty="0">
                <a:solidFill>
                  <a:srgbClr val="003399"/>
                </a:solidFill>
              </a:rPr>
              <a:t>ISO 9001:2015</a:t>
            </a:r>
            <a:r>
              <a:rPr lang="de-DE" altLang="ja-JP" sz="1400" kern="1200" dirty="0">
                <a:solidFill>
                  <a:srgbClr val="003399"/>
                </a:solidFill>
              </a:rPr>
              <a:t>", AFNOR</a:t>
            </a:r>
            <a:endParaRPr lang="fr-FR" altLang="ja-JP" sz="1400" kern="1200" dirty="0">
              <a:solidFill>
                <a:srgbClr val="003399"/>
              </a:solidFill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2012	</a:t>
            </a:r>
            <a:r>
              <a:rPr lang="fr-FR" altLang="ja-JP" sz="1400" kern="1200" dirty="0">
                <a:solidFill>
                  <a:srgbClr val="003399"/>
                </a:solidFill>
              </a:rPr>
              <a:t>"</a:t>
            </a:r>
            <a:r>
              <a:rPr lang="fr-FR" altLang="ja-JP" sz="1400" b="1" kern="1200" dirty="0">
                <a:solidFill>
                  <a:srgbClr val="003399"/>
                </a:solidFill>
              </a:rPr>
              <a:t>Deux jours pour maîtriser les savoir-faire de l'audit</a:t>
            </a:r>
            <a:r>
              <a:rPr lang="fr-FR" altLang="ja-JP" sz="1400" kern="1200" dirty="0">
                <a:solidFill>
                  <a:srgbClr val="003399"/>
                </a:solidFill>
              </a:rPr>
              <a:t>", </a:t>
            </a:r>
            <a:r>
              <a:rPr lang="fr-FR" altLang="ja-JP" sz="1400" kern="1200" dirty="0" err="1">
                <a:solidFill>
                  <a:srgbClr val="003399"/>
                </a:solidFill>
              </a:rPr>
              <a:t>Sunnikan</a:t>
            </a:r>
            <a:endParaRPr lang="fr-FR" altLang="ja-JP" sz="1400" kern="1200" dirty="0">
              <a:solidFill>
                <a:srgbClr val="003399"/>
              </a:solidFill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2001	DESS "Assurance Qualité", </a:t>
            </a:r>
            <a:r>
              <a:rPr lang="fr-FR" altLang="ja-JP" sz="1400" kern="1200" dirty="0">
                <a:solidFill>
                  <a:srgbClr val="003399"/>
                </a:solidFill>
              </a:rPr>
              <a:t> Université François Rabelais, Tours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2000	DEA "Toxicologie"</a:t>
            </a:r>
            <a:r>
              <a:rPr lang="fr-FR" altLang="ja-JP" sz="1400" kern="1200" dirty="0">
                <a:solidFill>
                  <a:srgbClr val="003399"/>
                </a:solidFill>
              </a:rPr>
              <a:t>, Université Paris V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1999	Maîtrise "Biochimie"</a:t>
            </a:r>
            <a:r>
              <a:rPr lang="fr-FR" altLang="ja-JP" sz="1400" kern="1200" dirty="0">
                <a:solidFill>
                  <a:srgbClr val="003399"/>
                </a:solidFill>
              </a:rPr>
              <a:t>, Université Paris VII</a:t>
            </a:r>
            <a:endParaRPr lang="fr-FR" sz="1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704314-8713-4783-819C-D8BF9B404B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2" r="8779"/>
          <a:stretch/>
        </p:blipFill>
        <p:spPr bwMode="auto">
          <a:xfrm>
            <a:off x="7208519" y="811519"/>
            <a:ext cx="1611953" cy="198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50845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/>
              <a:t>Pauline BENOIT-ISART</a:t>
            </a:r>
            <a:br>
              <a:rPr lang="fr-FR" dirty="0"/>
            </a:br>
            <a:r>
              <a:rPr lang="fr-FR" dirty="0"/>
              <a:t>Consultante, Juriste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9 septembre 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2019 -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12776"/>
            <a:ext cx="7344816" cy="3819507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2017	Sunnikan Consulting, Consultante, Juriste 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ea typeface="MS PGothic" pitchFamily="34" charset="-128"/>
              </a:rPr>
              <a:t>Veilles règlementaires (recherches impliquant la personne humaine et Organismes génétiquement modifiés)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ea typeface="MS PGothic" pitchFamily="34" charset="-128"/>
              </a:rPr>
              <a:t>Assistance réglementaire (réglementation France, Europe, ICH)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ea typeface="MS PGothic" pitchFamily="34" charset="-128"/>
              </a:rPr>
              <a:t>Mise à jour de la base de connaissances de Sunnikan Consulting 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ea typeface="MS PGothic" pitchFamily="34" charset="-128"/>
              </a:rPr>
              <a:t>Mise à jour du support de formation "Loi Jardé"</a:t>
            </a:r>
          </a:p>
          <a:p>
            <a:pPr marL="1704975" lvl="1" indent="-184150" algn="l" defTabSz="1349375">
              <a:lnSpc>
                <a:spcPct val="90000"/>
              </a:lnSpc>
              <a:buClr>
                <a:srgbClr val="FFCC00"/>
              </a:buClr>
              <a:tabLst>
                <a:tab pos="1704975" algn="l"/>
              </a:tabLst>
            </a:pPr>
            <a:endParaRPr lang="fr-FR" altLang="ja-JP" sz="1400" kern="1200" dirty="0">
              <a:solidFill>
                <a:srgbClr val="3333FF"/>
              </a:solidFill>
              <a:ea typeface="MS PGothic" pitchFamily="34" charset="-128"/>
            </a:endParaRP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2018	Master 2 "Droit médical et de la santé" – Paris VIII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2018	"Règlement général sur la protection des données", Sunnikan Consulting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2017	</a:t>
            </a:r>
            <a:r>
              <a:rPr lang="en-US" altLang="ja-JP" sz="1400" b="1" kern="1200" dirty="0">
                <a:solidFill>
                  <a:srgbClr val="003399"/>
                </a:solidFill>
              </a:rPr>
              <a:t>"Guideline For Good Clinical Practice", Sunnikan Consulting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US" altLang="ja-JP" sz="1400" b="1" kern="1200" dirty="0">
                <a:solidFill>
                  <a:srgbClr val="003399"/>
                </a:solidFill>
              </a:rPr>
              <a:t>2017	</a:t>
            </a:r>
            <a:r>
              <a:rPr lang="fr-FR" altLang="ja-JP" sz="1400" b="1" kern="1200" dirty="0">
                <a:solidFill>
                  <a:srgbClr val="003399"/>
                </a:solidFill>
              </a:rPr>
              <a:t>"Réglementation relative aux recherches impliquant la personne humaine 	(Loi "Jardé")", Sunnikan Consulting 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2017	Master 2 "Biotechnologies et Droit" – Tours, Université François Rabelais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2016	Master 1 "Biotechnologies et Droit" – Tours, Université François Rabelais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</a:rPr>
              <a:t>2015	Licence "Droit privé général" – Tours, Université François Rabelais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3ADEDB4-024F-48FF-850A-59C4901E5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72" y="774067"/>
            <a:ext cx="1584000" cy="19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9996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Sunnikan_Presentation_F[20170511133833371].md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Non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heme/theme1.xml><?xml version="1.0" encoding="utf-8"?>
<a:theme xmlns:a="http://schemas.openxmlformats.org/drawingml/2006/main" name="Présentation Sunnikan 2012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Sunnikan 2012</Template>
  <TotalTime>577</TotalTime>
  <Words>5418</Words>
  <Application>Microsoft Office PowerPoint</Application>
  <PresentationFormat>Affichage à l'écran (4:3)</PresentationFormat>
  <Paragraphs>1039</Paragraphs>
  <Slides>78</Slides>
  <Notes>5</Notes>
  <HiddenSlides>52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78</vt:i4>
      </vt:variant>
      <vt:variant>
        <vt:lpstr>Diaporamas personnalisés</vt:lpstr>
      </vt:variant>
      <vt:variant>
        <vt:i4>1</vt:i4>
      </vt:variant>
    </vt:vector>
  </HeadingPairs>
  <TitlesOfParts>
    <vt:vector size="88" baseType="lpstr">
      <vt:lpstr>Arial</vt:lpstr>
      <vt:lpstr>Calibri</vt:lpstr>
      <vt:lpstr>Franklin Gothic Book</vt:lpstr>
      <vt:lpstr>ITC Franklin Gothic Book</vt:lpstr>
      <vt:lpstr>ITC Franklin Gothic Std Bk Cd</vt:lpstr>
      <vt:lpstr>ITC Franklin Gothic Std Book</vt:lpstr>
      <vt:lpstr>Times New Roman</vt:lpstr>
      <vt:lpstr>Verdana</vt:lpstr>
      <vt:lpstr>Présentation Sunnikan 2012</vt:lpstr>
      <vt:lpstr>Sunnikan Consulting</vt:lpstr>
      <vt:lpstr>La Mission</vt:lpstr>
      <vt:lpstr>Introduction</vt:lpstr>
      <vt:lpstr>Organisation interne</vt:lpstr>
      <vt:lpstr>Organisation</vt:lpstr>
      <vt:lpstr>Eléments financiers</vt:lpstr>
      <vt:lpstr>Domaines d'expertise</vt:lpstr>
      <vt:lpstr>Domaines</vt:lpstr>
      <vt:lpstr>Produits de santé</vt:lpstr>
      <vt:lpstr>Typologie des Clients</vt:lpstr>
      <vt:lpstr>Conseil et prestations</vt:lpstr>
      <vt:lpstr>Prestation de conseil</vt:lpstr>
      <vt:lpstr>Bulletin de Veille Réglementaire Sunnikan "Recherches impliquant la personne humaine"</vt:lpstr>
      <vt:lpstr>Bulletin de Veille Réglementaire Sunnikan "Recherches impliquant la personne humaine"</vt:lpstr>
      <vt:lpstr>Bulletin de Veille Réglementaire Sunnikan "Organismes génétiquement modifiés"</vt:lpstr>
      <vt:lpstr>Distribution du bulletin de veille réglementaire "Safety Observer"</vt:lpstr>
      <vt:lpstr>Distribution du bulletin de veille réglementaire "Safety Observer"</vt:lpstr>
      <vt:lpstr>Assistance réglementaire</vt:lpstr>
      <vt:lpstr>Assistance réglementaire</vt:lpstr>
      <vt:lpstr>Rédaction et mise à jour de procédures</vt:lpstr>
      <vt:lpstr>Rédaction / mise à jour de procédures</vt:lpstr>
      <vt:lpstr>Mission de rédaction / mise à jour de procédures Méthodologie 1</vt:lpstr>
      <vt:lpstr>Mission de rédaction / mise à jour de procédures Méthodologie 2</vt:lpstr>
      <vt:lpstr>Mission de rédaction / mise à jour de procédures Méthodologie 3</vt:lpstr>
      <vt:lpstr>Mission de rédaction / mise à jour de procédures Facteurs-clé de succès</vt:lpstr>
      <vt:lpstr>Mission de rédaction / mise à jour de procédures Simulation budgétaire 1</vt:lpstr>
      <vt:lpstr>Mission de rédaction / mise à jour de procédures Simulation budgétaire 2</vt:lpstr>
      <vt:lpstr>Mission de rédaction / mise à jour de procédures Simulation de planification</vt:lpstr>
      <vt:lpstr>Mission de rédaction / mise à jour de procédures Coordination et État d'avancement</vt:lpstr>
      <vt:lpstr>Les atouts de Sunnikan</vt:lpstr>
      <vt:lpstr>En conclusion…</vt:lpstr>
      <vt:lpstr>Rédaction / mise à jour de procédures</vt:lpstr>
      <vt:lpstr>Rédaction / mise à jour de procédures</vt:lpstr>
      <vt:lpstr>Rédaction / mise à jour de procédures</vt:lpstr>
      <vt:lpstr>Rédaction / mise à jour de procédures</vt:lpstr>
      <vt:lpstr>Rédaction / mise à jour de procédures</vt:lpstr>
      <vt:lpstr>Contrôles Qualité</vt:lpstr>
      <vt:lpstr>Audits : types d'audits</vt:lpstr>
      <vt:lpstr>Audits : localisation</vt:lpstr>
      <vt:lpstr>Audits : localisation</vt:lpstr>
      <vt:lpstr>Audits : types d'audits</vt:lpstr>
      <vt:lpstr>Audits : types d'audits</vt:lpstr>
      <vt:lpstr>Audits : types d'audits</vt:lpstr>
      <vt:lpstr>Audits : types d'audits</vt:lpstr>
      <vt:lpstr>Audits organisationnels</vt:lpstr>
      <vt:lpstr>Quelques référentiels d'audit</vt:lpstr>
      <vt:lpstr>Méthodologie d'une mission d'audit</vt:lpstr>
      <vt:lpstr>Objectifs des audits</vt:lpstr>
      <vt:lpstr>Audits : atouts de Sunnikan</vt:lpstr>
      <vt:lpstr>Facteurs de succès d'une mission d'audit</vt:lpstr>
      <vt:lpstr>Management du Risque</vt:lpstr>
      <vt:lpstr>Validation de Systèmes Informatisés (VSI)</vt:lpstr>
      <vt:lpstr>Validation de Systèmes Informatisés (VSI)</vt:lpstr>
      <vt:lpstr>Formations inter-entreprises</vt:lpstr>
      <vt:lpstr>Formations intra-entreprises</vt:lpstr>
      <vt:lpstr>Formations Investigateurs </vt:lpstr>
      <vt:lpstr>Formations Outils pédagogiques </vt:lpstr>
      <vt:lpstr>Méthodologies &amp; Outils</vt:lpstr>
      <vt:lpstr>Méthodologies &amp; Outils le "Portail", la gestion des données de la société</vt:lpstr>
      <vt:lpstr>Méthodologies &amp; Outils "l'Intranet Scientifique", la base de connaissance scientifique</vt:lpstr>
      <vt:lpstr>Méthodologies &amp; Outils les Procédures-type</vt:lpstr>
      <vt:lpstr>Méthodologies &amp; Outils Les méthodologies des missions</vt:lpstr>
      <vt:lpstr>Méthodologies &amp; Outils La documentation des missions</vt:lpstr>
      <vt:lpstr>Expérience de la Norme ISO 9001 en recherche clinique</vt:lpstr>
      <vt:lpstr>Principales références Laboratoires Pharmaceutiques, Fabricants de Dispositifs Médicaux</vt:lpstr>
      <vt:lpstr>Principales références Sociétés de Biotechnologies</vt:lpstr>
      <vt:lpstr>Principales références Prestataires</vt:lpstr>
      <vt:lpstr>Principales références  Institutions et Organismes de Recherche </vt:lpstr>
      <vt:lpstr>Quelques références en Épidémiologie</vt:lpstr>
      <vt:lpstr>Associations et Sociétés Savantes  </vt:lpstr>
      <vt:lpstr>Georges MARTIN Ingénieur, Docteur en Médecine, Gérant</vt:lpstr>
      <vt:lpstr>Frédérique ALBOUY-NAVARRO Docteur en Pharmacie, Directrice des Opérations</vt:lpstr>
      <vt:lpstr>Catherine MÉRAT Docteur en Pharmacie, Directrice des Opérations</vt:lpstr>
      <vt:lpstr>Cindy BERNAT ARLAUD Directrice des Opérations</vt:lpstr>
      <vt:lpstr>Lobna MIFTAH-ALKHAIR Consultante Senior</vt:lpstr>
      <vt:lpstr>Raphaëlle KUHN Consultante Senior</vt:lpstr>
      <vt:lpstr>Leire OLAZABAL Consultante</vt:lpstr>
      <vt:lpstr>Pauline BENOIT-ISART Consultante, Juriste</vt:lpstr>
      <vt:lpstr>Diaporama personnalisé 1</vt:lpstr>
    </vt:vector>
  </TitlesOfParts>
  <Company>Sunnikan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Sunnikan Consulting</dc:title>
  <dc:creator>Sunnikan Consulting</dc:creator>
  <cp:lastModifiedBy>Soazic BARON</cp:lastModifiedBy>
  <cp:revision>315</cp:revision>
  <cp:lastPrinted>2019-09-13T09:57:42Z</cp:lastPrinted>
  <dcterms:created xsi:type="dcterms:W3CDTF">2012-07-09T08:02:03Z</dcterms:created>
  <dcterms:modified xsi:type="dcterms:W3CDTF">2019-11-29T16:25:58Z</dcterms:modified>
</cp:coreProperties>
</file>