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2.xml" ContentType="application/vnd.openxmlformats-officedocument.presentationml.tags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21.xml" ContentType="application/vnd.openxmlformats-officedocument.presentationml.notesSlide+xml"/>
  <Override PartName="/ppt/tags/tag14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7.xml" ContentType="application/vnd.openxmlformats-officedocument.presentationml.tags+xml"/>
  <Override PartName="/ppt/notesSlides/notesSlide30.xml" ContentType="application/vnd.openxmlformats-officedocument.presentationml.notesSlide+xml"/>
  <Override PartName="/ppt/tags/tag18.xml" ContentType="application/vnd.openxmlformats-officedocument.presentationml.tags+xml"/>
  <Override PartName="/ppt/notesSlides/notesSlide3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41" r:id="rId1"/>
    <p:sldMasterId id="2147484357" r:id="rId2"/>
  </p:sldMasterIdLst>
  <p:notesMasterIdLst>
    <p:notesMasterId r:id="rId59"/>
  </p:notesMasterIdLst>
  <p:handoutMasterIdLst>
    <p:handoutMasterId r:id="rId60"/>
  </p:handoutMasterIdLst>
  <p:sldIdLst>
    <p:sldId id="379" r:id="rId3"/>
    <p:sldId id="496" r:id="rId4"/>
    <p:sldId id="483" r:id="rId5"/>
    <p:sldId id="307" r:id="rId6"/>
    <p:sldId id="482" r:id="rId7"/>
    <p:sldId id="497" r:id="rId8"/>
    <p:sldId id="488" r:id="rId9"/>
    <p:sldId id="489" r:id="rId10"/>
    <p:sldId id="415" r:id="rId11"/>
    <p:sldId id="420" r:id="rId12"/>
    <p:sldId id="490" r:id="rId13"/>
    <p:sldId id="437" r:id="rId14"/>
    <p:sldId id="450" r:id="rId15"/>
    <p:sldId id="452" r:id="rId16"/>
    <p:sldId id="453" r:id="rId17"/>
    <p:sldId id="451" r:id="rId18"/>
    <p:sldId id="426" r:id="rId19"/>
    <p:sldId id="484" r:id="rId20"/>
    <p:sldId id="447" r:id="rId21"/>
    <p:sldId id="458" r:id="rId22"/>
    <p:sldId id="486" r:id="rId23"/>
    <p:sldId id="501" r:id="rId24"/>
    <p:sldId id="494" r:id="rId25"/>
    <p:sldId id="495" r:id="rId26"/>
    <p:sldId id="461" r:id="rId27"/>
    <p:sldId id="478" r:id="rId28"/>
    <p:sldId id="459" r:id="rId29"/>
    <p:sldId id="460" r:id="rId30"/>
    <p:sldId id="433" r:id="rId31"/>
    <p:sldId id="381" r:id="rId32"/>
    <p:sldId id="500" r:id="rId33"/>
    <p:sldId id="455" r:id="rId34"/>
    <p:sldId id="456" r:id="rId35"/>
    <p:sldId id="435" r:id="rId36"/>
    <p:sldId id="457" r:id="rId37"/>
    <p:sldId id="432" r:id="rId38"/>
    <p:sldId id="485" r:id="rId39"/>
    <p:sldId id="402" r:id="rId40"/>
    <p:sldId id="454" r:id="rId41"/>
    <p:sldId id="423" r:id="rId42"/>
    <p:sldId id="401" r:id="rId43"/>
    <p:sldId id="491" r:id="rId44"/>
    <p:sldId id="448" r:id="rId45"/>
    <p:sldId id="493" r:id="rId46"/>
    <p:sldId id="444" r:id="rId47"/>
    <p:sldId id="475" r:id="rId48"/>
    <p:sldId id="477" r:id="rId49"/>
    <p:sldId id="378" r:id="rId50"/>
    <p:sldId id="481" r:id="rId51"/>
    <p:sldId id="463" r:id="rId52"/>
    <p:sldId id="464" r:id="rId53"/>
    <p:sldId id="492" r:id="rId54"/>
    <p:sldId id="480" r:id="rId55"/>
    <p:sldId id="498" r:id="rId56"/>
    <p:sldId id="499" r:id="rId57"/>
    <p:sldId id="470" r:id="rId58"/>
  </p:sldIdLst>
  <p:sldSz cx="9144000" cy="6858000" type="screen4x3"/>
  <p:notesSz cx="6807200" cy="9939338"/>
  <p:custDataLst>
    <p:tags r:id="rId61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095" userDrawn="1">
          <p15:clr>
            <a:srgbClr val="A4A3A4"/>
          </p15:clr>
        </p15:guide>
        <p15:guide id="2" pos="309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orges MARTIN" initials="G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accent2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FF3300"/>
    <a:srgbClr val="CC0000"/>
    <a:srgbClr val="CC28E2"/>
    <a:srgbClr val="003399"/>
    <a:srgbClr val="01FFCF"/>
    <a:srgbClr val="36CABC"/>
    <a:srgbClr val="000000"/>
    <a:srgbClr val="FF3399"/>
    <a:srgbClr val="108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6" autoAdjust="0"/>
  </p:normalViewPr>
  <p:slideViewPr>
    <p:cSldViewPr>
      <p:cViewPr varScale="1">
        <p:scale>
          <a:sx n="95" d="100"/>
          <a:sy n="95" d="100"/>
        </p:scale>
        <p:origin x="1584" y="78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-6359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notesViewPr>
    <p:cSldViewPr>
      <p:cViewPr varScale="1">
        <p:scale>
          <a:sx n="64" d="100"/>
          <a:sy n="64" d="100"/>
        </p:scale>
        <p:origin x="2766" y="66"/>
      </p:cViewPr>
      <p:guideLst>
        <p:guide orient="horz" pos="2095"/>
        <p:guide pos="309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noFill/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gm:spPr>
      <dgm:t>
        <a:bodyPr/>
        <a:lstStyle/>
        <a:p>
          <a:endParaRPr lang="fr-FR" sz="2000" dirty="0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BEEBD854-9345-4615-B895-2903B7BA3726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b="1" dirty="0">
            <a:solidFill>
              <a:srgbClr val="FFFF00"/>
            </a:solidFill>
          </a:endParaRPr>
        </a:p>
      </dgm:t>
    </dgm:pt>
    <dgm:pt modelId="{30B64431-56A3-4566-B9EB-B1F98FCFEDD0}" type="parTrans" cxnId="{D3153816-51E9-4C32-A58E-A1E6A16053A1}">
      <dgm:prSet/>
      <dgm:spPr/>
      <dgm:t>
        <a:bodyPr/>
        <a:lstStyle/>
        <a:p>
          <a:endParaRPr lang="fr-FR"/>
        </a:p>
      </dgm:t>
    </dgm:pt>
    <dgm:pt modelId="{DD2F443C-1844-4CA2-8167-92BF73054E5A}" type="sibTrans" cxnId="{D3153816-51E9-4C32-A58E-A1E6A16053A1}">
      <dgm:prSet/>
      <dgm:spPr/>
      <dgm:t>
        <a:bodyPr/>
        <a:lstStyle/>
        <a:p>
          <a:endParaRPr lang="fr-FR"/>
        </a:p>
      </dgm:t>
    </dgm:pt>
    <dgm:pt modelId="{D31ADA6D-0679-4EA2-91BC-EB4A60FCA143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b="1" dirty="0">
            <a:solidFill>
              <a:srgbClr val="FFFF00"/>
            </a:solidFill>
          </a:endParaRPr>
        </a:p>
      </dgm:t>
    </dgm:pt>
    <dgm:pt modelId="{96BFBC56-49D7-438D-BA09-73C9C794B682}" type="parTrans" cxnId="{3311B2FB-6322-4098-B457-8A7F97D5269E}">
      <dgm:prSet/>
      <dgm:spPr/>
      <dgm:t>
        <a:bodyPr/>
        <a:lstStyle/>
        <a:p>
          <a:endParaRPr lang="fr-FR"/>
        </a:p>
      </dgm:t>
    </dgm:pt>
    <dgm:pt modelId="{22F857A6-332C-407F-8589-2D72E1D92E3B}" type="sibTrans" cxnId="{3311B2FB-6322-4098-B457-8A7F97D5269E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522265-04B8-4627-9B16-5B925D541D43}" type="pres">
      <dgm:prSet presAssocID="{948FEB3F-C792-48B3-BE44-E9FD95EA7100}" presName="centerShape" presStyleLbl="node0" presStyleIdx="0" presStyleCnt="1" custScaleX="142289" custScaleY="119610" custLinFactNeighborX="1821" custLinFactNeighborY="-1109"/>
      <dgm:spPr/>
    </dgm:pt>
    <dgm:pt modelId="{C3DD7322-6C26-4AB6-BFD8-AC7EF62770CF}" type="pres">
      <dgm:prSet presAssocID="{AB9E6B07-1404-4750-9E3E-87ED3FC77D87}" presName="Name9" presStyleLbl="parChTrans1D2" presStyleIdx="0" presStyleCnt="6"/>
      <dgm:spPr/>
    </dgm:pt>
    <dgm:pt modelId="{8C2D1EC1-372D-4A60-BF91-C19C9FA744AD}" type="pres">
      <dgm:prSet presAssocID="{AB9E6B07-1404-4750-9E3E-87ED3FC77D87}" presName="connTx" presStyleLbl="parChTrans1D2" presStyleIdx="0" presStyleCnt="6"/>
      <dgm:spPr/>
    </dgm:pt>
    <dgm:pt modelId="{126B679E-704B-4C19-933C-9277B0539E52}" type="pres">
      <dgm:prSet presAssocID="{8D228E1A-BC46-4B93-AD21-BD7C68CB7C83}" presName="node" presStyleLbl="node1" presStyleIdx="0" presStyleCnt="6" custScaleX="189717" custScaleY="142288" custRadScaleRad="116400" custRadScaleInc="-80728">
        <dgm:presLayoutVars>
          <dgm:bulletEnabled val="1"/>
        </dgm:presLayoutVars>
      </dgm:prSet>
      <dgm:spPr/>
    </dgm:pt>
    <dgm:pt modelId="{4B7C6874-36DE-4BAC-A6AE-8A111B878FEB}" type="pres">
      <dgm:prSet presAssocID="{1CC29046-CE11-4A14-AFE7-A3AB1601870D}" presName="Name9" presStyleLbl="parChTrans1D2" presStyleIdx="1" presStyleCnt="6"/>
      <dgm:spPr/>
    </dgm:pt>
    <dgm:pt modelId="{6CB714A0-1022-4876-A8E9-7C8C13E737F7}" type="pres">
      <dgm:prSet presAssocID="{1CC29046-CE11-4A14-AFE7-A3AB1601870D}" presName="connTx" presStyleLbl="parChTrans1D2" presStyleIdx="1" presStyleCnt="6"/>
      <dgm:spPr/>
    </dgm:pt>
    <dgm:pt modelId="{D88E12FC-2597-49A7-A41A-2EA367B8A90A}" type="pres">
      <dgm:prSet presAssocID="{1CA3D244-BE1A-4FE1-8F70-96964FA69D38}" presName="node" presStyleLbl="node1" presStyleIdx="1" presStyleCnt="6" custScaleX="189717" custScaleY="142288" custRadScaleRad="159905" custRadScaleInc="-60331">
        <dgm:presLayoutVars>
          <dgm:bulletEnabled val="1"/>
        </dgm:presLayoutVars>
      </dgm:prSet>
      <dgm:spPr/>
    </dgm:pt>
    <dgm:pt modelId="{4D2EBC1F-2E07-486B-AD35-651CE8620086}" type="pres">
      <dgm:prSet presAssocID="{2BD1A10F-CA38-4764-A74F-7A8ADCCDF8E4}" presName="Name9" presStyleLbl="parChTrans1D2" presStyleIdx="2" presStyleCnt="6"/>
      <dgm:spPr/>
    </dgm:pt>
    <dgm:pt modelId="{F3A9FC8B-74DE-40F2-8152-281DB714F9ED}" type="pres">
      <dgm:prSet presAssocID="{2BD1A10F-CA38-4764-A74F-7A8ADCCDF8E4}" presName="connTx" presStyleLbl="parChTrans1D2" presStyleIdx="2" presStyleCnt="6"/>
      <dgm:spPr/>
    </dgm:pt>
    <dgm:pt modelId="{4F109EAB-1D51-4B8F-8AFD-4839EF9EFC7F}" type="pres">
      <dgm:prSet presAssocID="{029CA7CA-A6E5-487D-A3C2-ECE2C6D65C8B}" presName="node" presStyleLbl="node1" presStyleIdx="2" presStyleCnt="6" custScaleX="189717" custScaleY="142288" custRadScaleRad="142264" custRadScaleInc="-62447">
        <dgm:presLayoutVars>
          <dgm:bulletEnabled val="1"/>
        </dgm:presLayoutVars>
      </dgm:prSet>
      <dgm:spPr/>
    </dgm:pt>
    <dgm:pt modelId="{FCEA544D-6CFE-4C8B-838A-7276133C05CF}" type="pres">
      <dgm:prSet presAssocID="{01D9EF67-3C3D-4141-BDE0-C103CFF0B143}" presName="Name9" presStyleLbl="parChTrans1D2" presStyleIdx="3" presStyleCnt="6"/>
      <dgm:spPr/>
    </dgm:pt>
    <dgm:pt modelId="{705B0629-59FF-4764-ABF7-7321515E861B}" type="pres">
      <dgm:prSet presAssocID="{01D9EF67-3C3D-4141-BDE0-C103CFF0B143}" presName="connTx" presStyleLbl="parChTrans1D2" presStyleIdx="3" presStyleCnt="6"/>
      <dgm:spPr/>
    </dgm:pt>
    <dgm:pt modelId="{EB769786-F038-4378-B6E4-1AD525A9BEDB}" type="pres">
      <dgm:prSet presAssocID="{DAE6F516-5762-445E-AF23-3A8232FAC445}" presName="node" presStyleLbl="node1" presStyleIdx="3" presStyleCnt="6" custScaleX="189717" custScaleY="142288" custRadScaleRad="110270" custRadScaleInc="-64700">
        <dgm:presLayoutVars>
          <dgm:bulletEnabled val="1"/>
        </dgm:presLayoutVars>
      </dgm:prSet>
      <dgm:spPr/>
    </dgm:pt>
    <dgm:pt modelId="{41C126CD-74A9-48E9-8A27-A72B3C4A1D5D}" type="pres">
      <dgm:prSet presAssocID="{30B64431-56A3-4566-B9EB-B1F98FCFEDD0}" presName="Name9" presStyleLbl="parChTrans1D2" presStyleIdx="4" presStyleCnt="6"/>
      <dgm:spPr/>
    </dgm:pt>
    <dgm:pt modelId="{B31EEAF6-BA7F-4E66-A7F6-F8CC53BC6E07}" type="pres">
      <dgm:prSet presAssocID="{30B64431-56A3-4566-B9EB-B1F98FCFEDD0}" presName="connTx" presStyleLbl="parChTrans1D2" presStyleIdx="4" presStyleCnt="6"/>
      <dgm:spPr/>
    </dgm:pt>
    <dgm:pt modelId="{876FEC67-2C60-4954-8AFF-1BEED5EC3957}" type="pres">
      <dgm:prSet presAssocID="{BEEBD854-9345-4615-B895-2903B7BA3726}" presName="node" presStyleLbl="node1" presStyleIdx="4" presStyleCnt="6" custScaleX="189717" custScaleY="142288" custRadScaleRad="140333" custRadScaleInc="-24777">
        <dgm:presLayoutVars>
          <dgm:bulletEnabled val="1"/>
        </dgm:presLayoutVars>
      </dgm:prSet>
      <dgm:spPr/>
    </dgm:pt>
    <dgm:pt modelId="{12E2E4C3-25B5-425C-BA6A-695B0614B354}" type="pres">
      <dgm:prSet presAssocID="{96BFBC56-49D7-438D-BA09-73C9C794B682}" presName="Name9" presStyleLbl="parChTrans1D2" presStyleIdx="5" presStyleCnt="6"/>
      <dgm:spPr/>
    </dgm:pt>
    <dgm:pt modelId="{29B8FD36-D6AF-4C8F-BE7C-24076DFFAAB7}" type="pres">
      <dgm:prSet presAssocID="{96BFBC56-49D7-438D-BA09-73C9C794B682}" presName="connTx" presStyleLbl="parChTrans1D2" presStyleIdx="5" presStyleCnt="6"/>
      <dgm:spPr/>
    </dgm:pt>
    <dgm:pt modelId="{1CA3AEA3-AAFE-4B0A-B1D2-C6B8344D583F}" type="pres">
      <dgm:prSet presAssocID="{D31ADA6D-0679-4EA2-91BC-EB4A60FCA143}" presName="node" presStyleLbl="node1" presStyleIdx="5" presStyleCnt="6" custScaleX="189717" custScaleY="142288" custRadScaleRad="136265" custRadScaleInc="-82504">
        <dgm:presLayoutVars>
          <dgm:bulletEnabled val="1"/>
        </dgm:presLayoutVars>
      </dgm:prSet>
      <dgm:spPr/>
    </dgm:pt>
  </dgm:ptLst>
  <dgm:cxnLst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C0750B0C-99A1-4160-BB0C-C7FD203073F0}" type="presOf" srcId="{029CA7CA-A6E5-487D-A3C2-ECE2C6D65C8B}" destId="{4F109EAB-1D51-4B8F-8AFD-4839EF9EFC7F}" srcOrd="0" destOrd="0" presId="urn:microsoft.com/office/officeart/2005/8/layout/radial1"/>
    <dgm:cxn modelId="{D3153816-51E9-4C32-A58E-A1E6A16053A1}" srcId="{948FEB3F-C792-48B3-BE44-E9FD95EA7100}" destId="{BEEBD854-9345-4615-B895-2903B7BA3726}" srcOrd="4" destOrd="0" parTransId="{30B64431-56A3-4566-B9EB-B1F98FCFEDD0}" sibTransId="{DD2F443C-1844-4CA2-8167-92BF73054E5A}"/>
    <dgm:cxn modelId="{C98BA718-4D98-43E2-B03F-155937C47E7F}" type="presOf" srcId="{C9E94780-6134-4630-818F-107EF808B095}" destId="{308A8623-13F2-42CA-B722-EC0809F0E7D5}" srcOrd="0" destOrd="0" presId="urn:microsoft.com/office/officeart/2005/8/layout/radial1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CA08F83C-E2FD-4295-88DD-56AA93F09B43}" type="presOf" srcId="{1CC29046-CE11-4A14-AFE7-A3AB1601870D}" destId="{4B7C6874-36DE-4BAC-A6AE-8A111B878FEB}" srcOrd="0" destOrd="0" presId="urn:microsoft.com/office/officeart/2005/8/layout/radial1"/>
    <dgm:cxn modelId="{81251A43-3B76-4B11-B6D3-391FACF7782F}" type="presOf" srcId="{DAE6F516-5762-445E-AF23-3A8232FAC445}" destId="{EB769786-F038-4378-B6E4-1AD525A9BEDB}" srcOrd="0" destOrd="0" presId="urn:microsoft.com/office/officeart/2005/8/layout/radial1"/>
    <dgm:cxn modelId="{48647265-ECF0-4F10-A344-DF2FC73B44EE}" type="presOf" srcId="{AB9E6B07-1404-4750-9E3E-87ED3FC77D87}" destId="{C3DD7322-6C26-4AB6-BFD8-AC7EF62770CF}" srcOrd="0" destOrd="0" presId="urn:microsoft.com/office/officeart/2005/8/layout/radial1"/>
    <dgm:cxn modelId="{597EE969-F8CD-4969-86EF-1BDCA1ADB8C9}" type="presOf" srcId="{BEEBD854-9345-4615-B895-2903B7BA3726}" destId="{876FEC67-2C60-4954-8AFF-1BEED5EC3957}" srcOrd="0" destOrd="0" presId="urn:microsoft.com/office/officeart/2005/8/layout/radial1"/>
    <dgm:cxn modelId="{45CC1C50-806A-43C2-A828-4259763AA746}" type="presOf" srcId="{1CA3D244-BE1A-4FE1-8F70-96964FA69D38}" destId="{D88E12FC-2597-49A7-A41A-2EA367B8A90A}" srcOrd="0" destOrd="0" presId="urn:microsoft.com/office/officeart/2005/8/layout/radial1"/>
    <dgm:cxn modelId="{BC0D9171-F6E9-4D6B-BB63-4E466EF8D243}" type="presOf" srcId="{30B64431-56A3-4566-B9EB-B1F98FCFEDD0}" destId="{41C126CD-74A9-48E9-8A27-A72B3C4A1D5D}" srcOrd="0" destOrd="0" presId="urn:microsoft.com/office/officeart/2005/8/layout/radial1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1096DC7D-AC5B-4D0D-874F-38DCB3E46B43}" type="presOf" srcId="{2BD1A10F-CA38-4764-A74F-7A8ADCCDF8E4}" destId="{4D2EBC1F-2E07-486B-AD35-651CE8620086}" srcOrd="0" destOrd="0" presId="urn:microsoft.com/office/officeart/2005/8/layout/radial1"/>
    <dgm:cxn modelId="{24F0117E-84D6-442C-B61F-FFD75E115300}" type="presOf" srcId="{30B64431-56A3-4566-B9EB-B1F98FCFEDD0}" destId="{B31EEAF6-BA7F-4E66-A7F6-F8CC53BC6E07}" srcOrd="1" destOrd="0" presId="urn:microsoft.com/office/officeart/2005/8/layout/radial1"/>
    <dgm:cxn modelId="{D408279A-4159-4E44-A7CD-64E699B9867D}" type="presOf" srcId="{01D9EF67-3C3D-4141-BDE0-C103CFF0B143}" destId="{FCEA544D-6CFE-4C8B-838A-7276133C05CF}" srcOrd="0" destOrd="0" presId="urn:microsoft.com/office/officeart/2005/8/layout/radial1"/>
    <dgm:cxn modelId="{A9E9159E-0C46-4FE6-AC72-BA930C530B3A}" type="presOf" srcId="{948FEB3F-C792-48B3-BE44-E9FD95EA7100}" destId="{73522265-04B8-4627-9B16-5B925D541D43}" srcOrd="0" destOrd="0" presId="urn:microsoft.com/office/officeart/2005/8/layout/radial1"/>
    <dgm:cxn modelId="{AC96E59E-6478-4A59-B840-44AFE887854E}" type="presOf" srcId="{1CC29046-CE11-4A14-AFE7-A3AB1601870D}" destId="{6CB714A0-1022-4876-A8E9-7C8C13E737F7}" srcOrd="1" destOrd="0" presId="urn:microsoft.com/office/officeart/2005/8/layout/radial1"/>
    <dgm:cxn modelId="{EEE30FB8-7957-4A6B-BFC2-0401AE26C02A}" type="presOf" srcId="{96BFBC56-49D7-438D-BA09-73C9C794B682}" destId="{12E2E4C3-25B5-425C-BA6A-695B0614B354}" srcOrd="0" destOrd="0" presId="urn:microsoft.com/office/officeart/2005/8/layout/radial1"/>
    <dgm:cxn modelId="{62AF29BD-3412-46B9-97EA-0A6BEB86404F}" type="presOf" srcId="{AB9E6B07-1404-4750-9E3E-87ED3FC77D87}" destId="{8C2D1EC1-372D-4A60-BF91-C19C9FA744AD}" srcOrd="1" destOrd="0" presId="urn:microsoft.com/office/officeart/2005/8/layout/radial1"/>
    <dgm:cxn modelId="{EED58BD3-E3A7-4DB2-97FD-37B12CD8BC6E}" type="presOf" srcId="{2BD1A10F-CA38-4764-A74F-7A8ADCCDF8E4}" destId="{F3A9FC8B-74DE-40F2-8152-281DB714F9ED}" srcOrd="1" destOrd="0" presId="urn:microsoft.com/office/officeart/2005/8/layout/radial1"/>
    <dgm:cxn modelId="{A36BA9D3-58D3-40CD-B067-48E2C9CA2E4D}" srcId="{948FEB3F-C792-48B3-BE44-E9FD95EA7100}" destId="{DAE6F516-5762-445E-AF23-3A8232FAC445}" srcOrd="3" destOrd="0" parTransId="{01D9EF67-3C3D-4141-BDE0-C103CFF0B143}" sibTransId="{C666DBF7-A97B-45BD-BDFB-AB2A0934E15B}"/>
    <dgm:cxn modelId="{1A9A3AD8-BA2F-4CC5-B6C8-1E8B8178FB64}" type="presOf" srcId="{D31ADA6D-0679-4EA2-91BC-EB4A60FCA143}" destId="{1CA3AEA3-AAFE-4B0A-B1D2-C6B8344D583F}" srcOrd="0" destOrd="0" presId="urn:microsoft.com/office/officeart/2005/8/layout/radial1"/>
    <dgm:cxn modelId="{1C0677DE-4D20-4E93-AF4D-305D4EA471F7}" type="presOf" srcId="{96BFBC56-49D7-438D-BA09-73C9C794B682}" destId="{29B8FD36-D6AF-4C8F-BE7C-24076DFFAAB7}" srcOrd="1" destOrd="0" presId="urn:microsoft.com/office/officeart/2005/8/layout/radial1"/>
    <dgm:cxn modelId="{331F24EE-53DE-4B57-ADF6-765AA2378B6D}" type="presOf" srcId="{8D228E1A-BC46-4B93-AD21-BD7C68CB7C83}" destId="{126B679E-704B-4C19-933C-9277B0539E52}" srcOrd="0" destOrd="0" presId="urn:microsoft.com/office/officeart/2005/8/layout/radial1"/>
    <dgm:cxn modelId="{F092C2F7-BED4-47A8-B150-C368618D6879}" type="presOf" srcId="{01D9EF67-3C3D-4141-BDE0-C103CFF0B143}" destId="{705B0629-59FF-4764-ABF7-7321515E861B}" srcOrd="1" destOrd="0" presId="urn:microsoft.com/office/officeart/2005/8/layout/radial1"/>
    <dgm:cxn modelId="{3311B2FB-6322-4098-B457-8A7F97D5269E}" srcId="{948FEB3F-C792-48B3-BE44-E9FD95EA7100}" destId="{D31ADA6D-0679-4EA2-91BC-EB4A60FCA143}" srcOrd="5" destOrd="0" parTransId="{96BFBC56-49D7-438D-BA09-73C9C794B682}" sibTransId="{22F857A6-332C-407F-8589-2D72E1D92E3B}"/>
    <dgm:cxn modelId="{D114D651-641F-44D7-A23A-5F27F7DD3CF0}" type="presParOf" srcId="{308A8623-13F2-42CA-B722-EC0809F0E7D5}" destId="{73522265-04B8-4627-9B16-5B925D541D43}" srcOrd="0" destOrd="0" presId="urn:microsoft.com/office/officeart/2005/8/layout/radial1"/>
    <dgm:cxn modelId="{4F81C407-1410-441B-9341-A6E62B0315D3}" type="presParOf" srcId="{308A8623-13F2-42CA-B722-EC0809F0E7D5}" destId="{C3DD7322-6C26-4AB6-BFD8-AC7EF62770CF}" srcOrd="1" destOrd="0" presId="urn:microsoft.com/office/officeart/2005/8/layout/radial1"/>
    <dgm:cxn modelId="{E3C26FDF-3A1A-405F-BD62-327D9622C5B4}" type="presParOf" srcId="{C3DD7322-6C26-4AB6-BFD8-AC7EF62770CF}" destId="{8C2D1EC1-372D-4A60-BF91-C19C9FA744AD}" srcOrd="0" destOrd="0" presId="urn:microsoft.com/office/officeart/2005/8/layout/radial1"/>
    <dgm:cxn modelId="{20E112EE-8152-42D1-A631-E6134F515E26}" type="presParOf" srcId="{308A8623-13F2-42CA-B722-EC0809F0E7D5}" destId="{126B679E-704B-4C19-933C-9277B0539E52}" srcOrd="2" destOrd="0" presId="urn:microsoft.com/office/officeart/2005/8/layout/radial1"/>
    <dgm:cxn modelId="{0FD708F4-4FE3-4F15-A95E-91D175BA534C}" type="presParOf" srcId="{308A8623-13F2-42CA-B722-EC0809F0E7D5}" destId="{4B7C6874-36DE-4BAC-A6AE-8A111B878FEB}" srcOrd="3" destOrd="0" presId="urn:microsoft.com/office/officeart/2005/8/layout/radial1"/>
    <dgm:cxn modelId="{805EF265-FB82-4B15-8AE0-699A482FB193}" type="presParOf" srcId="{4B7C6874-36DE-4BAC-A6AE-8A111B878FEB}" destId="{6CB714A0-1022-4876-A8E9-7C8C13E737F7}" srcOrd="0" destOrd="0" presId="urn:microsoft.com/office/officeart/2005/8/layout/radial1"/>
    <dgm:cxn modelId="{31F8C9C4-0BF7-4246-AD6F-2B5BB3F74ADD}" type="presParOf" srcId="{308A8623-13F2-42CA-B722-EC0809F0E7D5}" destId="{D88E12FC-2597-49A7-A41A-2EA367B8A90A}" srcOrd="4" destOrd="0" presId="urn:microsoft.com/office/officeart/2005/8/layout/radial1"/>
    <dgm:cxn modelId="{81BA39A3-ECEF-49DB-9BD7-3128EC19A170}" type="presParOf" srcId="{308A8623-13F2-42CA-B722-EC0809F0E7D5}" destId="{4D2EBC1F-2E07-486B-AD35-651CE8620086}" srcOrd="5" destOrd="0" presId="urn:microsoft.com/office/officeart/2005/8/layout/radial1"/>
    <dgm:cxn modelId="{FEB42D2A-12AC-47BD-BEFB-3476F61762B0}" type="presParOf" srcId="{4D2EBC1F-2E07-486B-AD35-651CE8620086}" destId="{F3A9FC8B-74DE-40F2-8152-281DB714F9ED}" srcOrd="0" destOrd="0" presId="urn:microsoft.com/office/officeart/2005/8/layout/radial1"/>
    <dgm:cxn modelId="{DFE056FD-12AE-4960-8DD4-277E60E5C388}" type="presParOf" srcId="{308A8623-13F2-42CA-B722-EC0809F0E7D5}" destId="{4F109EAB-1D51-4B8F-8AFD-4839EF9EFC7F}" srcOrd="6" destOrd="0" presId="urn:microsoft.com/office/officeart/2005/8/layout/radial1"/>
    <dgm:cxn modelId="{A1EF3BDA-E548-45D2-8933-9739107314A8}" type="presParOf" srcId="{308A8623-13F2-42CA-B722-EC0809F0E7D5}" destId="{FCEA544D-6CFE-4C8B-838A-7276133C05CF}" srcOrd="7" destOrd="0" presId="urn:microsoft.com/office/officeart/2005/8/layout/radial1"/>
    <dgm:cxn modelId="{D3523932-EBCD-4C77-9CC9-8B8F7025BB69}" type="presParOf" srcId="{FCEA544D-6CFE-4C8B-838A-7276133C05CF}" destId="{705B0629-59FF-4764-ABF7-7321515E861B}" srcOrd="0" destOrd="0" presId="urn:microsoft.com/office/officeart/2005/8/layout/radial1"/>
    <dgm:cxn modelId="{82A701E6-5F90-46B6-B398-52C46D9DB2BF}" type="presParOf" srcId="{308A8623-13F2-42CA-B722-EC0809F0E7D5}" destId="{EB769786-F038-4378-B6E4-1AD525A9BEDB}" srcOrd="8" destOrd="0" presId="urn:microsoft.com/office/officeart/2005/8/layout/radial1"/>
    <dgm:cxn modelId="{5E25C289-83A7-4058-A19D-47791C5A9540}" type="presParOf" srcId="{308A8623-13F2-42CA-B722-EC0809F0E7D5}" destId="{41C126CD-74A9-48E9-8A27-A72B3C4A1D5D}" srcOrd="9" destOrd="0" presId="urn:microsoft.com/office/officeart/2005/8/layout/radial1"/>
    <dgm:cxn modelId="{B0AD790B-2179-4BC4-BC67-657E74993392}" type="presParOf" srcId="{41C126CD-74A9-48E9-8A27-A72B3C4A1D5D}" destId="{B31EEAF6-BA7F-4E66-A7F6-F8CC53BC6E07}" srcOrd="0" destOrd="0" presId="urn:microsoft.com/office/officeart/2005/8/layout/radial1"/>
    <dgm:cxn modelId="{5AE845D2-0930-4BCB-81E0-AF9A8475750D}" type="presParOf" srcId="{308A8623-13F2-42CA-B722-EC0809F0E7D5}" destId="{876FEC67-2C60-4954-8AFF-1BEED5EC3957}" srcOrd="10" destOrd="0" presId="urn:microsoft.com/office/officeart/2005/8/layout/radial1"/>
    <dgm:cxn modelId="{35AE6B7C-C9C7-462C-A51A-81BAC7FBB0A0}" type="presParOf" srcId="{308A8623-13F2-42CA-B722-EC0809F0E7D5}" destId="{12E2E4C3-25B5-425C-BA6A-695B0614B354}" srcOrd="11" destOrd="0" presId="urn:microsoft.com/office/officeart/2005/8/layout/radial1"/>
    <dgm:cxn modelId="{2F9EDD99-803A-4F05-A435-4BF785D2A869}" type="presParOf" srcId="{12E2E4C3-25B5-425C-BA6A-695B0614B354}" destId="{29B8FD36-D6AF-4C8F-BE7C-24076DFFAAB7}" srcOrd="0" destOrd="0" presId="urn:microsoft.com/office/officeart/2005/8/layout/radial1"/>
    <dgm:cxn modelId="{E570ED64-1F16-4E42-A208-078BF5F796AB}" type="presParOf" srcId="{308A8623-13F2-42CA-B722-EC0809F0E7D5}" destId="{1CA3AEA3-AAFE-4B0A-B1D2-C6B8344D583F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</dgm:spPr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000" dirty="0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278037B8-2E96-490A-BEE1-2F4558C9AC28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dirty="0"/>
        </a:p>
      </dgm:t>
    </dgm:pt>
    <dgm:pt modelId="{BFA1DD11-C6D7-4EB2-8BBE-656F7AB232CD}" type="parTrans" cxnId="{C773A026-1F77-4C69-8BB3-EF2D94E83108}">
      <dgm:prSet/>
      <dgm:spPr/>
      <dgm:t>
        <a:bodyPr/>
        <a:lstStyle/>
        <a:p>
          <a:endParaRPr lang="fr-FR"/>
        </a:p>
      </dgm:t>
    </dgm:pt>
    <dgm:pt modelId="{4BBCC264-E63A-40DD-87E6-30299D3AFA98}" type="sibTrans" cxnId="{C773A026-1F77-4C69-8BB3-EF2D94E83108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522265-04B8-4627-9B16-5B925D541D43}" type="pres">
      <dgm:prSet presAssocID="{948FEB3F-C792-48B3-BE44-E9FD95EA7100}" presName="centerShape" presStyleLbl="node0" presStyleIdx="0" presStyleCnt="1" custScaleX="160696" custScaleY="88675" custLinFactNeighborX="533"/>
      <dgm:spPr>
        <a:prstGeom prst="roundRect">
          <a:avLst/>
        </a:prstGeom>
      </dgm:spPr>
    </dgm:pt>
    <dgm:pt modelId="{C3DD7322-6C26-4AB6-BFD8-AC7EF62770CF}" type="pres">
      <dgm:prSet presAssocID="{AB9E6B07-1404-4750-9E3E-87ED3FC77D87}" presName="Name9" presStyleLbl="parChTrans1D2" presStyleIdx="0" presStyleCnt="5"/>
      <dgm:spPr/>
    </dgm:pt>
    <dgm:pt modelId="{8C2D1EC1-372D-4A60-BF91-C19C9FA744AD}" type="pres">
      <dgm:prSet presAssocID="{AB9E6B07-1404-4750-9E3E-87ED3FC77D87}" presName="connTx" presStyleLbl="parChTrans1D2" presStyleIdx="0" presStyleCnt="5"/>
      <dgm:spPr/>
    </dgm:pt>
    <dgm:pt modelId="{126B679E-704B-4C19-933C-9277B0539E52}" type="pres">
      <dgm:prSet presAssocID="{8D228E1A-BC46-4B93-AD21-BD7C68CB7C83}" presName="node" presStyleLbl="node1" presStyleIdx="0" presStyleCnt="5" custScaleX="177860" custScaleY="68773" custRadScaleRad="95755" custRadScaleInc="-476">
        <dgm:presLayoutVars>
          <dgm:bulletEnabled val="1"/>
        </dgm:presLayoutVars>
      </dgm:prSet>
      <dgm:spPr>
        <a:prstGeom prst="roundRect">
          <a:avLst/>
        </a:prstGeom>
      </dgm:spPr>
    </dgm:pt>
    <dgm:pt modelId="{4B7C6874-36DE-4BAC-A6AE-8A111B878FEB}" type="pres">
      <dgm:prSet presAssocID="{1CC29046-CE11-4A14-AFE7-A3AB1601870D}" presName="Name9" presStyleLbl="parChTrans1D2" presStyleIdx="1" presStyleCnt="5"/>
      <dgm:spPr/>
    </dgm:pt>
    <dgm:pt modelId="{6CB714A0-1022-4876-A8E9-7C8C13E737F7}" type="pres">
      <dgm:prSet presAssocID="{1CC29046-CE11-4A14-AFE7-A3AB1601870D}" presName="connTx" presStyleLbl="parChTrans1D2" presStyleIdx="1" presStyleCnt="5"/>
      <dgm:spPr/>
    </dgm:pt>
    <dgm:pt modelId="{D88E12FC-2597-49A7-A41A-2EA367B8A90A}" type="pres">
      <dgm:prSet presAssocID="{1CA3D244-BE1A-4FE1-8F70-96964FA69D38}" presName="node" presStyleLbl="node1" presStyleIdx="1" presStyleCnt="5" custScaleX="177860" custScaleY="68773" custRadScaleRad="175580" custRadScaleInc="7911">
        <dgm:presLayoutVars>
          <dgm:bulletEnabled val="1"/>
        </dgm:presLayoutVars>
      </dgm:prSet>
      <dgm:spPr>
        <a:prstGeom prst="roundRect">
          <a:avLst/>
        </a:prstGeom>
      </dgm:spPr>
    </dgm:pt>
    <dgm:pt modelId="{4D2EBC1F-2E07-486B-AD35-651CE8620086}" type="pres">
      <dgm:prSet presAssocID="{2BD1A10F-CA38-4764-A74F-7A8ADCCDF8E4}" presName="Name9" presStyleLbl="parChTrans1D2" presStyleIdx="2" presStyleCnt="5"/>
      <dgm:spPr/>
    </dgm:pt>
    <dgm:pt modelId="{F3A9FC8B-74DE-40F2-8152-281DB714F9ED}" type="pres">
      <dgm:prSet presAssocID="{2BD1A10F-CA38-4764-A74F-7A8ADCCDF8E4}" presName="connTx" presStyleLbl="parChTrans1D2" presStyleIdx="2" presStyleCnt="5"/>
      <dgm:spPr/>
    </dgm:pt>
    <dgm:pt modelId="{4F109EAB-1D51-4B8F-8AFD-4839EF9EFC7F}" type="pres">
      <dgm:prSet presAssocID="{029CA7CA-A6E5-487D-A3C2-ECE2C6D65C8B}" presName="node" presStyleLbl="node1" presStyleIdx="2" presStyleCnt="5" custScaleX="177860" custScaleY="68773" custRadScaleRad="158422" custRadScaleInc="-63364">
        <dgm:presLayoutVars>
          <dgm:bulletEnabled val="1"/>
        </dgm:presLayoutVars>
      </dgm:prSet>
      <dgm:spPr>
        <a:prstGeom prst="roundRect">
          <a:avLst/>
        </a:prstGeom>
      </dgm:spPr>
    </dgm:pt>
    <dgm:pt modelId="{74D70776-C7EA-4989-8388-871875FE1754}" type="pres">
      <dgm:prSet presAssocID="{BFA1DD11-C6D7-4EB2-8BBE-656F7AB232CD}" presName="Name9" presStyleLbl="parChTrans1D2" presStyleIdx="3" presStyleCnt="5"/>
      <dgm:spPr/>
    </dgm:pt>
    <dgm:pt modelId="{C4AA93D7-A5A8-4C1C-B8AE-795F4B88AE29}" type="pres">
      <dgm:prSet presAssocID="{BFA1DD11-C6D7-4EB2-8BBE-656F7AB232CD}" presName="connTx" presStyleLbl="parChTrans1D2" presStyleIdx="3" presStyleCnt="5"/>
      <dgm:spPr/>
    </dgm:pt>
    <dgm:pt modelId="{4FE0EB9D-5129-4A18-8C25-788916F04EE6}" type="pres">
      <dgm:prSet presAssocID="{278037B8-2E96-490A-BEE1-2F4558C9AC28}" presName="node" presStyleLbl="node1" presStyleIdx="3" presStyleCnt="5" custScaleX="177860" custScaleY="68773" custRadScaleRad="139099" custRadScaleInc="49604">
        <dgm:presLayoutVars>
          <dgm:bulletEnabled val="1"/>
        </dgm:presLayoutVars>
      </dgm:prSet>
      <dgm:spPr>
        <a:prstGeom prst="roundRect">
          <a:avLst/>
        </a:prstGeom>
      </dgm:spPr>
    </dgm:pt>
    <dgm:pt modelId="{FCEA544D-6CFE-4C8B-838A-7276133C05CF}" type="pres">
      <dgm:prSet presAssocID="{01D9EF67-3C3D-4141-BDE0-C103CFF0B143}" presName="Name9" presStyleLbl="parChTrans1D2" presStyleIdx="4" presStyleCnt="5"/>
      <dgm:spPr/>
    </dgm:pt>
    <dgm:pt modelId="{705B0629-59FF-4764-ABF7-7321515E861B}" type="pres">
      <dgm:prSet presAssocID="{01D9EF67-3C3D-4141-BDE0-C103CFF0B143}" presName="connTx" presStyleLbl="parChTrans1D2" presStyleIdx="4" presStyleCnt="5"/>
      <dgm:spPr/>
    </dgm:pt>
    <dgm:pt modelId="{EB769786-F038-4378-B6E4-1AD525A9BEDB}" type="pres">
      <dgm:prSet presAssocID="{DAE6F516-5762-445E-AF23-3A8232FAC445}" presName="node" presStyleLbl="node1" presStyleIdx="4" presStyleCnt="5" custScaleX="177860" custScaleY="68773" custRadScaleRad="151051" custRadScaleInc="6542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9E35641F-FC93-4982-8D28-C0ECA4DD03C9}" type="presOf" srcId="{AB9E6B07-1404-4750-9E3E-87ED3FC77D87}" destId="{8C2D1EC1-372D-4A60-BF91-C19C9FA744AD}" srcOrd="1" destOrd="0" presId="urn:microsoft.com/office/officeart/2005/8/layout/radial1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C773A026-1F77-4C69-8BB3-EF2D94E83108}" srcId="{948FEB3F-C792-48B3-BE44-E9FD95EA7100}" destId="{278037B8-2E96-490A-BEE1-2F4558C9AC28}" srcOrd="3" destOrd="0" parTransId="{BFA1DD11-C6D7-4EB2-8BBE-656F7AB232CD}" sibTransId="{4BBCC264-E63A-40DD-87E6-30299D3AFA98}"/>
    <dgm:cxn modelId="{3417742D-7019-47C9-B9B3-C151E8947B06}" type="presOf" srcId="{029CA7CA-A6E5-487D-A3C2-ECE2C6D65C8B}" destId="{4F109EAB-1D51-4B8F-8AFD-4839EF9EFC7F}" srcOrd="0" destOrd="0" presId="urn:microsoft.com/office/officeart/2005/8/layout/radial1"/>
    <dgm:cxn modelId="{20392667-0DDC-4FD2-A5B3-78BFA8C0F65A}" type="presOf" srcId="{1CC29046-CE11-4A14-AFE7-A3AB1601870D}" destId="{6CB714A0-1022-4876-A8E9-7C8C13E737F7}" srcOrd="1" destOrd="0" presId="urn:microsoft.com/office/officeart/2005/8/layout/radial1"/>
    <dgm:cxn modelId="{4164FF78-E010-455C-BD85-E3C0DFEA9619}" type="presOf" srcId="{C9E94780-6134-4630-818F-107EF808B095}" destId="{308A8623-13F2-42CA-B722-EC0809F0E7D5}" srcOrd="0" destOrd="0" presId="urn:microsoft.com/office/officeart/2005/8/layout/radial1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77160683-D633-4BB4-A7E1-D46135E0704B}" type="presOf" srcId="{2BD1A10F-CA38-4764-A74F-7A8ADCCDF8E4}" destId="{F3A9FC8B-74DE-40F2-8152-281DB714F9ED}" srcOrd="1" destOrd="0" presId="urn:microsoft.com/office/officeart/2005/8/layout/radial1"/>
    <dgm:cxn modelId="{26E7BD85-4D19-41C9-B781-71728059E9FB}" type="presOf" srcId="{01D9EF67-3C3D-4141-BDE0-C103CFF0B143}" destId="{705B0629-59FF-4764-ABF7-7321515E861B}" srcOrd="1" destOrd="0" presId="urn:microsoft.com/office/officeart/2005/8/layout/radial1"/>
    <dgm:cxn modelId="{CA594B8D-E02B-4185-A409-EA77B57CA74E}" type="presOf" srcId="{278037B8-2E96-490A-BEE1-2F4558C9AC28}" destId="{4FE0EB9D-5129-4A18-8C25-788916F04EE6}" srcOrd="0" destOrd="0" presId="urn:microsoft.com/office/officeart/2005/8/layout/radial1"/>
    <dgm:cxn modelId="{772BD191-D0B9-4736-A668-CDC5C3EB2480}" type="presOf" srcId="{BFA1DD11-C6D7-4EB2-8BBE-656F7AB232CD}" destId="{C4AA93D7-A5A8-4C1C-B8AE-795F4B88AE29}" srcOrd="1" destOrd="0" presId="urn:microsoft.com/office/officeart/2005/8/layout/radial1"/>
    <dgm:cxn modelId="{B2FB079D-39D3-4EB0-BFAE-5E8DA1926415}" type="presOf" srcId="{2BD1A10F-CA38-4764-A74F-7A8ADCCDF8E4}" destId="{4D2EBC1F-2E07-486B-AD35-651CE8620086}" srcOrd="0" destOrd="0" presId="urn:microsoft.com/office/officeart/2005/8/layout/radial1"/>
    <dgm:cxn modelId="{E5E042A5-D603-4D18-9102-B6E791ED2C37}" type="presOf" srcId="{BFA1DD11-C6D7-4EB2-8BBE-656F7AB232CD}" destId="{74D70776-C7EA-4989-8388-871875FE1754}" srcOrd="0" destOrd="0" presId="urn:microsoft.com/office/officeart/2005/8/layout/radial1"/>
    <dgm:cxn modelId="{CAC003AD-B988-4622-BF6A-4F2110B54E7A}" type="presOf" srcId="{1CC29046-CE11-4A14-AFE7-A3AB1601870D}" destId="{4B7C6874-36DE-4BAC-A6AE-8A111B878FEB}" srcOrd="0" destOrd="0" presId="urn:microsoft.com/office/officeart/2005/8/layout/radial1"/>
    <dgm:cxn modelId="{71E82FAE-F6FA-4B57-A7CB-0D9166CD619C}" type="presOf" srcId="{01D9EF67-3C3D-4141-BDE0-C103CFF0B143}" destId="{FCEA544D-6CFE-4C8B-838A-7276133C05CF}" srcOrd="0" destOrd="0" presId="urn:microsoft.com/office/officeart/2005/8/layout/radial1"/>
    <dgm:cxn modelId="{DC6075B8-301B-4475-BD4A-768D54B22E9E}" type="presOf" srcId="{DAE6F516-5762-445E-AF23-3A8232FAC445}" destId="{EB769786-F038-4378-B6E4-1AD525A9BEDB}" srcOrd="0" destOrd="0" presId="urn:microsoft.com/office/officeart/2005/8/layout/radial1"/>
    <dgm:cxn modelId="{896E1AD0-9273-48C3-AB8A-D2F5CF31B813}" type="presOf" srcId="{948FEB3F-C792-48B3-BE44-E9FD95EA7100}" destId="{73522265-04B8-4627-9B16-5B925D541D43}" srcOrd="0" destOrd="0" presId="urn:microsoft.com/office/officeart/2005/8/layout/radial1"/>
    <dgm:cxn modelId="{A36BA9D3-58D3-40CD-B067-48E2C9CA2E4D}" srcId="{948FEB3F-C792-48B3-BE44-E9FD95EA7100}" destId="{DAE6F516-5762-445E-AF23-3A8232FAC445}" srcOrd="4" destOrd="0" parTransId="{01D9EF67-3C3D-4141-BDE0-C103CFF0B143}" sibTransId="{C666DBF7-A97B-45BD-BDFB-AB2A0934E15B}"/>
    <dgm:cxn modelId="{4E11DAD6-11A2-4E43-98F9-90931E5FF043}" type="presOf" srcId="{8D228E1A-BC46-4B93-AD21-BD7C68CB7C83}" destId="{126B679E-704B-4C19-933C-9277B0539E52}" srcOrd="0" destOrd="0" presId="urn:microsoft.com/office/officeart/2005/8/layout/radial1"/>
    <dgm:cxn modelId="{B0ADD3E0-25ED-4308-88F5-FCF414592CF4}" type="presOf" srcId="{1CA3D244-BE1A-4FE1-8F70-96964FA69D38}" destId="{D88E12FC-2597-49A7-A41A-2EA367B8A90A}" srcOrd="0" destOrd="0" presId="urn:microsoft.com/office/officeart/2005/8/layout/radial1"/>
    <dgm:cxn modelId="{1E5B39FD-59A9-44E5-A470-02E66D1FF0D9}" type="presOf" srcId="{AB9E6B07-1404-4750-9E3E-87ED3FC77D87}" destId="{C3DD7322-6C26-4AB6-BFD8-AC7EF62770CF}" srcOrd="0" destOrd="0" presId="urn:microsoft.com/office/officeart/2005/8/layout/radial1"/>
    <dgm:cxn modelId="{853BC079-A3D3-486B-A408-F218BF138D9E}" type="presParOf" srcId="{308A8623-13F2-42CA-B722-EC0809F0E7D5}" destId="{73522265-04B8-4627-9B16-5B925D541D43}" srcOrd="0" destOrd="0" presId="urn:microsoft.com/office/officeart/2005/8/layout/radial1"/>
    <dgm:cxn modelId="{150C1AB8-A175-488A-AC49-D04381FDA251}" type="presParOf" srcId="{308A8623-13F2-42CA-B722-EC0809F0E7D5}" destId="{C3DD7322-6C26-4AB6-BFD8-AC7EF62770CF}" srcOrd="1" destOrd="0" presId="urn:microsoft.com/office/officeart/2005/8/layout/radial1"/>
    <dgm:cxn modelId="{FBDF1F44-69BA-49E2-ACEE-2E3F5E192817}" type="presParOf" srcId="{C3DD7322-6C26-4AB6-BFD8-AC7EF62770CF}" destId="{8C2D1EC1-372D-4A60-BF91-C19C9FA744AD}" srcOrd="0" destOrd="0" presId="urn:microsoft.com/office/officeart/2005/8/layout/radial1"/>
    <dgm:cxn modelId="{C1135AFA-A5A7-40A2-AC6C-82AA47D3DDF0}" type="presParOf" srcId="{308A8623-13F2-42CA-B722-EC0809F0E7D5}" destId="{126B679E-704B-4C19-933C-9277B0539E52}" srcOrd="2" destOrd="0" presId="urn:microsoft.com/office/officeart/2005/8/layout/radial1"/>
    <dgm:cxn modelId="{B90D0025-4818-47BB-9F7F-AAE02D4FDA4F}" type="presParOf" srcId="{308A8623-13F2-42CA-B722-EC0809F0E7D5}" destId="{4B7C6874-36DE-4BAC-A6AE-8A111B878FEB}" srcOrd="3" destOrd="0" presId="urn:microsoft.com/office/officeart/2005/8/layout/radial1"/>
    <dgm:cxn modelId="{0DC54A6A-6D1A-4817-9C09-AA76B652F2F2}" type="presParOf" srcId="{4B7C6874-36DE-4BAC-A6AE-8A111B878FEB}" destId="{6CB714A0-1022-4876-A8E9-7C8C13E737F7}" srcOrd="0" destOrd="0" presId="urn:microsoft.com/office/officeart/2005/8/layout/radial1"/>
    <dgm:cxn modelId="{CD317C87-E902-4665-AEC4-917F33D954F0}" type="presParOf" srcId="{308A8623-13F2-42CA-B722-EC0809F0E7D5}" destId="{D88E12FC-2597-49A7-A41A-2EA367B8A90A}" srcOrd="4" destOrd="0" presId="urn:microsoft.com/office/officeart/2005/8/layout/radial1"/>
    <dgm:cxn modelId="{E6DDEAB7-E972-4E1F-9686-3B754FB99263}" type="presParOf" srcId="{308A8623-13F2-42CA-B722-EC0809F0E7D5}" destId="{4D2EBC1F-2E07-486B-AD35-651CE8620086}" srcOrd="5" destOrd="0" presId="urn:microsoft.com/office/officeart/2005/8/layout/radial1"/>
    <dgm:cxn modelId="{E4D7C217-C53B-4D59-9E78-7F25C98F6EF3}" type="presParOf" srcId="{4D2EBC1F-2E07-486B-AD35-651CE8620086}" destId="{F3A9FC8B-74DE-40F2-8152-281DB714F9ED}" srcOrd="0" destOrd="0" presId="urn:microsoft.com/office/officeart/2005/8/layout/radial1"/>
    <dgm:cxn modelId="{AA3C334B-CD35-44C9-AC90-8744E1F414A8}" type="presParOf" srcId="{308A8623-13F2-42CA-B722-EC0809F0E7D5}" destId="{4F109EAB-1D51-4B8F-8AFD-4839EF9EFC7F}" srcOrd="6" destOrd="0" presId="urn:microsoft.com/office/officeart/2005/8/layout/radial1"/>
    <dgm:cxn modelId="{6AEAFEBC-275D-4E61-96E2-D5811D70ACFE}" type="presParOf" srcId="{308A8623-13F2-42CA-B722-EC0809F0E7D5}" destId="{74D70776-C7EA-4989-8388-871875FE1754}" srcOrd="7" destOrd="0" presId="urn:microsoft.com/office/officeart/2005/8/layout/radial1"/>
    <dgm:cxn modelId="{C0CEA67E-D354-45F4-8573-168905BD8081}" type="presParOf" srcId="{74D70776-C7EA-4989-8388-871875FE1754}" destId="{C4AA93D7-A5A8-4C1C-B8AE-795F4B88AE29}" srcOrd="0" destOrd="0" presId="urn:microsoft.com/office/officeart/2005/8/layout/radial1"/>
    <dgm:cxn modelId="{C57418C4-60F1-4045-885C-5948EF3314AB}" type="presParOf" srcId="{308A8623-13F2-42CA-B722-EC0809F0E7D5}" destId="{4FE0EB9D-5129-4A18-8C25-788916F04EE6}" srcOrd="8" destOrd="0" presId="urn:microsoft.com/office/officeart/2005/8/layout/radial1"/>
    <dgm:cxn modelId="{ABFA9F9E-85CA-4972-8D31-4BE1FA185FE7}" type="presParOf" srcId="{308A8623-13F2-42CA-B722-EC0809F0E7D5}" destId="{FCEA544D-6CFE-4C8B-838A-7276133C05CF}" srcOrd="9" destOrd="0" presId="urn:microsoft.com/office/officeart/2005/8/layout/radial1"/>
    <dgm:cxn modelId="{82ED1AF7-0425-408F-BD50-4F305F11F299}" type="presParOf" srcId="{FCEA544D-6CFE-4C8B-838A-7276133C05CF}" destId="{705B0629-59FF-4764-ABF7-7321515E861B}" srcOrd="0" destOrd="0" presId="urn:microsoft.com/office/officeart/2005/8/layout/radial1"/>
    <dgm:cxn modelId="{AA739E00-FB43-4ECB-BE84-98AAA6A3C2D7}" type="presParOf" srcId="{308A8623-13F2-42CA-B722-EC0809F0E7D5}" destId="{EB769786-F038-4378-B6E4-1AD525A9BEDB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104368" y="1737471"/>
          <a:ext cx="2103677" cy="1768379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412444" y="1996444"/>
        <a:ext cx="1487525" cy="1250433"/>
      </dsp:txXfrm>
    </dsp:sp>
    <dsp:sp modelId="{C3DD7322-6C26-4AB6-BFD8-AC7EF62770CF}">
      <dsp:nvSpPr>
        <dsp:cNvPr id="0" name=""/>
        <dsp:cNvSpPr/>
      </dsp:nvSpPr>
      <dsp:spPr>
        <a:xfrm rot="14536500">
          <a:off x="3654790" y="1750479"/>
          <a:ext cx="104215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104215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704293" y="1764155"/>
        <a:ext cx="5210" cy="5210"/>
      </dsp:txXfrm>
    </dsp:sp>
    <dsp:sp modelId="{126B679E-704B-4C19-933C-9277B0539E52}">
      <dsp:nvSpPr>
        <dsp:cNvPr id="0" name=""/>
        <dsp:cNvSpPr/>
      </dsp:nvSpPr>
      <dsp:spPr>
        <a:xfrm>
          <a:off x="1765920" y="-309749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2176685" y="-1675"/>
        <a:ext cx="1983348" cy="1487514"/>
      </dsp:txXfrm>
    </dsp:sp>
    <dsp:sp modelId="{4B7C6874-36DE-4BAC-A6AE-8A111B878FEB}">
      <dsp:nvSpPr>
        <dsp:cNvPr id="0" name=""/>
        <dsp:cNvSpPr/>
      </dsp:nvSpPr>
      <dsp:spPr>
        <a:xfrm rot="19297787">
          <a:off x="4887100" y="1899158"/>
          <a:ext cx="322176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322176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040134" y="1907385"/>
        <a:ext cx="16108" cy="16108"/>
      </dsp:txXfrm>
    </dsp:sp>
    <dsp:sp modelId="{D88E12FC-2597-49A7-A41A-2EA367B8A90A}">
      <dsp:nvSpPr>
        <dsp:cNvPr id="0" name=""/>
        <dsp:cNvSpPr/>
      </dsp:nvSpPr>
      <dsp:spPr>
        <a:xfrm>
          <a:off x="4736515" y="0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5147280" y="308074"/>
        <a:ext cx="1983348" cy="1487514"/>
      </dsp:txXfrm>
    </dsp:sp>
    <dsp:sp modelId="{4D2EBC1F-2E07-486B-AD35-651CE8620086}">
      <dsp:nvSpPr>
        <dsp:cNvPr id="0" name=""/>
        <dsp:cNvSpPr/>
      </dsp:nvSpPr>
      <dsp:spPr>
        <a:xfrm rot="747275">
          <a:off x="5170514" y="2857595"/>
          <a:ext cx="255296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255296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291779" y="2867494"/>
        <a:ext cx="12764" cy="12764"/>
      </dsp:txXfrm>
    </dsp:sp>
    <dsp:sp modelId="{4F109EAB-1D51-4B8F-8AFD-4839EF9EFC7F}">
      <dsp:nvSpPr>
        <dsp:cNvPr id="0" name=""/>
        <dsp:cNvSpPr/>
      </dsp:nvSpPr>
      <dsp:spPr>
        <a:xfrm>
          <a:off x="5365685" y="2146706"/>
          <a:ext cx="2804878" cy="2103662"/>
        </a:xfrm>
        <a:prstGeom prst="ellipse">
          <a:avLst/>
        </a:prstGeom>
        <a:noFill/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</dsp:txBody>
      <dsp:txXfrm>
        <a:off x="5776450" y="2454780"/>
        <a:ext cx="1983348" cy="1487514"/>
      </dsp:txXfrm>
    </dsp:sp>
    <dsp:sp modelId="{FCEA544D-6CFE-4C8B-838A-7276133C05CF}">
      <dsp:nvSpPr>
        <dsp:cNvPr id="0" name=""/>
        <dsp:cNvSpPr/>
      </dsp:nvSpPr>
      <dsp:spPr>
        <a:xfrm rot="4326364">
          <a:off x="4399238" y="3503320"/>
          <a:ext cx="93781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93781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443784" y="3517257"/>
        <a:ext cx="4689" cy="4689"/>
      </dsp:txXfrm>
    </dsp:sp>
    <dsp:sp modelId="{EB769786-F038-4378-B6E4-1AD525A9BEDB}">
      <dsp:nvSpPr>
        <dsp:cNvPr id="0" name=""/>
        <dsp:cNvSpPr/>
      </dsp:nvSpPr>
      <dsp:spPr>
        <a:xfrm>
          <a:off x="3388166" y="3534678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3798931" y="3842752"/>
        <a:ext cx="1983348" cy="1487514"/>
      </dsp:txXfrm>
    </dsp:sp>
    <dsp:sp modelId="{41C126CD-74A9-48E9-8A27-A72B3C4A1D5D}">
      <dsp:nvSpPr>
        <dsp:cNvPr id="0" name=""/>
        <dsp:cNvSpPr/>
      </dsp:nvSpPr>
      <dsp:spPr>
        <a:xfrm rot="8591685">
          <a:off x="2883098" y="3355425"/>
          <a:ext cx="541387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541387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140257" y="3358172"/>
        <a:ext cx="27069" cy="27069"/>
      </dsp:txXfrm>
    </dsp:sp>
    <dsp:sp modelId="{876FEC67-2C60-4954-8AFF-1BEED5EC3957}">
      <dsp:nvSpPr>
        <dsp:cNvPr id="0" name=""/>
        <dsp:cNvSpPr/>
      </dsp:nvSpPr>
      <dsp:spPr>
        <a:xfrm>
          <a:off x="541773" y="3224929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b="1" kern="1200" dirty="0">
            <a:solidFill>
              <a:srgbClr val="FFFF00"/>
            </a:solidFill>
          </a:endParaRPr>
        </a:p>
      </dsp:txBody>
      <dsp:txXfrm>
        <a:off x="952538" y="3533003"/>
        <a:ext cx="1983348" cy="1487514"/>
      </dsp:txXfrm>
    </dsp:sp>
    <dsp:sp modelId="{12E2E4C3-25B5-425C-BA6A-695B0614B354}">
      <dsp:nvSpPr>
        <dsp:cNvPr id="0" name=""/>
        <dsp:cNvSpPr/>
      </dsp:nvSpPr>
      <dsp:spPr>
        <a:xfrm rot="11052379">
          <a:off x="2873306" y="2519682"/>
          <a:ext cx="235381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235381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2985112" y="2530079"/>
        <a:ext cx="11769" cy="11769"/>
      </dsp:txXfrm>
    </dsp:sp>
    <dsp:sp modelId="{1CA3AEA3-AAFE-4B0A-B1D2-C6B8344D583F}">
      <dsp:nvSpPr>
        <dsp:cNvPr id="0" name=""/>
        <dsp:cNvSpPr/>
      </dsp:nvSpPr>
      <dsp:spPr>
        <a:xfrm>
          <a:off x="75439" y="1372848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b="1" kern="1200" dirty="0">
            <a:solidFill>
              <a:srgbClr val="FFFF00"/>
            </a:solidFill>
          </a:endParaRPr>
        </a:p>
      </dsp:txBody>
      <dsp:txXfrm>
        <a:off x="486204" y="1680922"/>
        <a:ext cx="1983348" cy="1487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032494" y="2045789"/>
          <a:ext cx="2417364" cy="1333945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097612" y="2110907"/>
        <a:ext cx="2287128" cy="1203709"/>
      </dsp:txXfrm>
    </dsp:sp>
    <dsp:sp modelId="{C3DD7322-6C26-4AB6-BFD8-AC7EF62770CF}">
      <dsp:nvSpPr>
        <dsp:cNvPr id="0" name=""/>
        <dsp:cNvSpPr/>
      </dsp:nvSpPr>
      <dsp:spPr>
        <a:xfrm rot="16151450">
          <a:off x="3881665" y="1684588"/>
          <a:ext cx="690432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690432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209620" y="1683367"/>
        <a:ext cx="34521" cy="34521"/>
      </dsp:txXfrm>
    </dsp:sp>
    <dsp:sp modelId="{126B679E-704B-4C19-933C-9277B0539E52}">
      <dsp:nvSpPr>
        <dsp:cNvPr id="0" name=""/>
        <dsp:cNvSpPr/>
      </dsp:nvSpPr>
      <dsp:spPr>
        <a:xfrm>
          <a:off x="2876919" y="320896"/>
          <a:ext cx="2675563" cy="10345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2927422" y="371399"/>
        <a:ext cx="2574557" cy="933552"/>
      </dsp:txXfrm>
    </dsp:sp>
    <dsp:sp modelId="{4B7C6874-36DE-4BAC-A6AE-8A111B878FEB}">
      <dsp:nvSpPr>
        <dsp:cNvPr id="0" name=""/>
        <dsp:cNvSpPr/>
      </dsp:nvSpPr>
      <dsp:spPr>
        <a:xfrm rot="20554179">
          <a:off x="5273130" y="2245611"/>
          <a:ext cx="809751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809751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657762" y="2241407"/>
        <a:ext cx="40487" cy="40487"/>
      </dsp:txXfrm>
    </dsp:sp>
    <dsp:sp modelId="{D88E12FC-2597-49A7-A41A-2EA367B8A90A}">
      <dsp:nvSpPr>
        <dsp:cNvPr id="0" name=""/>
        <dsp:cNvSpPr/>
      </dsp:nvSpPr>
      <dsp:spPr>
        <a:xfrm>
          <a:off x="5765051" y="1297029"/>
          <a:ext cx="2675563" cy="10345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5815554" y="1347532"/>
        <a:ext cx="2574557" cy="933552"/>
      </dsp:txXfrm>
    </dsp:sp>
    <dsp:sp modelId="{4D2EBC1F-2E07-486B-AD35-651CE8620086}">
      <dsp:nvSpPr>
        <dsp:cNvPr id="0" name=""/>
        <dsp:cNvSpPr/>
      </dsp:nvSpPr>
      <dsp:spPr>
        <a:xfrm rot="1883386">
          <a:off x="4957147" y="3528651"/>
          <a:ext cx="1294989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1294989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572267" y="3512316"/>
        <a:ext cx="64749" cy="64749"/>
      </dsp:txXfrm>
    </dsp:sp>
    <dsp:sp modelId="{4F109EAB-1D51-4B8F-8AFD-4839EF9EFC7F}">
      <dsp:nvSpPr>
        <dsp:cNvPr id="0" name=""/>
        <dsp:cNvSpPr/>
      </dsp:nvSpPr>
      <dsp:spPr>
        <a:xfrm>
          <a:off x="5535685" y="3801595"/>
          <a:ext cx="2675563" cy="10345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</dsp:txBody>
      <dsp:txXfrm>
        <a:off x="5586188" y="3852098"/>
        <a:ext cx="2574557" cy="933552"/>
      </dsp:txXfrm>
    </dsp:sp>
    <dsp:sp modelId="{74D70776-C7EA-4989-8388-871875FE1754}">
      <dsp:nvSpPr>
        <dsp:cNvPr id="0" name=""/>
        <dsp:cNvSpPr/>
      </dsp:nvSpPr>
      <dsp:spPr>
        <a:xfrm rot="8646889">
          <a:off x="2551491" y="3536828"/>
          <a:ext cx="1056986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1056986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053559" y="3526443"/>
        <a:ext cx="52849" cy="52849"/>
      </dsp:txXfrm>
    </dsp:sp>
    <dsp:sp modelId="{4FE0EB9D-5129-4A18-8C25-788916F04EE6}">
      <dsp:nvSpPr>
        <dsp:cNvPr id="0" name=""/>
        <dsp:cNvSpPr/>
      </dsp:nvSpPr>
      <dsp:spPr>
        <a:xfrm>
          <a:off x="683447" y="3801582"/>
          <a:ext cx="2675563" cy="10345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 dirty="0"/>
        </a:p>
      </dsp:txBody>
      <dsp:txXfrm>
        <a:off x="733950" y="3852085"/>
        <a:ext cx="2574557" cy="933552"/>
      </dsp:txXfrm>
    </dsp:sp>
    <dsp:sp modelId="{FCEA544D-6CFE-4C8B-838A-7276133C05CF}">
      <dsp:nvSpPr>
        <dsp:cNvPr id="0" name=""/>
        <dsp:cNvSpPr/>
      </dsp:nvSpPr>
      <dsp:spPr>
        <a:xfrm rot="12012924">
          <a:off x="2389720" y="2175680"/>
          <a:ext cx="872956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872956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2804375" y="2169896"/>
        <a:ext cx="43647" cy="43647"/>
      </dsp:txXfrm>
    </dsp:sp>
    <dsp:sp modelId="{EB769786-F038-4378-B6E4-1AD525A9BEDB}">
      <dsp:nvSpPr>
        <dsp:cNvPr id="0" name=""/>
        <dsp:cNvSpPr/>
      </dsp:nvSpPr>
      <dsp:spPr>
        <a:xfrm>
          <a:off x="110058" y="1166883"/>
          <a:ext cx="2675563" cy="10345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160561" y="1217386"/>
        <a:ext cx="2574557" cy="933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328" tIns="0" rIns="19328" bIns="0" numCol="1" anchor="t" anchorCtr="0" compatLnSpc="1">
            <a:prstTxWarp prst="textNoShape">
              <a:avLst/>
            </a:prstTxWarp>
          </a:bodyPr>
          <a:lstStyle>
            <a:lvl1pPr algn="r" defTabSz="923233" eaLnBrk="0" hangingPunct="0">
              <a:defRPr sz="1200" b="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Version du 21 janvier 2010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759792" y="9462954"/>
            <a:ext cx="2949990" cy="46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328" tIns="0" rIns="19328" bIns="0" numCol="1" anchor="b" anchorCtr="0" compatLnSpc="1">
            <a:prstTxWarp prst="textNoShape">
              <a:avLst/>
            </a:prstTxWarp>
          </a:bodyPr>
          <a:lstStyle>
            <a:lvl1pPr algn="r" defTabSz="924767" eaLnBrk="0" hangingPunct="0">
              <a:defRPr sz="1200" b="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Sunnikan_Presentation / Copyright© SUNNIKAN Consulting 2010 - Tous droits réservés </a:t>
            </a:r>
          </a:p>
        </p:txBody>
      </p:sp>
    </p:spTree>
    <p:extLst>
      <p:ext uri="{BB962C8B-B14F-4D97-AF65-F5344CB8AC3E}">
        <p14:creationId xmlns:p14="http://schemas.microsoft.com/office/powerpoint/2010/main" val="26306929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328" tIns="0" rIns="19328" bIns="0" numCol="1" anchor="t" anchorCtr="0" compatLnSpc="1">
            <a:prstTxWarp prst="textNoShape">
              <a:avLst/>
            </a:prstTxWarp>
          </a:bodyPr>
          <a:lstStyle>
            <a:lvl1pPr defTabSz="771406" eaLnBrk="0" hangingPunct="0">
              <a:defRPr sz="1200" b="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SUNNIKAN Consulting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328" tIns="0" rIns="19328" bIns="0" numCol="1" anchor="t" anchorCtr="0" compatLnSpc="1">
            <a:prstTxWarp prst="textNoShape">
              <a:avLst/>
            </a:prstTxWarp>
          </a:bodyPr>
          <a:lstStyle>
            <a:lvl1pPr algn="r" defTabSz="771406" eaLnBrk="0" hangingPunct="0">
              <a:defRPr sz="1200" b="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Version du 21 janvier 2010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2954"/>
            <a:ext cx="6027842" cy="46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328" tIns="0" rIns="19328" bIns="0" numCol="1" anchor="b" anchorCtr="0" compatLnSpc="1">
            <a:prstTxWarp prst="textNoShape">
              <a:avLst/>
            </a:prstTxWarp>
          </a:bodyPr>
          <a:lstStyle>
            <a:lvl1pPr defTabSz="771406" eaLnBrk="0" hangingPunct="0">
              <a:defRPr sz="1200" b="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Sunnikan_Presentation / Copyright© SUNNIKAN Consulting 2010 - Tous droits réservés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96341" y="9462954"/>
            <a:ext cx="710859" cy="46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328" tIns="0" rIns="19328" bIns="0" numCol="1" anchor="b" anchorCtr="0" compatLnSpc="1">
            <a:prstTxWarp prst="textNoShape">
              <a:avLst/>
            </a:prstTxWarp>
          </a:bodyPr>
          <a:lstStyle>
            <a:lvl1pPr algn="r" defTabSz="771845" eaLnBrk="0" hangingPunct="0">
              <a:defRPr sz="1200" b="0" i="1">
                <a:latin typeface="Times New Roman" pitchFamily="18" charset="0"/>
              </a:defRPr>
            </a:lvl1pPr>
          </a:lstStyle>
          <a:p>
            <a:pPr>
              <a:defRPr/>
            </a:pPr>
            <a:fld id="{1CF6CB96-FF51-4590-9F50-6F4758139E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49158" name="Rectangle 6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87438" y="869950"/>
            <a:ext cx="4637087" cy="34766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745" y="4726852"/>
            <a:ext cx="4989714" cy="417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410" tIns="46707" rIns="93410" bIns="46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Click to edit Master notes styles</a:t>
            </a:r>
          </a:p>
          <a:p>
            <a:pPr lvl="1"/>
            <a:r>
              <a:rPr lang="fr-FR" noProof="0"/>
              <a:t>Second Level</a:t>
            </a:r>
          </a:p>
          <a:p>
            <a:pPr lvl="2"/>
            <a:r>
              <a:rPr lang="fr-FR" noProof="0"/>
              <a:t>Third Level</a:t>
            </a:r>
          </a:p>
          <a:p>
            <a:pPr lvl="3"/>
            <a:r>
              <a:rPr lang="fr-FR" noProof="0"/>
              <a:t>Fourth Level</a:t>
            </a:r>
          </a:p>
          <a:p>
            <a:pPr lvl="4"/>
            <a:r>
              <a:rPr lang="fr-FR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693359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D6ED31C-86BC-4245-AEA8-59C1AD400847}" type="slidenum">
              <a:rPr lang="fr-FR" b="0" smtClean="0">
                <a:latin typeface="Times New Roman" pitchFamily="18" charset="0"/>
              </a:rPr>
              <a:pPr/>
              <a:t>1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0182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778CA690-0FD3-4C2F-BC6B-6BCA42D1A1B7}" type="slidenum">
              <a:rPr lang="fr-FR" sz="1200" b="0" i="1">
                <a:latin typeface="Times New Roman" pitchFamily="18" charset="0"/>
              </a:rPr>
              <a:pPr algn="r"/>
              <a:t>1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501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01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75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Sunnikan_Présentation / Copyright© SUNNIKAN Consulting 2010 - Tous droits réservés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6087FB6-1AC4-46A5-9025-170F2753FEB1}" type="slidenum">
              <a:rPr lang="fr-FR" b="0" smtClean="0">
                <a:latin typeface="Times New Roman" pitchFamily="18" charset="0"/>
              </a:rPr>
              <a:pPr/>
              <a:t>5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01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01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There are 11 of us</a:t>
            </a:r>
          </a:p>
        </p:txBody>
      </p:sp>
      <p:sp>
        <p:nvSpPr>
          <p:cNvPr id="50184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0185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9528917-DA4C-4DB2-B1CA-F998E348B1C2}" type="slidenum">
              <a:rPr lang="fr-FR" sz="1200" b="0" i="1">
                <a:latin typeface="Times New Roman" pitchFamily="18" charset="0"/>
              </a:rPr>
              <a:pPr algn="r"/>
              <a:t>5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86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FA50728-0398-4A4E-B3FE-1786AF2AC3E0}" type="slidenum">
              <a:rPr lang="fr-FR" b="0" smtClean="0">
                <a:latin typeface="Times New Roman" pitchFamily="18" charset="0"/>
              </a:rPr>
              <a:pPr/>
              <a:t>9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32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325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6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3257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360743D-40CE-4924-85A6-2AA969A57040}" type="slidenum">
              <a:rPr lang="fr-FR" sz="1200" b="0" i="1">
                <a:latin typeface="Times New Roman" pitchFamily="18" charset="0"/>
              </a:rPr>
              <a:pPr algn="r"/>
              <a:t>9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61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BCF5D35-ED4B-49E7-A30C-FEC243CB7C66}" type="slidenum">
              <a:rPr lang="fr-FR" b="0" smtClean="0">
                <a:latin typeface="Times New Roman" pitchFamily="18" charset="0"/>
              </a:rPr>
              <a:pPr/>
              <a:t>10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42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42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0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4281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2857434C-B77B-4323-84A1-90E0E14466BA}" type="slidenum">
              <a:rPr lang="fr-FR" sz="1200" b="0" i="1">
                <a:latin typeface="Times New Roman" pitchFamily="18" charset="0"/>
              </a:rPr>
              <a:pPr algn="r"/>
              <a:t>10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036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17C3305-8AFA-43F0-8CF3-9731299072CE}" type="slidenum">
              <a:rPr lang="fr-FR" b="0" smtClean="0">
                <a:latin typeface="Times New Roman" pitchFamily="18" charset="0"/>
              </a:rPr>
              <a:pPr/>
              <a:t>12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63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632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6329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794585E-5F54-4DFC-AE34-C9F726136C39}" type="slidenum">
              <a:rPr lang="fr-FR" sz="1200" b="0" i="1">
                <a:latin typeface="Times New Roman" pitchFamily="18" charset="0"/>
              </a:rPr>
              <a:pPr algn="r"/>
              <a:t>12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044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89C537F-B4C5-4779-9EC9-1362BC753F54}" type="slidenum">
              <a:rPr lang="fr-FR" b="0" smtClean="0">
                <a:latin typeface="Times New Roman" pitchFamily="18" charset="0"/>
              </a:rPr>
              <a:pPr/>
              <a:t>13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73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735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2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7353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A47C2C9-2891-49AE-8B89-5154298D5B17}" type="slidenum">
              <a:rPr lang="fr-FR" sz="1200" b="0" i="1">
                <a:latin typeface="Times New Roman" pitchFamily="18" charset="0"/>
              </a:rPr>
              <a:pPr algn="r"/>
              <a:t>13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26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ABE58E9-5EFF-48D6-8417-7D1347B9E339}" type="slidenum">
              <a:rPr lang="fr-FR" b="0" smtClean="0">
                <a:latin typeface="Times New Roman" pitchFamily="18" charset="0"/>
              </a:rPr>
              <a:pPr/>
              <a:t>14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83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83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8377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EC93326-D5E0-4D84-A3B7-18E00613F9E3}" type="slidenum">
              <a:rPr lang="fr-FR" sz="1200" b="0" i="1">
                <a:latin typeface="Times New Roman" pitchFamily="18" charset="0"/>
              </a:rPr>
              <a:pPr algn="r"/>
              <a:t>14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395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CC27900-724E-480E-A818-2BC2B0C322C8}" type="slidenum">
              <a:rPr lang="fr-FR" b="0" smtClean="0">
                <a:latin typeface="Times New Roman" pitchFamily="18" charset="0"/>
              </a:rPr>
              <a:pPr/>
              <a:t>15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93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5939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00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9401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12DD51B-AAC7-4070-B804-EBE26588B42F}" type="slidenum">
              <a:rPr lang="fr-FR" sz="1200" b="0" i="1">
                <a:latin typeface="Times New Roman" pitchFamily="18" charset="0"/>
              </a:rPr>
              <a:pPr algn="r"/>
              <a:t>15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92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93718B8-22DD-47FD-8F78-7205B59C317C}" type="slidenum">
              <a:rPr lang="fr-FR" b="0" smtClean="0">
                <a:latin typeface="Times New Roman" pitchFamily="18" charset="0"/>
              </a:rPr>
              <a:pPr/>
              <a:t>17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04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04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4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0425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D1F8FFD-0204-4356-9AFB-8C386D711AB6}" type="slidenum">
              <a:rPr lang="fr-FR" sz="1200" b="0" i="1">
                <a:latin typeface="Times New Roman" pitchFamily="18" charset="0"/>
              </a:rPr>
              <a:pPr algn="r"/>
              <a:t>17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87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2D5BA33-073C-44BF-8377-3D0B5851E79A}" type="slidenum">
              <a:rPr lang="fr-FR" b="0" smtClean="0">
                <a:latin typeface="Times New Roman" pitchFamily="18" charset="0"/>
              </a:rPr>
              <a:pPr/>
              <a:t>19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14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14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8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1449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981A36CD-FE2C-4867-8CCD-3EB7A8AE963C}" type="slidenum">
              <a:rPr lang="fr-FR" sz="1200" b="0" i="1">
                <a:latin typeface="Times New Roman" pitchFamily="18" charset="0"/>
              </a:rPr>
              <a:pPr algn="r"/>
              <a:t>19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942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D29B76-29F0-4A77-A2DA-42E3C7BC1D59}" type="slidenum">
              <a:rPr lang="fr-FR" b="0" smtClean="0">
                <a:latin typeface="Times New Roman" pitchFamily="18" charset="0"/>
              </a:rPr>
              <a:pPr/>
              <a:t>20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24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24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2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2473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228CBCA-A4AA-4ED5-82DC-41F5C5A6D501}" type="slidenum">
              <a:rPr lang="fr-FR" sz="1200" b="0" i="1">
                <a:latin typeface="Times New Roman" pitchFamily="18" charset="0"/>
              </a:rPr>
              <a:pPr algn="r"/>
              <a:t>20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154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D29B76-29F0-4A77-A2DA-42E3C7BC1D59}" type="slidenum">
              <a:rPr lang="fr-FR" b="0" smtClean="0">
                <a:latin typeface="Times New Roman" pitchFamily="18" charset="0"/>
              </a:rPr>
              <a:pPr/>
              <a:t>21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24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24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2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2473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228CBCA-A4AA-4ED5-82DC-41F5C5A6D501}" type="slidenum">
              <a:rPr lang="fr-FR" sz="1200" b="0" i="1">
                <a:latin typeface="Times New Roman" pitchFamily="18" charset="0"/>
              </a:rPr>
              <a:pPr algn="r"/>
              <a:t>21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518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5D29B76-29F0-4A77-A2DA-42E3C7BC1D59}" type="slidenum">
              <a:rPr lang="fr-FR" b="0" smtClean="0">
                <a:latin typeface="Times New Roman" pitchFamily="18" charset="0"/>
              </a:rPr>
              <a:pPr/>
              <a:t>22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24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24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2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2473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228CBCA-A4AA-4ED5-82DC-41F5C5A6D501}" type="slidenum">
              <a:rPr lang="fr-FR" sz="1200" b="0" i="1">
                <a:latin typeface="Times New Roman" pitchFamily="18" charset="0"/>
              </a:rPr>
              <a:pPr algn="r"/>
              <a:t>22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13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D39ED66-3871-4E25-B081-ADB7968533EF}" type="slidenum">
              <a:rPr lang="fr-FR" b="0" smtClean="0">
                <a:latin typeface="Times New Roman" pitchFamily="18" charset="0"/>
              </a:rPr>
              <a:pPr/>
              <a:t>25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34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349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6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3497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2A481277-68BF-4058-9A99-96A3772972D0}" type="slidenum">
              <a:rPr lang="fr-FR" sz="1200" b="0" i="1">
                <a:latin typeface="Times New Roman" pitchFamily="18" charset="0"/>
              </a:rPr>
              <a:pPr algn="r"/>
              <a:t>25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947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4515" name="Rectangle 3"/>
          <p:cNvSpPr txBox="1">
            <a:spLocks noGrp="1" noChangeArrowheads="1"/>
          </p:cNvSpPr>
          <p:nvPr/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fr-FR" sz="1200" b="0" i="1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4516" name="Rectangle 4"/>
          <p:cNvSpPr txBox="1">
            <a:spLocks noGrp="1" noChangeArrowheads="1"/>
          </p:cNvSpPr>
          <p:nvPr/>
        </p:nvSpPr>
        <p:spPr bwMode="auto">
          <a:xfrm>
            <a:off x="0" y="9462954"/>
            <a:ext cx="6027842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4517" name="Rectangle 5"/>
          <p:cNvSpPr txBox="1">
            <a:spLocks noGrp="1" noChangeArrowheads="1"/>
          </p:cNvSpPr>
          <p:nvPr/>
        </p:nvSpPr>
        <p:spPr bwMode="auto">
          <a:xfrm>
            <a:off x="6096341" y="9462954"/>
            <a:ext cx="710859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FB9417A-AF60-4525-803A-29C9EF715E68}" type="slidenum">
              <a:rPr lang="fr-FR" sz="1200" b="0" i="1">
                <a:latin typeface="Times New Roman" pitchFamily="18" charset="0"/>
              </a:rPr>
              <a:pPr algn="r"/>
              <a:t>26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645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45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0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4521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4704A6D-8AC9-4F5A-ABCB-58BAC7DBF846}" type="slidenum">
              <a:rPr lang="fr-FR" sz="1200" b="0" i="1">
                <a:latin typeface="Times New Roman" pitchFamily="18" charset="0"/>
              </a:rPr>
              <a:pPr algn="r"/>
              <a:t>26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170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5953418-C8A8-4A1D-8B2E-BEA9A1666225}" type="slidenum">
              <a:rPr lang="fr-FR" b="0" smtClean="0">
                <a:latin typeface="Times New Roman" pitchFamily="18" charset="0"/>
              </a:rPr>
              <a:pPr/>
              <a:t>27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55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55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4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5545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30E99C96-6316-4034-B9AA-1D262997B667}" type="slidenum">
              <a:rPr lang="fr-FR" sz="1200" b="0" i="1">
                <a:latin typeface="Times New Roman" pitchFamily="18" charset="0"/>
              </a:rPr>
              <a:pPr algn="r"/>
              <a:t>27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681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CBE4B74-CA9C-467D-A10E-EDF853DD5AC3}" type="slidenum">
              <a:rPr lang="fr-FR" b="0" smtClean="0">
                <a:latin typeface="Times New Roman" pitchFamily="18" charset="0"/>
              </a:rPr>
              <a:pPr/>
              <a:t>28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65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656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8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6569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70539111-5A26-420A-A6C8-04BDB9A49886}" type="slidenum">
              <a:rPr lang="fr-FR" sz="1200" b="0" i="1">
                <a:latin typeface="Times New Roman" pitchFamily="18" charset="0"/>
              </a:rPr>
              <a:pPr algn="r"/>
              <a:t>28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734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BF89D46-642C-40A1-9E50-7306D0336241}" type="slidenum">
              <a:rPr lang="fr-FR" b="0" smtClean="0">
                <a:latin typeface="Times New Roman" pitchFamily="18" charset="0"/>
              </a:rPr>
              <a:pPr/>
              <a:t>29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75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6759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2" name="Espace réservé de l'en-tête 3"/>
          <p:cNvSpPr txBox="1">
            <a:spLocks noGrp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7593" name="Espace réservé du numéro de diapositive 6"/>
          <p:cNvSpPr txBox="1">
            <a:spLocks noGrp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6A97820-F82A-4C87-A5A9-243E836EDC40}" type="slidenum">
              <a:rPr lang="fr-FR" sz="1200" b="0" i="1">
                <a:latin typeface="Times New Roman" pitchFamily="18" charset="0"/>
              </a:rPr>
              <a:pPr algn="r"/>
              <a:t>29</a:t>
            </a:fld>
            <a:endParaRPr lang="fr-FR" sz="12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601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FD5377F-D1A4-455C-B305-66CBCC876AC2}" type="slidenum">
              <a:rPr lang="fr-FR" b="0" smtClean="0">
                <a:latin typeface="Times New Roman" pitchFamily="18" charset="0"/>
              </a:rPr>
              <a:pPr/>
              <a:t>30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8614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8615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B814364F-6A70-46EB-8452-939B0F7D32DB}" type="slidenum">
              <a:rPr lang="fr-FR" sz="1200" b="0" i="1">
                <a:latin typeface="Times New Roman" pitchFamily="18" charset="0"/>
              </a:rPr>
              <a:pPr algn="r"/>
              <a:t>30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686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686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41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BF9B94A-8F7D-42C3-A9BA-D82C0A0A63EB}" type="slidenum">
              <a:rPr lang="fr-FR" b="0" smtClean="0">
                <a:latin typeface="Times New Roman" pitchFamily="18" charset="0"/>
              </a:rPr>
              <a:pPr/>
              <a:t>31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9638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9639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C7F64CF6-421C-42D4-9FFE-E0F9AACB33AC}" type="slidenum">
              <a:rPr lang="fr-FR" sz="1200" b="0" i="1">
                <a:latin typeface="Times New Roman" pitchFamily="18" charset="0"/>
              </a:rPr>
              <a:pPr algn="r"/>
              <a:t>31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696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696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79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BF9B94A-8F7D-42C3-A9BA-D82C0A0A63EB}" type="slidenum">
              <a:rPr lang="fr-FR" b="0" smtClean="0">
                <a:latin typeface="Times New Roman" pitchFamily="18" charset="0"/>
              </a:rPr>
              <a:pPr/>
              <a:t>32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69638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69639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C7F64CF6-421C-42D4-9FFE-E0F9AACB33AC}" type="slidenum">
              <a:rPr lang="fr-FR" sz="1200" b="0" i="1">
                <a:latin typeface="Times New Roman" pitchFamily="18" charset="0"/>
              </a:rPr>
              <a:pPr algn="r"/>
              <a:t>32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696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696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231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630D89D-A99E-4193-AACB-7527898EA45A}" type="slidenum">
              <a:rPr lang="fr-FR" b="0" smtClean="0">
                <a:latin typeface="Times New Roman" pitchFamily="18" charset="0"/>
              </a:rPr>
              <a:pPr/>
              <a:t>33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1686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1687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C1E34612-D8C7-4156-8042-DBCD5AB46000}" type="slidenum">
              <a:rPr lang="fr-FR" sz="1200" b="0" i="1">
                <a:latin typeface="Times New Roman" pitchFamily="18" charset="0"/>
              </a:rPr>
              <a:pPr algn="r"/>
              <a:t>33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16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716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10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60358DD2-C554-4679-8CE8-22182BDDC7EB}" type="slidenum">
              <a:rPr lang="fr-FR" b="0" smtClean="0">
                <a:latin typeface="Times New Roman" pitchFamily="18" charset="0"/>
              </a:rPr>
              <a:pPr/>
              <a:t>34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2710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2711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BC37C487-9613-4DC2-A647-D024BB35476B}" type="slidenum">
              <a:rPr lang="fr-FR" sz="1200" b="0" i="1">
                <a:latin typeface="Times New Roman" pitchFamily="18" charset="0"/>
              </a:rPr>
              <a:pPr algn="r"/>
              <a:t>34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27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727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685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FFA7E82-8CA3-4671-BA3E-485669AFF2B5}" type="slidenum">
              <a:rPr lang="fr-FR" b="0" smtClean="0">
                <a:latin typeface="Times New Roman" pitchFamily="18" charset="0"/>
              </a:rPr>
              <a:pPr/>
              <a:t>35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3734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3735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FA5F0A50-EAD9-4F19-9532-CADFB8051D27}" type="slidenum">
              <a:rPr lang="fr-FR" sz="1200" b="0" i="1">
                <a:latin typeface="Times New Roman" pitchFamily="18" charset="0"/>
              </a:rPr>
              <a:pPr algn="r"/>
              <a:t>35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37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737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41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FDC143D0-C9E1-4123-94A4-875855DF13D0}" type="slidenum">
              <a:rPr lang="fr-FR" b="0" smtClean="0">
                <a:latin typeface="Times New Roman" pitchFamily="18" charset="0"/>
              </a:rPr>
              <a:pPr/>
              <a:t>36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4758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4759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ADD440B-98B5-4371-9195-00C576DBAF22}" type="slidenum">
              <a:rPr lang="fr-FR" sz="1200" b="0" i="1">
                <a:latin typeface="Times New Roman" pitchFamily="18" charset="0"/>
              </a:rPr>
              <a:pPr algn="r"/>
              <a:t>36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47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747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80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7827" name="Rectangle 3"/>
          <p:cNvSpPr txBox="1">
            <a:spLocks noGrp="1" noChangeArrowheads="1"/>
          </p:cNvSpPr>
          <p:nvPr/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fr-FR" sz="1200" b="0" i="1">
                <a:latin typeface="Times New Roman" pitchFamily="18" charset="0"/>
              </a:rPr>
              <a:t>Version du 17 février 2010</a:t>
            </a:r>
          </a:p>
        </p:txBody>
      </p:sp>
      <p:sp>
        <p:nvSpPr>
          <p:cNvPr id="77828" name="Rectangle 4"/>
          <p:cNvSpPr txBox="1">
            <a:spLocks noGrp="1" noChangeArrowheads="1"/>
          </p:cNvSpPr>
          <p:nvPr/>
        </p:nvSpPr>
        <p:spPr bwMode="auto">
          <a:xfrm>
            <a:off x="0" y="9462954"/>
            <a:ext cx="6027842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7829" name="Rectangle 5"/>
          <p:cNvSpPr txBox="1">
            <a:spLocks noGrp="1" noChangeArrowheads="1"/>
          </p:cNvSpPr>
          <p:nvPr/>
        </p:nvSpPr>
        <p:spPr bwMode="auto">
          <a:xfrm>
            <a:off x="6096341" y="9462954"/>
            <a:ext cx="710859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8513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C046BFF-37AD-4BA0-A9C7-26C51FC11E92}" type="slidenum">
              <a:rPr lang="fr-FR" sz="1200" b="0" i="1">
                <a:latin typeface="Times New Roman" pitchFamily="18" charset="0"/>
              </a:rPr>
              <a:pPr algn="r"/>
              <a:t>37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7830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7831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A6211970-9581-4FEA-B823-9E819762F348}" type="slidenum">
              <a:rPr lang="fr-FR" sz="1200" b="0" i="1">
                <a:latin typeface="Times New Roman" pitchFamily="18" charset="0"/>
              </a:rPr>
              <a:pPr algn="r"/>
              <a:t>37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78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7088" cy="3476625"/>
          </a:xfrm>
          <a:ln/>
        </p:spPr>
      </p:sp>
      <p:sp>
        <p:nvSpPr>
          <p:cNvPr id="778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267" y="4726852"/>
            <a:ext cx="4986670" cy="41795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603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6BC67BB-A498-49B9-96F6-50E3C61FF2D7}" type="slidenum">
              <a:rPr lang="fr-FR" b="0" smtClean="0">
                <a:latin typeface="Times New Roman" pitchFamily="18" charset="0"/>
              </a:rPr>
              <a:pPr/>
              <a:t>38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5782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5783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95E1AC97-AD14-44B5-BE9E-6EE0A8A18142}" type="slidenum">
              <a:rPr lang="fr-FR" sz="1200" b="0" i="1">
                <a:latin typeface="Times New Roman" pitchFamily="18" charset="0"/>
              </a:rPr>
              <a:pPr algn="r"/>
              <a:t>38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57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7088" cy="3476625"/>
          </a:xfrm>
          <a:ln/>
        </p:spPr>
      </p:sp>
      <p:sp>
        <p:nvSpPr>
          <p:cNvPr id="757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267" y="4726852"/>
            <a:ext cx="4986670" cy="41795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41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1DA37F3-C19E-409C-B638-7BCB9611B7EE}" type="slidenum">
              <a:rPr lang="fr-FR" b="0" smtClean="0">
                <a:latin typeface="Times New Roman" pitchFamily="18" charset="0"/>
              </a:rPr>
              <a:pPr/>
              <a:t>40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6806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6807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45312E26-6342-4846-BEA2-F407D1729EA8}" type="slidenum">
              <a:rPr lang="fr-FR" sz="1200" b="0" i="1">
                <a:latin typeface="Times New Roman" pitchFamily="18" charset="0"/>
              </a:rPr>
              <a:pPr algn="r"/>
              <a:t>40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68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7088" cy="3476625"/>
          </a:xfrm>
          <a:ln/>
        </p:spPr>
      </p:sp>
      <p:sp>
        <p:nvSpPr>
          <p:cNvPr id="768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267" y="4726852"/>
            <a:ext cx="4986670" cy="41795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752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383A9F0-48ED-4D1A-8ACA-08BDB158F6D0}" type="slidenum">
              <a:rPr lang="fr-FR" b="0" smtClean="0">
                <a:latin typeface="Times New Roman" pitchFamily="18" charset="0"/>
              </a:rPr>
              <a:pPr/>
              <a:t>41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78854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78855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806147E9-EBD2-4654-B0F6-E188F3695522}" type="slidenum">
              <a:rPr lang="fr-FR" sz="1200" b="0" i="1">
                <a:latin typeface="Times New Roman" pitchFamily="18" charset="0"/>
              </a:rPr>
              <a:pPr algn="r"/>
              <a:t>41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788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7088" cy="3476625"/>
          </a:xfrm>
          <a:ln/>
        </p:spPr>
      </p:sp>
      <p:sp>
        <p:nvSpPr>
          <p:cNvPr id="788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267" y="4726852"/>
            <a:ext cx="4986670" cy="41795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509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5FF74A8-DB75-4E18-AD86-231259F89D8B}" type="slidenum">
              <a:rPr lang="fr-FR" b="0" smtClean="0">
                <a:latin typeface="Times New Roman" pitchFamily="18" charset="0"/>
              </a:rPr>
              <a:pPr/>
              <a:t>43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80902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0903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476610FC-5611-4676-9D01-3EBD107BFBBB}" type="slidenum">
              <a:rPr lang="fr-FR" sz="1200" b="0" i="1">
                <a:latin typeface="Times New Roman" pitchFamily="18" charset="0"/>
              </a:rPr>
              <a:pPr algn="r"/>
              <a:t>43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809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809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23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D18F058-73D1-47C0-978B-1AF25FA9B37C}" type="slidenum">
              <a:rPr lang="fr-FR" b="0" smtClean="0">
                <a:latin typeface="Times New Roman" pitchFamily="18" charset="0"/>
              </a:rPr>
              <a:pPr/>
              <a:t>45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81926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1927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5D38FFF6-7EF0-4CD5-B20C-6582C6DA6E27}" type="slidenum">
              <a:rPr lang="fr-FR" sz="1200" b="0" i="1">
                <a:latin typeface="Times New Roman" pitchFamily="18" charset="0"/>
              </a:rPr>
              <a:pPr algn="r"/>
              <a:t>45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819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819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671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7ED047C-6F07-49D2-983D-BB135A8487E3}" type="slidenum">
              <a:rPr lang="fr-FR" b="0" smtClean="0">
                <a:latin typeface="Times New Roman" pitchFamily="18" charset="0"/>
              </a:rPr>
              <a:pPr/>
              <a:t>46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82950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2951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83FA09F-4F25-423A-8128-B8DB1CDA4836}" type="slidenum">
              <a:rPr lang="fr-FR" sz="1200" b="0" i="1">
                <a:latin typeface="Times New Roman" pitchFamily="18" charset="0"/>
              </a:rPr>
              <a:pPr algn="r"/>
              <a:t>46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829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 cap="flat"/>
        </p:spPr>
      </p:sp>
      <p:sp>
        <p:nvSpPr>
          <p:cNvPr id="829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196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21 janvier 2010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Sunnikan_Presentation / Copyright© SUNNIKAN Consulting 2010 - Tous droits réservés 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17729" indent="-276049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04199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545877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1987556" indent="-220840" defTabSz="771406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429236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87091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312595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754273" indent="-220840" defTabSz="771406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CC17561-A911-4DBC-A934-CE929EE554EE}" type="slidenum">
              <a:rPr lang="fr-FR" b="0" smtClean="0">
                <a:latin typeface="Times New Roman" pitchFamily="18" charset="0"/>
              </a:rPr>
              <a:pPr/>
              <a:t>48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83974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2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3975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E4DB1BE6-39D2-4140-BA08-C03D0AB2FAA1}" type="slidenum">
              <a:rPr lang="fr-FR" sz="1200" b="0" i="1">
                <a:latin typeface="Times New Roman" pitchFamily="18" charset="0"/>
              </a:rPr>
              <a:pPr algn="r"/>
              <a:t>48</a:t>
            </a:fld>
            <a:endParaRPr lang="fr-FR" sz="1200" b="0" i="1">
              <a:latin typeface="Times New Roman" pitchFamily="18" charset="0"/>
            </a:endParaRPr>
          </a:p>
        </p:txBody>
      </p:sp>
      <p:sp>
        <p:nvSpPr>
          <p:cNvPr id="839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869950"/>
            <a:ext cx="4637087" cy="3476625"/>
          </a:xfrm>
          <a:ln/>
        </p:spPr>
      </p:sp>
      <p:sp>
        <p:nvSpPr>
          <p:cNvPr id="839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13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6019" name="Rectangle 3"/>
          <p:cNvSpPr txBox="1">
            <a:spLocks noGrp="1" noChangeArrowheads="1"/>
          </p:cNvSpPr>
          <p:nvPr/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fr-FR" sz="1100" b="0" i="1">
                <a:latin typeface="Times New Roman" pitchFamily="18" charset="0"/>
              </a:rPr>
              <a:t>7 septembre 2008</a:t>
            </a:r>
          </a:p>
        </p:txBody>
      </p:sp>
      <p:sp>
        <p:nvSpPr>
          <p:cNvPr id="86020" name="Rectangle 4"/>
          <p:cNvSpPr txBox="1">
            <a:spLocks noGrp="1" noChangeArrowheads="1"/>
          </p:cNvSpPr>
          <p:nvPr/>
        </p:nvSpPr>
        <p:spPr bwMode="auto">
          <a:xfrm>
            <a:off x="0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Forma_MQ_02_Sunnikan</a:t>
            </a:r>
          </a:p>
        </p:txBody>
      </p:sp>
      <p:sp>
        <p:nvSpPr>
          <p:cNvPr id="86021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18F42986-5B49-4663-8ACE-45BAB7414205}" type="slidenum">
              <a:rPr lang="fr-FR" sz="1100" b="0" i="1">
                <a:latin typeface="Times New Roman" pitchFamily="18" charset="0"/>
              </a:rPr>
              <a:pPr algn="r"/>
              <a:t>49</a:t>
            </a:fld>
            <a:endParaRPr lang="fr-FR" sz="1100" b="0" i="1">
              <a:latin typeface="Times New Roman" pitchFamily="18" charset="0"/>
            </a:endParaRPr>
          </a:p>
        </p:txBody>
      </p:sp>
      <p:sp>
        <p:nvSpPr>
          <p:cNvPr id="860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3913" cy="3475038"/>
          </a:xfrm>
          <a:ln/>
        </p:spPr>
      </p:sp>
      <p:sp>
        <p:nvSpPr>
          <p:cNvPr id="860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8" tIns="46706" rIns="93408" bIns="467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365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3913" cy="3475038"/>
          </a:xfrm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8" tIns="46706" rIns="93408" bIns="467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15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8067" name="Rectangle 3"/>
          <p:cNvSpPr txBox="1">
            <a:spLocks noGrp="1" noChangeArrowheads="1"/>
          </p:cNvSpPr>
          <p:nvPr/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fr-FR" sz="1100" b="0" i="1">
                <a:latin typeface="Times New Roman" pitchFamily="18" charset="0"/>
              </a:rPr>
              <a:t>7 septembre 2008</a:t>
            </a:r>
          </a:p>
        </p:txBody>
      </p:sp>
      <p:sp>
        <p:nvSpPr>
          <p:cNvPr id="88068" name="Rectangle 4"/>
          <p:cNvSpPr txBox="1">
            <a:spLocks noGrp="1" noChangeArrowheads="1"/>
          </p:cNvSpPr>
          <p:nvPr/>
        </p:nvSpPr>
        <p:spPr bwMode="auto">
          <a:xfrm>
            <a:off x="0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Forma_MQ_02_Sunnikan</a:t>
            </a:r>
          </a:p>
        </p:txBody>
      </p:sp>
      <p:sp>
        <p:nvSpPr>
          <p:cNvPr id="88069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00885806-618E-4D39-B0C3-BAFDD19BE2EC}" type="slidenum">
              <a:rPr lang="fr-FR" sz="1100" b="0" i="1">
                <a:latin typeface="Times New Roman" pitchFamily="18" charset="0"/>
              </a:rPr>
              <a:pPr algn="r"/>
              <a:t>51</a:t>
            </a:fld>
            <a:endParaRPr lang="fr-FR" sz="1100" b="0" i="1">
              <a:latin typeface="Times New Roman" pitchFamily="18" charset="0"/>
            </a:endParaRPr>
          </a:p>
        </p:txBody>
      </p:sp>
      <p:sp>
        <p:nvSpPr>
          <p:cNvPr id="880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3913" cy="3475038"/>
          </a:xfrm>
          <a:ln/>
        </p:spPr>
      </p:sp>
      <p:sp>
        <p:nvSpPr>
          <p:cNvPr id="880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8" tIns="46706" rIns="93408" bIns="467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36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 txBox="1">
            <a:spLocks noGrp="1" noChangeArrowheads="1"/>
          </p:cNvSpPr>
          <p:nvPr/>
        </p:nvSpPr>
        <p:spPr bwMode="auto">
          <a:xfrm>
            <a:off x="0" y="7712"/>
            <a:ext cx="2950678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90115" name="Rectangle 3"/>
          <p:cNvSpPr txBox="1">
            <a:spLocks noGrp="1" noChangeArrowheads="1"/>
          </p:cNvSpPr>
          <p:nvPr/>
        </p:nvSpPr>
        <p:spPr bwMode="auto">
          <a:xfrm>
            <a:off x="3858111" y="7712"/>
            <a:ext cx="2950678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fr-FR" sz="1100" b="0" i="1">
                <a:latin typeface="Times New Roman" pitchFamily="18" charset="0"/>
              </a:rPr>
              <a:t>7 septembre 2008</a:t>
            </a:r>
          </a:p>
        </p:txBody>
      </p:sp>
      <p:sp>
        <p:nvSpPr>
          <p:cNvPr id="90116" name="Rectangle 4"/>
          <p:cNvSpPr txBox="1">
            <a:spLocks noGrp="1" noChangeArrowheads="1"/>
          </p:cNvSpPr>
          <p:nvPr/>
        </p:nvSpPr>
        <p:spPr bwMode="auto">
          <a:xfrm>
            <a:off x="0" y="9462954"/>
            <a:ext cx="2950678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Forma_MQ_02_Sunnikan</a:t>
            </a:r>
          </a:p>
        </p:txBody>
      </p:sp>
      <p:sp>
        <p:nvSpPr>
          <p:cNvPr id="90117" name="Rectangle 5"/>
          <p:cNvSpPr txBox="1">
            <a:spLocks noGrp="1" noChangeArrowheads="1"/>
          </p:cNvSpPr>
          <p:nvPr/>
        </p:nvSpPr>
        <p:spPr bwMode="auto">
          <a:xfrm>
            <a:off x="3858111" y="9462954"/>
            <a:ext cx="2950678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233856DE-68D0-4E87-B910-D94C017445C0}" type="slidenum">
              <a:rPr lang="fr-FR" sz="1100" b="0" i="1">
                <a:latin typeface="Times New Roman" pitchFamily="18" charset="0"/>
              </a:rPr>
              <a:pPr algn="r"/>
              <a:t>52</a:t>
            </a:fld>
            <a:endParaRPr lang="fr-FR" sz="1100" b="0" i="1">
              <a:latin typeface="Times New Roman" pitchFamily="18" charset="0"/>
            </a:endParaRPr>
          </a:p>
        </p:txBody>
      </p:sp>
      <p:sp>
        <p:nvSpPr>
          <p:cNvPr id="901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9950"/>
            <a:ext cx="4633913" cy="3475038"/>
          </a:xfrm>
          <a:ln/>
        </p:spPr>
      </p:sp>
      <p:sp>
        <p:nvSpPr>
          <p:cNvPr id="901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479" y="4726852"/>
            <a:ext cx="4987833" cy="41795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8" tIns="46706" rIns="93408" bIns="467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027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9025" y="869950"/>
            <a:ext cx="4633913" cy="3475038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8" tIns="46706" rIns="93408" bIns="467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715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 txBox="1">
            <a:spLocks noGrp="1" noChangeArrowheads="1"/>
          </p:cNvSpPr>
          <p:nvPr/>
        </p:nvSpPr>
        <p:spPr bwMode="auto">
          <a:xfrm>
            <a:off x="0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89091" name="Rectangle 3"/>
          <p:cNvSpPr txBox="1">
            <a:spLocks noGrp="1" noChangeArrowheads="1"/>
          </p:cNvSpPr>
          <p:nvPr/>
        </p:nvSpPr>
        <p:spPr bwMode="auto">
          <a:xfrm>
            <a:off x="3857211" y="7711"/>
            <a:ext cx="2949990" cy="4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fr-FR" sz="1100" b="0" i="1">
                <a:latin typeface="Times New Roman" pitchFamily="18" charset="0"/>
              </a:rPr>
              <a:t>7 septembre 2008</a:t>
            </a:r>
          </a:p>
        </p:txBody>
      </p:sp>
      <p:sp>
        <p:nvSpPr>
          <p:cNvPr id="89092" name="Rectangle 4"/>
          <p:cNvSpPr txBox="1">
            <a:spLocks noGrp="1" noChangeArrowheads="1"/>
          </p:cNvSpPr>
          <p:nvPr/>
        </p:nvSpPr>
        <p:spPr bwMode="auto">
          <a:xfrm>
            <a:off x="0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Forma_MQ_02_Sunnikan</a:t>
            </a:r>
          </a:p>
        </p:txBody>
      </p:sp>
      <p:sp>
        <p:nvSpPr>
          <p:cNvPr id="89093" name="Rectangle 5"/>
          <p:cNvSpPr txBox="1">
            <a:spLocks noGrp="1" noChangeArrowheads="1"/>
          </p:cNvSpPr>
          <p:nvPr/>
        </p:nvSpPr>
        <p:spPr bwMode="auto">
          <a:xfrm>
            <a:off x="3857211" y="9462954"/>
            <a:ext cx="2949990" cy="46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8" tIns="0" rIns="19328" bIns="0" anchor="b"/>
          <a:lstStyle>
            <a:lvl1pPr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9692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969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31CDA5D4-EE93-4EB0-84E4-A309874B5673}" type="slidenum">
              <a:rPr lang="fr-FR" sz="1100" b="0" i="1">
                <a:latin typeface="Times New Roman" pitchFamily="18" charset="0"/>
              </a:rPr>
              <a:pPr algn="r"/>
              <a:t>56</a:t>
            </a:fld>
            <a:endParaRPr lang="fr-FR" sz="1100" b="0" i="1">
              <a:latin typeface="Times New Roman" pitchFamily="18" charset="0"/>
            </a:endParaRPr>
          </a:p>
        </p:txBody>
      </p:sp>
      <p:sp>
        <p:nvSpPr>
          <p:cNvPr id="890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2200" y="869950"/>
            <a:ext cx="4632325" cy="3475038"/>
          </a:xfrm>
          <a:ln/>
        </p:spPr>
      </p:sp>
      <p:sp>
        <p:nvSpPr>
          <p:cNvPr id="890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267" y="4726852"/>
            <a:ext cx="4986670" cy="41795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8" tIns="46706" rIns="93408" bIns="4670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6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-800px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58" y="260351"/>
            <a:ext cx="147710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>
                <a:solidFill>
                  <a:srgbClr val="3366FF"/>
                </a:solidFill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09572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31781-4E19-4892-A717-7DBAD28E93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49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9362" y="260649"/>
            <a:ext cx="6645519" cy="576064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9362" y="980728"/>
            <a:ext cx="6645519" cy="4000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2E8E-CE1E-455D-9CE1-2BA4270F8D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795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/>
          <a:lstStyle>
            <a:lvl1pPr algn="l">
              <a:defRPr sz="3692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8AB4A9-085A-4652-91BC-3319B1BC4F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00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49520" y="1928813"/>
            <a:ext cx="3226777" cy="40005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16974" y="1928813"/>
            <a:ext cx="3226777" cy="40005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EEA70-8ED4-4733-8CBA-EC180F6B08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62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0535" y="269776"/>
            <a:ext cx="8229600" cy="49492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6254" y="980728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7989" y="1620490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506059" y="980728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06059" y="1620490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CDF27-B77D-4341-98FF-0FD425EE23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009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D2FAC-7525-4B39-9F31-3F2FB48654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3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  <a:endParaRPr lang="fr-FR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EFCE0-BAFC-4354-95C0-E22E01B9F6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21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5DD68-A00D-45E9-B836-2A24FB78F7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37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D0087-59A7-44FC-813C-80D9EB6C32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4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80F0E-0C46-4556-9930-D9B4F0BE3B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5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534759" y="503239"/>
            <a:ext cx="1660280" cy="54260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49520" y="503239"/>
            <a:ext cx="4844562" cy="54260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381DD-D345-4717-BAB9-027030D0412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035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10 Septembre 2018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SUNNIKAN Consulting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147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10 Septembre 2018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7437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10 Septembre 2018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40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7282" y="6381751"/>
            <a:ext cx="1718896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8" b="0"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415" y="6381751"/>
            <a:ext cx="569302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8" b="0"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8408" y="6381751"/>
            <a:ext cx="5143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8" b="0"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A54DCCEE-39C9-4A59-ACC4-1E2B6FD59F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7989" y="1052736"/>
            <a:ext cx="6645519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30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17989" y="260649"/>
            <a:ext cx="6645519" cy="54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pic>
        <p:nvPicPr>
          <p:cNvPr id="1031" name="Picture 8" descr="logo-800px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58" y="260351"/>
            <a:ext cx="147710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0"/>
        <a:defRPr sz="2400">
          <a:solidFill>
            <a:srgbClr val="1087C9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0"/>
        <a:defRPr sz="2400">
          <a:solidFill>
            <a:srgbClr val="1087C9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0"/>
        <a:defRPr sz="2400">
          <a:solidFill>
            <a:srgbClr val="1087C9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0"/>
        <a:defRPr sz="2400">
          <a:solidFill>
            <a:srgbClr val="1087C9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0"/>
        <a:defRPr sz="2400">
          <a:solidFill>
            <a:srgbClr val="1087C9"/>
          </a:solidFill>
          <a:latin typeface="Calibri" pitchFamily="34" charset="0"/>
        </a:defRPr>
      </a:lvl5pPr>
      <a:lvl6pPr marL="422041" algn="l" rtl="0" fontAlgn="base">
        <a:spcBef>
          <a:spcPct val="0"/>
        </a:spcBef>
        <a:spcAft>
          <a:spcPct val="0"/>
        </a:spcAft>
        <a:buSzPct val="350000"/>
        <a:defRPr sz="2400">
          <a:solidFill>
            <a:srgbClr val="003399"/>
          </a:solidFill>
          <a:latin typeface="ITC Franklin Gothic Book" pitchFamily="34" charset="0"/>
        </a:defRPr>
      </a:lvl6pPr>
      <a:lvl7pPr marL="844083" algn="l" rtl="0" fontAlgn="base">
        <a:spcBef>
          <a:spcPct val="0"/>
        </a:spcBef>
        <a:spcAft>
          <a:spcPct val="0"/>
        </a:spcAft>
        <a:buSzPct val="350000"/>
        <a:defRPr sz="2400">
          <a:solidFill>
            <a:srgbClr val="003399"/>
          </a:solidFill>
          <a:latin typeface="ITC Franklin Gothic Book" pitchFamily="34" charset="0"/>
        </a:defRPr>
      </a:lvl7pPr>
      <a:lvl8pPr marL="1266124" algn="l" rtl="0" fontAlgn="base">
        <a:spcBef>
          <a:spcPct val="0"/>
        </a:spcBef>
        <a:spcAft>
          <a:spcPct val="0"/>
        </a:spcAft>
        <a:buSzPct val="350000"/>
        <a:defRPr sz="2400">
          <a:solidFill>
            <a:srgbClr val="003399"/>
          </a:solidFill>
          <a:latin typeface="ITC Franklin Gothic Book" pitchFamily="34" charset="0"/>
        </a:defRPr>
      </a:lvl8pPr>
      <a:lvl9pPr marL="1688165" algn="l" rtl="0" fontAlgn="base">
        <a:spcBef>
          <a:spcPct val="0"/>
        </a:spcBef>
        <a:spcAft>
          <a:spcPct val="0"/>
        </a:spcAft>
        <a:buSzPct val="350000"/>
        <a:defRPr sz="2400">
          <a:solidFill>
            <a:srgbClr val="003399"/>
          </a:solidFill>
          <a:latin typeface="ITC Franklin Gothic Book" pitchFamily="34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charset="0"/>
        <a:buChar char="»"/>
        <a:defRPr>
          <a:solidFill>
            <a:srgbClr val="003399"/>
          </a:solidFill>
          <a:latin typeface="Calibri" pitchFamily="34" charset="0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charset="0"/>
        <a:buChar char="•"/>
        <a:defRPr>
          <a:solidFill>
            <a:srgbClr val="3366FF"/>
          </a:solidFill>
          <a:latin typeface="Calibri" pitchFamily="34" charset="0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Font typeface="Arial" charset="0"/>
        <a:buChar char="•"/>
        <a:defRPr>
          <a:solidFill>
            <a:srgbClr val="3366FF"/>
          </a:solidFill>
          <a:latin typeface="Calibri" pitchFamily="34" charset="0"/>
        </a:defRPr>
      </a:lvl3pPr>
      <a:lvl4pPr marL="1431717" indent="-211021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Font typeface="Arial" charset="0"/>
        <a:buChar char="•"/>
        <a:defRPr sz="1477">
          <a:solidFill>
            <a:srgbClr val="3366FF"/>
          </a:solidFill>
          <a:latin typeface="Calibri" pitchFamily="34" charset="0"/>
        </a:defRPr>
      </a:lvl4pPr>
      <a:lvl5pPr marL="1808330" indent="-211021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Font typeface="Arial" charset="0"/>
        <a:buChar char="•"/>
        <a:defRPr sz="1292">
          <a:solidFill>
            <a:srgbClr val="3366FF"/>
          </a:solidFill>
          <a:latin typeface="Calibri" pitchFamily="34" charset="0"/>
        </a:defRPr>
      </a:lvl5pPr>
      <a:lvl6pPr marL="2230371" indent="-211021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292">
          <a:solidFill>
            <a:srgbClr val="3366FF"/>
          </a:solidFill>
          <a:latin typeface="+mn-lt"/>
        </a:defRPr>
      </a:lvl6pPr>
      <a:lvl7pPr marL="2652412" indent="-211021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292">
          <a:solidFill>
            <a:srgbClr val="3366FF"/>
          </a:solidFill>
          <a:latin typeface="+mn-lt"/>
        </a:defRPr>
      </a:lvl7pPr>
      <a:lvl8pPr marL="3074454" indent="-211021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292">
          <a:solidFill>
            <a:srgbClr val="3366FF"/>
          </a:solidFill>
          <a:latin typeface="+mn-lt"/>
        </a:defRPr>
      </a:lvl8pPr>
      <a:lvl9pPr marL="3496495" indent="-211021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292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/>
              <a:t>10 Septembre 2018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SUNNIKAN Consulting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62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9" r:id="rId2"/>
    <p:sldLayoutId id="2147484360" r:id="rId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9" Type="http://schemas.openxmlformats.org/officeDocument/2006/relationships/image" Target="../media/image51.jpe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42" Type="http://schemas.openxmlformats.org/officeDocument/2006/relationships/image" Target="../media/image54.jpeg"/><Relationship Id="rId47" Type="http://schemas.openxmlformats.org/officeDocument/2006/relationships/image" Target="../media/image59.png"/><Relationship Id="rId50" Type="http://schemas.openxmlformats.org/officeDocument/2006/relationships/image" Target="../media/image62.png"/><Relationship Id="rId55" Type="http://schemas.openxmlformats.org/officeDocument/2006/relationships/image" Target="../media/image67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38" Type="http://schemas.openxmlformats.org/officeDocument/2006/relationships/image" Target="../media/image50.jpeg"/><Relationship Id="rId46" Type="http://schemas.openxmlformats.org/officeDocument/2006/relationships/image" Target="../media/image58.png"/><Relationship Id="rId59" Type="http://schemas.openxmlformats.org/officeDocument/2006/relationships/image" Target="../media/image71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41" Type="http://schemas.openxmlformats.org/officeDocument/2006/relationships/image" Target="../media/image53.png"/><Relationship Id="rId54" Type="http://schemas.openxmlformats.org/officeDocument/2006/relationships/image" Target="../media/image66.png"/><Relationship Id="rId1" Type="http://schemas.openxmlformats.org/officeDocument/2006/relationships/tags" Target="../tags/tag1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24" Type="http://schemas.openxmlformats.org/officeDocument/2006/relationships/image" Target="../media/image36.jpe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40" Type="http://schemas.openxmlformats.org/officeDocument/2006/relationships/image" Target="../media/image52.png"/><Relationship Id="rId45" Type="http://schemas.openxmlformats.org/officeDocument/2006/relationships/image" Target="../media/image57.png"/><Relationship Id="rId53" Type="http://schemas.openxmlformats.org/officeDocument/2006/relationships/image" Target="../media/image65.png"/><Relationship Id="rId58" Type="http://schemas.openxmlformats.org/officeDocument/2006/relationships/image" Target="../media/image70.png"/><Relationship Id="rId5" Type="http://schemas.openxmlformats.org/officeDocument/2006/relationships/image" Target="../media/image17.jpe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jpeg"/><Relationship Id="rId36" Type="http://schemas.openxmlformats.org/officeDocument/2006/relationships/image" Target="../media/image48.jpeg"/><Relationship Id="rId49" Type="http://schemas.openxmlformats.org/officeDocument/2006/relationships/image" Target="../media/image61.png"/><Relationship Id="rId57" Type="http://schemas.openxmlformats.org/officeDocument/2006/relationships/image" Target="../media/image69.pn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31" Type="http://schemas.openxmlformats.org/officeDocument/2006/relationships/image" Target="../media/image43.jpeg"/><Relationship Id="rId44" Type="http://schemas.openxmlformats.org/officeDocument/2006/relationships/image" Target="../media/image56.jpeg"/><Relationship Id="rId52" Type="http://schemas.openxmlformats.org/officeDocument/2006/relationships/image" Target="../media/image64.jpeg"/><Relationship Id="rId60" Type="http://schemas.openxmlformats.org/officeDocument/2006/relationships/image" Target="../media/image7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43" Type="http://schemas.openxmlformats.org/officeDocument/2006/relationships/image" Target="../media/image55.png"/><Relationship Id="rId48" Type="http://schemas.openxmlformats.org/officeDocument/2006/relationships/image" Target="../media/image60.png"/><Relationship Id="rId56" Type="http://schemas.openxmlformats.org/officeDocument/2006/relationships/image" Target="../media/image68.png"/><Relationship Id="rId8" Type="http://schemas.openxmlformats.org/officeDocument/2006/relationships/image" Target="../media/image20.png"/><Relationship Id="rId51" Type="http://schemas.openxmlformats.org/officeDocument/2006/relationships/image" Target="../media/image63.png"/><Relationship Id="rId3" Type="http://schemas.openxmlformats.org/officeDocument/2006/relationships/notesSlide" Target="../notesSlides/notesSlide3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pn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image" Target="../media/image34.png"/><Relationship Id="rId11" Type="http://schemas.openxmlformats.org/officeDocument/2006/relationships/image" Target="../media/image79.png"/><Relationship Id="rId5" Type="http://schemas.openxmlformats.org/officeDocument/2006/relationships/image" Target="../media/image30.png"/><Relationship Id="rId15" Type="http://schemas.openxmlformats.org/officeDocument/2006/relationships/image" Target="../media/image83.png"/><Relationship Id="rId10" Type="http://schemas.openxmlformats.org/officeDocument/2006/relationships/image" Target="../media/image78.jpeg"/><Relationship Id="rId4" Type="http://schemas.openxmlformats.org/officeDocument/2006/relationships/image" Target="../media/image74.png"/><Relationship Id="rId9" Type="http://schemas.openxmlformats.org/officeDocument/2006/relationships/image" Target="../media/image77.jpeg"/><Relationship Id="rId1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jpeg"/><Relationship Id="rId18" Type="http://schemas.openxmlformats.org/officeDocument/2006/relationships/image" Target="../media/image99.png"/><Relationship Id="rId26" Type="http://schemas.openxmlformats.org/officeDocument/2006/relationships/image" Target="../media/image107.png"/><Relationship Id="rId3" Type="http://schemas.openxmlformats.org/officeDocument/2006/relationships/image" Target="../media/image84.png"/><Relationship Id="rId21" Type="http://schemas.openxmlformats.org/officeDocument/2006/relationships/image" Target="../media/image102.jpeg"/><Relationship Id="rId34" Type="http://schemas.openxmlformats.org/officeDocument/2006/relationships/image" Target="../media/image115.png"/><Relationship Id="rId7" Type="http://schemas.openxmlformats.org/officeDocument/2006/relationships/image" Target="../media/image88.jpe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5" Type="http://schemas.openxmlformats.org/officeDocument/2006/relationships/image" Target="../media/image106.jpeg"/><Relationship Id="rId33" Type="http://schemas.openxmlformats.org/officeDocument/2006/relationships/image" Target="../media/image114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97.jpeg"/><Relationship Id="rId20" Type="http://schemas.openxmlformats.org/officeDocument/2006/relationships/image" Target="../media/image101.jpeg"/><Relationship Id="rId29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24" Type="http://schemas.openxmlformats.org/officeDocument/2006/relationships/image" Target="../media/image105.png"/><Relationship Id="rId32" Type="http://schemas.openxmlformats.org/officeDocument/2006/relationships/image" Target="../media/image113.png"/><Relationship Id="rId5" Type="http://schemas.openxmlformats.org/officeDocument/2006/relationships/image" Target="../media/image86.png"/><Relationship Id="rId15" Type="http://schemas.openxmlformats.org/officeDocument/2006/relationships/image" Target="../media/image96.jpeg"/><Relationship Id="rId23" Type="http://schemas.openxmlformats.org/officeDocument/2006/relationships/image" Target="../media/image104.jpeg"/><Relationship Id="rId28" Type="http://schemas.openxmlformats.org/officeDocument/2006/relationships/image" Target="../media/image109.png"/><Relationship Id="rId36" Type="http://schemas.openxmlformats.org/officeDocument/2006/relationships/image" Target="../media/image117.png"/><Relationship Id="rId10" Type="http://schemas.openxmlformats.org/officeDocument/2006/relationships/image" Target="../media/image91.jpeg"/><Relationship Id="rId19" Type="http://schemas.openxmlformats.org/officeDocument/2006/relationships/image" Target="../media/image100.png"/><Relationship Id="rId31" Type="http://schemas.openxmlformats.org/officeDocument/2006/relationships/image" Target="../media/image112.png"/><Relationship Id="rId4" Type="http://schemas.openxmlformats.org/officeDocument/2006/relationships/image" Target="../media/image85.png"/><Relationship Id="rId9" Type="http://schemas.openxmlformats.org/officeDocument/2006/relationships/image" Target="../media/image90.jpeg"/><Relationship Id="rId14" Type="http://schemas.openxmlformats.org/officeDocument/2006/relationships/image" Target="../media/image95.png"/><Relationship Id="rId22" Type="http://schemas.openxmlformats.org/officeDocument/2006/relationships/image" Target="../media/image103.png"/><Relationship Id="rId27" Type="http://schemas.openxmlformats.org/officeDocument/2006/relationships/image" Target="../media/image108.jpeg"/><Relationship Id="rId30" Type="http://schemas.openxmlformats.org/officeDocument/2006/relationships/image" Target="../media/image111.png"/><Relationship Id="rId35" Type="http://schemas.openxmlformats.org/officeDocument/2006/relationships/image" Target="../media/image116.gi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5.png"/><Relationship Id="rId18" Type="http://schemas.openxmlformats.org/officeDocument/2006/relationships/image" Target="../media/image130.jp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133.jpeg"/><Relationship Id="rId7" Type="http://schemas.openxmlformats.org/officeDocument/2006/relationships/image" Target="../media/image120.jpeg"/><Relationship Id="rId12" Type="http://schemas.openxmlformats.org/officeDocument/2006/relationships/image" Target="../media/image124.jpeg"/><Relationship Id="rId17" Type="http://schemas.openxmlformats.org/officeDocument/2006/relationships/image" Target="../media/image129.jpeg"/><Relationship Id="rId2" Type="http://schemas.openxmlformats.org/officeDocument/2006/relationships/tags" Target="../tags/tag20.xml"/><Relationship Id="rId16" Type="http://schemas.openxmlformats.org/officeDocument/2006/relationships/image" Target="../media/image128.png"/><Relationship Id="rId20" Type="http://schemas.openxmlformats.org/officeDocument/2006/relationships/image" Target="../media/image132.jpeg"/><Relationship Id="rId1" Type="http://schemas.openxmlformats.org/officeDocument/2006/relationships/tags" Target="../tags/tag19.xml"/><Relationship Id="rId6" Type="http://schemas.openxmlformats.org/officeDocument/2006/relationships/image" Target="../media/image119.jpeg"/><Relationship Id="rId11" Type="http://schemas.openxmlformats.org/officeDocument/2006/relationships/hyperlink" Target="http://www.liguecancer44.fr/aide-malades_groupe_parole-ERI-Gauducheau.html" TargetMode="External"/><Relationship Id="rId5" Type="http://schemas.openxmlformats.org/officeDocument/2006/relationships/image" Target="../media/image118.jpeg"/><Relationship Id="rId15" Type="http://schemas.openxmlformats.org/officeDocument/2006/relationships/image" Target="../media/image127.jpeg"/><Relationship Id="rId23" Type="http://schemas.openxmlformats.org/officeDocument/2006/relationships/image" Target="../media/image135.emf"/><Relationship Id="rId10" Type="http://schemas.openxmlformats.org/officeDocument/2006/relationships/image" Target="../media/image123.jpeg"/><Relationship Id="rId19" Type="http://schemas.openxmlformats.org/officeDocument/2006/relationships/image" Target="../media/image131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122.jpeg"/><Relationship Id="rId14" Type="http://schemas.openxmlformats.org/officeDocument/2006/relationships/image" Target="../media/image126.png"/><Relationship Id="rId22" Type="http://schemas.openxmlformats.org/officeDocument/2006/relationships/image" Target="../media/image13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http://sunnikan.net/wp-content/uploads/2011/07/frederique.jpg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1"/>
          <p:cNvSpPr>
            <a:spLocks noGrp="1" noChangeArrowheads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549520" y="2265485"/>
            <a:ext cx="7121769" cy="1163515"/>
          </a:xfrm>
        </p:spPr>
        <p:txBody>
          <a:bodyPr/>
          <a:lstStyle/>
          <a:p>
            <a:pPr eaLnBrk="1" hangingPunct="1">
              <a:tabLst>
                <a:tab pos="3808630" algn="l"/>
              </a:tabLst>
            </a:pPr>
            <a:r>
              <a:rPr lang="en-GB" sz="2769" b="1" noProof="0" dirty="0"/>
              <a:t>Sunnikan Consulting</a:t>
            </a:r>
            <a:br>
              <a:rPr lang="en-GB" b="1" noProof="0" dirty="0"/>
            </a:br>
            <a:br>
              <a:rPr lang="en-GB" b="1" noProof="0" dirty="0"/>
            </a:br>
            <a:br>
              <a:rPr lang="en-GB" b="1" noProof="0" dirty="0"/>
            </a:br>
            <a:r>
              <a:rPr lang="en-GB" sz="2215" noProof="0" dirty="0"/>
              <a:t>Quality, Process and Risk Management Systems</a:t>
            </a:r>
            <a:br>
              <a:rPr lang="en-GB" sz="2215" noProof="0" dirty="0"/>
            </a:br>
            <a:br>
              <a:rPr lang="en-GB" sz="2215" noProof="0" dirty="0"/>
            </a:br>
            <a:r>
              <a:rPr lang="en-GB" sz="2215" noProof="0" dirty="0"/>
              <a:t>Consulting and Services for Pharmaceuticals and Medical Devices Industry</a:t>
            </a:r>
            <a:br>
              <a:rPr lang="en-GB" sz="2215" noProof="0" dirty="0"/>
            </a:br>
            <a:br>
              <a:rPr lang="en-GB" sz="2215" noProof="0" dirty="0"/>
            </a:br>
            <a:br>
              <a:rPr lang="en-GB" sz="2215" noProof="0" dirty="0"/>
            </a:br>
            <a:r>
              <a:rPr lang="en-GB" sz="2215" noProof="0" dirty="0"/>
              <a:t> </a:t>
            </a:r>
            <a:r>
              <a:rPr lang="en-GB" sz="1108" noProof="0" dirty="0">
                <a:solidFill>
                  <a:srgbClr val="FF3399"/>
                </a:solidFill>
              </a:rPr>
              <a:t>"</a:t>
            </a:r>
            <a:r>
              <a:rPr lang="en-GB" sz="1292" noProof="0" dirty="0">
                <a:solidFill>
                  <a:srgbClr val="FF3399"/>
                </a:solidFill>
              </a:rPr>
              <a:t>SUNNIKAN": from Greek "</a:t>
            </a:r>
            <a:r>
              <a:rPr lang="en-GB" sz="1292" i="1" noProof="0" dirty="0" err="1">
                <a:solidFill>
                  <a:srgbClr val="FF3399"/>
                </a:solidFill>
              </a:rPr>
              <a:t>Syn</a:t>
            </a:r>
            <a:r>
              <a:rPr lang="en-GB" sz="1292" i="1" noProof="0" dirty="0">
                <a:solidFill>
                  <a:srgbClr val="FF3399"/>
                </a:solidFill>
              </a:rPr>
              <a:t>"</a:t>
            </a:r>
            <a:r>
              <a:rPr lang="en-GB" sz="1292" noProof="0" dirty="0">
                <a:solidFill>
                  <a:srgbClr val="FF3399"/>
                </a:solidFill>
              </a:rPr>
              <a:t>, which means "together," and "</a:t>
            </a:r>
            <a:r>
              <a:rPr lang="en-GB" sz="1292" i="1" noProof="0" dirty="0" err="1">
                <a:solidFill>
                  <a:srgbClr val="FF3399"/>
                </a:solidFill>
              </a:rPr>
              <a:t>Nikhein</a:t>
            </a:r>
            <a:r>
              <a:rPr lang="en-GB" sz="1292" i="1" noProof="0" dirty="0">
                <a:solidFill>
                  <a:srgbClr val="FF3399"/>
                </a:solidFill>
              </a:rPr>
              <a:t>",</a:t>
            </a:r>
            <a:r>
              <a:rPr lang="en-GB" sz="1292" noProof="0" dirty="0">
                <a:solidFill>
                  <a:srgbClr val="FF3399"/>
                </a:solidFill>
              </a:rPr>
              <a:t> which means "to win"</a:t>
            </a:r>
            <a:r>
              <a:rPr lang="en-GB" sz="2215" noProof="0" dirty="0"/>
              <a:t> </a:t>
            </a:r>
            <a:endParaRPr lang="en-GB" sz="1108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Sunnikan's Assignment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Design, implement, maintain, and use the Quality, Process and Risk Management Systems aimed at guaranteeing:</a:t>
            </a:r>
          </a:p>
          <a:p>
            <a:endParaRPr lang="en-GB" noProof="0" dirty="0"/>
          </a:p>
          <a:p>
            <a:pPr lvl="1"/>
            <a:r>
              <a:rPr lang="en-GB" noProof="0" dirty="0"/>
              <a:t>patients' security and respect of their rights</a:t>
            </a:r>
          </a:p>
          <a:p>
            <a:pPr lvl="1"/>
            <a:r>
              <a:rPr lang="en-GB" noProof="0" dirty="0"/>
              <a:t>regulatory compliance</a:t>
            </a:r>
          </a:p>
          <a:p>
            <a:pPr lvl="1"/>
            <a:r>
              <a:rPr lang="en-GB" noProof="0" dirty="0"/>
              <a:t>collect of reliable data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720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Introduction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Sunnikan Consulting is an Independent company launched in 1996 and managed by Georges MARTIN, M.D.</a:t>
            </a:r>
          </a:p>
          <a:p>
            <a:pPr indent="-237398">
              <a:buSzPct val="160000"/>
              <a:buFont typeface="ITC Franklin Gothic Std Book" pitchFamily="34" charset="0"/>
              <a:buChar char="»"/>
            </a:pPr>
            <a:endParaRPr lang="en-GB" noProof="0" dirty="0"/>
          </a:p>
          <a:p>
            <a:pPr indent="-237398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Sunnikan is leader on the French clinical quality management market  (clinical research, epidemiology, pharmacovigilance)</a:t>
            </a:r>
          </a:p>
          <a:p>
            <a:pPr indent="-237398">
              <a:buSzPct val="160000"/>
              <a:buFont typeface="ITC Franklin Gothic Std Book" pitchFamily="34" charset="0"/>
              <a:buChar char="»"/>
            </a:pPr>
            <a:endParaRPr lang="en-GB" noProof="0" dirty="0"/>
          </a:p>
          <a:p>
            <a:pPr indent="-237398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Sunnikan is always looking for excellence and "win-win" solutions through : </a:t>
            </a:r>
          </a:p>
          <a:p>
            <a:pPr lvl="1" indent="-237398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meeting customers' expectations</a:t>
            </a:r>
          </a:p>
          <a:p>
            <a:pPr lvl="1" indent="-237398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extensive continuous training of the Consultants</a:t>
            </a:r>
          </a:p>
          <a:p>
            <a:pPr lvl="1" indent="-237398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sharing internal knowledge databases</a:t>
            </a:r>
          </a:p>
          <a:p>
            <a:pPr lvl="1" indent="-237398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innovating in the working methodologies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en-GB" smtClean="0"/>
              <a:pPr/>
              <a:t>3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720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F2E0CD6-BC33-4C8A-A011-DDE6EEA8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10 Septembre 2018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9BDC443-EDCA-435E-884C-89E68D1A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SUNNIKAN Consulting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E4005E-1061-431D-A5E9-488637640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D61545-30E6-46C7-9396-3AB8FF037665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B5E7C6B-68BF-4BB4-8A69-2512CE057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3600400" cy="492443"/>
          </a:xfrm>
        </p:spPr>
        <p:txBody>
          <a:bodyPr/>
          <a:lstStyle/>
          <a:p>
            <a:r>
              <a:rPr lang="fr-FR" dirty="0"/>
              <a:t>Organisation interne</a:t>
            </a:r>
          </a:p>
        </p:txBody>
      </p:sp>
      <p:sp>
        <p:nvSpPr>
          <p:cNvPr id="6" name="Organigramme : Procédé 5">
            <a:extLst>
              <a:ext uri="{FF2B5EF4-FFF2-40B4-BE49-F238E27FC236}">
                <a16:creationId xmlns:a16="http://schemas.microsoft.com/office/drawing/2014/main" id="{53BBB41C-5D1C-411E-BEFE-B709B514915F}"/>
              </a:ext>
            </a:extLst>
          </p:cNvPr>
          <p:cNvSpPr/>
          <p:nvPr/>
        </p:nvSpPr>
        <p:spPr>
          <a:xfrm>
            <a:off x="4679624" y="564409"/>
            <a:ext cx="1584176" cy="52322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Direction</a:t>
            </a:r>
            <a:b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Gérant / CEO</a:t>
            </a:r>
          </a:p>
        </p:txBody>
      </p:sp>
      <p:sp>
        <p:nvSpPr>
          <p:cNvPr id="7" name="Organigramme : Procédé 6">
            <a:extLst>
              <a:ext uri="{FF2B5EF4-FFF2-40B4-BE49-F238E27FC236}">
                <a16:creationId xmlns:a16="http://schemas.microsoft.com/office/drawing/2014/main" id="{624F8AF4-E82E-46B7-B8BD-64AC67DEABDA}"/>
              </a:ext>
            </a:extLst>
          </p:cNvPr>
          <p:cNvSpPr/>
          <p:nvPr/>
        </p:nvSpPr>
        <p:spPr>
          <a:xfrm>
            <a:off x="1979712" y="1628800"/>
            <a:ext cx="6984000" cy="288000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Direction des Opérations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 Directrices des Opérations / Operations Managers </a:t>
            </a:r>
          </a:p>
        </p:txBody>
      </p:sp>
      <p:sp>
        <p:nvSpPr>
          <p:cNvPr id="10" name="Organigramme : Procédé 9">
            <a:extLst>
              <a:ext uri="{FF2B5EF4-FFF2-40B4-BE49-F238E27FC236}">
                <a16:creationId xmlns:a16="http://schemas.microsoft.com/office/drawing/2014/main" id="{9A8546B3-F5C3-41C8-8895-8F915675A512}"/>
              </a:ext>
            </a:extLst>
          </p:cNvPr>
          <p:cNvSpPr/>
          <p:nvPr/>
        </p:nvSpPr>
        <p:spPr>
          <a:xfrm>
            <a:off x="3590540" y="2259663"/>
            <a:ext cx="3824032" cy="21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Mission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Consultant Senior + Consultants </a:t>
            </a:r>
            <a:b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(Seniors, Expérimentés, Juniors)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lèche : pentagone 12">
            <a:extLst>
              <a:ext uri="{FF2B5EF4-FFF2-40B4-BE49-F238E27FC236}">
                <a16:creationId xmlns:a16="http://schemas.microsoft.com/office/drawing/2014/main" id="{2BD9E3C7-D6AF-41C9-8E2E-78D833CB85AE}"/>
              </a:ext>
            </a:extLst>
          </p:cNvPr>
          <p:cNvSpPr/>
          <p:nvPr/>
        </p:nvSpPr>
        <p:spPr>
          <a:xfrm>
            <a:off x="2153807" y="2996952"/>
            <a:ext cx="1205451" cy="1302369"/>
          </a:xfrm>
          <a:prstGeom prst="homePlate">
            <a:avLst>
              <a:gd name="adj" fmla="val 28781"/>
            </a:avLst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Pré-devis</a:t>
            </a:r>
            <a:b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Devis  Contrat Planification</a:t>
            </a:r>
          </a:p>
          <a:p>
            <a:pPr marL="85725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Attribution ressources</a:t>
            </a:r>
          </a:p>
        </p:txBody>
      </p:sp>
      <p:sp>
        <p:nvSpPr>
          <p:cNvPr id="14" name="Flèche : pentagone 13">
            <a:extLst>
              <a:ext uri="{FF2B5EF4-FFF2-40B4-BE49-F238E27FC236}">
                <a16:creationId xmlns:a16="http://schemas.microsoft.com/office/drawing/2014/main" id="{3D6B9A28-722D-47AA-AF05-4C3152E64863}"/>
              </a:ext>
            </a:extLst>
          </p:cNvPr>
          <p:cNvSpPr/>
          <p:nvPr/>
        </p:nvSpPr>
        <p:spPr>
          <a:xfrm>
            <a:off x="3978489" y="3012784"/>
            <a:ext cx="3590377" cy="1322246"/>
          </a:xfrm>
          <a:prstGeom prst="homePlate">
            <a:avLst>
              <a:gd name="adj" fmla="val 28781"/>
            </a:avLst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Participation pré-devis, devis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Livrables client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Indicateurs Sunnikan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Écoute clients / remontée des besoins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Facturation et suivi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Bilan de fin de mission</a:t>
            </a:r>
          </a:p>
        </p:txBody>
      </p:sp>
      <p:sp>
        <p:nvSpPr>
          <p:cNvPr id="15" name="Flèche : pentagone 14">
            <a:extLst>
              <a:ext uri="{FF2B5EF4-FFF2-40B4-BE49-F238E27FC236}">
                <a16:creationId xmlns:a16="http://schemas.microsoft.com/office/drawing/2014/main" id="{7E025E7B-8409-43D3-B722-01E9EF266B63}"/>
              </a:ext>
            </a:extLst>
          </p:cNvPr>
          <p:cNvSpPr/>
          <p:nvPr/>
        </p:nvSpPr>
        <p:spPr>
          <a:xfrm>
            <a:off x="7592976" y="3018690"/>
            <a:ext cx="1298728" cy="1322246"/>
          </a:xfrm>
          <a:prstGeom prst="homePlate">
            <a:avLst>
              <a:gd name="adj" fmla="val 28781"/>
            </a:avLst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Revue de mission / actions d'amélioration</a:t>
            </a:r>
          </a:p>
        </p:txBody>
      </p:sp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6B6D9533-B26D-4FE9-81F8-1A8E39FD4166}"/>
              </a:ext>
            </a:extLst>
          </p:cNvPr>
          <p:cNvSpPr/>
          <p:nvPr/>
        </p:nvSpPr>
        <p:spPr>
          <a:xfrm>
            <a:off x="418318" y="5395736"/>
            <a:ext cx="7658552" cy="860876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Veille, capitalisation, assistance réglementaire interne et externe, contrats clients, juridique Sunnikan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** Support aux Opérations, aux Consultants, facturation</a:t>
            </a:r>
            <a:b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*** Systèmes d'Information</a:t>
            </a:r>
          </a:p>
        </p:txBody>
      </p:sp>
      <p:sp>
        <p:nvSpPr>
          <p:cNvPr id="17" name="Organigramme : Procédé 16">
            <a:extLst>
              <a:ext uri="{FF2B5EF4-FFF2-40B4-BE49-F238E27FC236}">
                <a16:creationId xmlns:a16="http://schemas.microsoft.com/office/drawing/2014/main" id="{2D3FE439-E8E8-4A54-A24F-93A7E0AF6C9F}"/>
              </a:ext>
            </a:extLst>
          </p:cNvPr>
          <p:cNvSpPr/>
          <p:nvPr/>
        </p:nvSpPr>
        <p:spPr>
          <a:xfrm>
            <a:off x="269669" y="980728"/>
            <a:ext cx="1266891" cy="52322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Assistante Direction</a:t>
            </a:r>
          </a:p>
        </p:txBody>
      </p:sp>
      <p:sp>
        <p:nvSpPr>
          <p:cNvPr id="18" name="Légende : flèche vers la droite 17">
            <a:extLst>
              <a:ext uri="{FF2B5EF4-FFF2-40B4-BE49-F238E27FC236}">
                <a16:creationId xmlns:a16="http://schemas.microsoft.com/office/drawing/2014/main" id="{6C8CD288-7CEC-48DA-9AD2-A165CEA983D3}"/>
              </a:ext>
            </a:extLst>
          </p:cNvPr>
          <p:cNvSpPr/>
          <p:nvPr/>
        </p:nvSpPr>
        <p:spPr>
          <a:xfrm>
            <a:off x="3375482" y="3003131"/>
            <a:ext cx="648072" cy="1302369"/>
          </a:xfrm>
          <a:prstGeom prst="rightArrowCallout">
            <a:avLst/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OK</a:t>
            </a:r>
          </a:p>
        </p:txBody>
      </p:sp>
      <p:sp>
        <p:nvSpPr>
          <p:cNvPr id="19" name="Organigramme : Procédé 18">
            <a:extLst>
              <a:ext uri="{FF2B5EF4-FFF2-40B4-BE49-F238E27FC236}">
                <a16:creationId xmlns:a16="http://schemas.microsoft.com/office/drawing/2014/main" id="{E0539BEB-C783-4DE8-B51D-5D143E2A9450}"/>
              </a:ext>
            </a:extLst>
          </p:cNvPr>
          <p:cNvSpPr/>
          <p:nvPr/>
        </p:nvSpPr>
        <p:spPr>
          <a:xfrm>
            <a:off x="280771" y="1757817"/>
            <a:ext cx="1266894" cy="307777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Juristes *</a:t>
            </a:r>
          </a:p>
        </p:txBody>
      </p:sp>
      <p:sp>
        <p:nvSpPr>
          <p:cNvPr id="20" name="Organigramme : Procédé 19">
            <a:extLst>
              <a:ext uri="{FF2B5EF4-FFF2-40B4-BE49-F238E27FC236}">
                <a16:creationId xmlns:a16="http://schemas.microsoft.com/office/drawing/2014/main" id="{09F13CEB-65D6-4EDA-9C01-BA96F446FFD7}"/>
              </a:ext>
            </a:extLst>
          </p:cNvPr>
          <p:cNvSpPr/>
          <p:nvPr/>
        </p:nvSpPr>
        <p:spPr>
          <a:xfrm>
            <a:off x="251521" y="2358093"/>
            <a:ext cx="1296144" cy="52322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Gestionnaire de Missions **</a:t>
            </a:r>
          </a:p>
        </p:txBody>
      </p:sp>
      <p:sp>
        <p:nvSpPr>
          <p:cNvPr id="21" name="Organigramme : Procédé 20">
            <a:extLst>
              <a:ext uri="{FF2B5EF4-FFF2-40B4-BE49-F238E27FC236}">
                <a16:creationId xmlns:a16="http://schemas.microsoft.com/office/drawing/2014/main" id="{868B708E-83BA-4F37-9FC4-138047B98B78}"/>
              </a:ext>
            </a:extLst>
          </p:cNvPr>
          <p:cNvSpPr/>
          <p:nvPr/>
        </p:nvSpPr>
        <p:spPr>
          <a:xfrm>
            <a:off x="251520" y="3148806"/>
            <a:ext cx="1285039" cy="738664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Gestionnaire Systèmes &amp; Réseaux ***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96D4FEC-74B4-4708-9B8E-7D17A3354A24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5471712" y="1087629"/>
            <a:ext cx="0" cy="541171"/>
          </a:xfrm>
          <a:prstGeom prst="straightConnector1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48E91286-60E8-4D6E-94E3-470A62BEA6DA}"/>
              </a:ext>
            </a:extLst>
          </p:cNvPr>
          <p:cNvCxnSpPr>
            <a:stCxn id="6" idx="2"/>
            <a:endCxn id="17" idx="3"/>
          </p:cNvCxnSpPr>
          <p:nvPr/>
        </p:nvCxnSpPr>
        <p:spPr>
          <a:xfrm rot="5400000">
            <a:off x="3426782" y="-802593"/>
            <a:ext cx="154709" cy="3935152"/>
          </a:xfrm>
          <a:prstGeom prst="bentConnector2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39EC9B16-9799-4D53-ABD4-6109609DE480}"/>
              </a:ext>
            </a:extLst>
          </p:cNvPr>
          <p:cNvCxnSpPr>
            <a:cxnSpLocks/>
          </p:cNvCxnSpPr>
          <p:nvPr/>
        </p:nvCxnSpPr>
        <p:spPr>
          <a:xfrm rot="5400000">
            <a:off x="1339200" y="1471578"/>
            <a:ext cx="664233" cy="216023"/>
          </a:xfrm>
          <a:prstGeom prst="bentConnector2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9D9B7B2E-8266-4F0B-B0D9-E4936F6549CD}"/>
              </a:ext>
            </a:extLst>
          </p:cNvPr>
          <p:cNvCxnSpPr>
            <a:cxnSpLocks/>
          </p:cNvCxnSpPr>
          <p:nvPr/>
        </p:nvCxnSpPr>
        <p:spPr>
          <a:xfrm rot="5400000">
            <a:off x="1044000" y="1753820"/>
            <a:ext cx="1253570" cy="230611"/>
          </a:xfrm>
          <a:prstGeom prst="bentConnector3">
            <a:avLst>
              <a:gd name="adj1" fmla="val 100631"/>
            </a:avLst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06C449A8-BE1B-473C-812C-C930D0910047}"/>
              </a:ext>
            </a:extLst>
          </p:cNvPr>
          <p:cNvCxnSpPr>
            <a:endCxn id="21" idx="3"/>
          </p:cNvCxnSpPr>
          <p:nvPr/>
        </p:nvCxnSpPr>
        <p:spPr>
          <a:xfrm rot="5400000">
            <a:off x="519853" y="2259044"/>
            <a:ext cx="2275800" cy="242388"/>
          </a:xfrm>
          <a:prstGeom prst="bentConnector2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061BF402-1BF8-4954-A686-EEDC294CD955}"/>
              </a:ext>
            </a:extLst>
          </p:cNvPr>
          <p:cNvCxnSpPr/>
          <p:nvPr/>
        </p:nvCxnSpPr>
        <p:spPr>
          <a:xfrm flipH="1">
            <a:off x="1536559" y="2749780"/>
            <a:ext cx="443153" cy="0"/>
          </a:xfrm>
          <a:prstGeom prst="straightConnector1">
            <a:avLst/>
          </a:prstGeom>
          <a:ln w="12700">
            <a:solidFill>
              <a:srgbClr val="00339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9852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Organization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12 Consultant(e)s</a:t>
            </a:r>
          </a:p>
          <a:p>
            <a:pPr marL="663836" lvl="1" indent="-247657" eaLnBrk="1" hangingPunct="1"/>
            <a:r>
              <a:rPr lang="en-GB" noProof="0" dirty="0"/>
              <a:t>4 Pharm. D.</a:t>
            </a:r>
          </a:p>
          <a:p>
            <a:pPr marL="663836" lvl="1" indent="-247657" eaLnBrk="1" hangingPunct="1"/>
            <a:r>
              <a:rPr lang="en-GB" noProof="0" dirty="0"/>
              <a:t>2 Legal Experts</a:t>
            </a:r>
          </a:p>
          <a:p>
            <a:pPr marL="663836" lvl="1" indent="-247657" eaLnBrk="1" hangingPunct="1"/>
            <a:r>
              <a:rPr lang="en-GB" noProof="0" dirty="0"/>
              <a:t>1 MD Engineer</a:t>
            </a:r>
          </a:p>
          <a:p>
            <a:pPr marL="663836" lvl="1" indent="-247657" eaLnBrk="1" hangingPunct="1"/>
            <a:r>
              <a:rPr lang="en-GB" noProof="0" dirty="0"/>
              <a:t>5 Scientists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endParaRPr lang="en-GB" noProof="0" dirty="0"/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Other positions</a:t>
            </a:r>
          </a:p>
          <a:p>
            <a:pPr marL="663836" lvl="1" indent="-247657" eaLnBrk="1" hangingPunct="1">
              <a:buSzPct val="160000"/>
            </a:pPr>
            <a:r>
              <a:rPr lang="en-GB" noProof="0" dirty="0"/>
              <a:t>1 Support Administrator</a:t>
            </a:r>
          </a:p>
          <a:p>
            <a:pPr marL="663836" lvl="1" indent="-247657" eaLnBrk="1" hangingPunct="1">
              <a:buSzPct val="160000"/>
            </a:pPr>
            <a:r>
              <a:rPr lang="en-GB" noProof="0" dirty="0"/>
              <a:t>1 IT Specialist</a:t>
            </a:r>
          </a:p>
          <a:p>
            <a:pPr marL="663836" lvl="1" indent="-247657" eaLnBrk="1" hangingPunct="1">
              <a:buSzPct val="160000"/>
            </a:pPr>
            <a:r>
              <a:rPr lang="en-GB" noProof="0" dirty="0"/>
              <a:t>1 Assistant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endParaRPr lang="en-GB" noProof="0" dirty="0"/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Locations (France)</a:t>
            </a:r>
          </a:p>
          <a:p>
            <a:pPr marL="663836" lvl="1" indent="-247657" eaLnBrk="1" hangingPunct="1"/>
            <a:r>
              <a:rPr lang="en-GB" noProof="0" dirty="0"/>
              <a:t>Fontenay-sous-Bois (near Paris)</a:t>
            </a:r>
          </a:p>
          <a:p>
            <a:pPr marL="663836" lvl="1" indent="-247657" eaLnBrk="1" hangingPunct="1"/>
            <a:r>
              <a:rPr lang="en-GB" noProof="0" dirty="0"/>
              <a:t>Lyon</a:t>
            </a:r>
          </a:p>
          <a:p>
            <a:pPr marL="663836" lvl="1" indent="-247657" eaLnBrk="1" hangingPunct="1"/>
            <a:r>
              <a:rPr lang="en-GB" noProof="0" dirty="0"/>
              <a:t>Bordeaux </a:t>
            </a:r>
          </a:p>
          <a:p>
            <a:pPr indent="-237398" eaLnBrk="1" hangingPunct="1">
              <a:buSzPct val="130000"/>
              <a:buFont typeface="Arial" charset="0"/>
              <a:buChar char="•"/>
            </a:pPr>
            <a:endParaRPr lang="en-GB" noProof="0" dirty="0">
              <a:solidFill>
                <a:srgbClr val="3366FF"/>
              </a:solidFill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pic>
        <p:nvPicPr>
          <p:cNvPr id="5127" name="Picture 8" descr="U:\SUNNIKAN_Interne\03_Communication\Organigramme_SC_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54" y="2099897"/>
            <a:ext cx="4730262" cy="394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39679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en-GB" noProof="0" dirty="0"/>
              <a:t>Fields of expertise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7744" y="6381328"/>
            <a:ext cx="5692775" cy="214313"/>
          </a:xfrm>
        </p:spPr>
        <p:txBody>
          <a:bodyPr/>
          <a:lstStyle/>
          <a:p>
            <a:r>
              <a:rPr lang="en-US"/>
              <a:t>Copyright© Sunnikan Consulting 2017 - All rights reserved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2753484391"/>
              </p:ext>
            </p:extLst>
          </p:nvPr>
        </p:nvGraphicFramePr>
        <p:xfrm>
          <a:off x="323528" y="1052736"/>
          <a:ext cx="81724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4932040" y="1124744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b="1" dirty="0">
                <a:solidFill>
                  <a:srgbClr val="0070C0"/>
                </a:solidFill>
              </a:rPr>
              <a:t>Safety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Pharmacovigilance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Cosmetovigilance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Medical Device vigilance</a:t>
            </a:r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91880" y="3104731"/>
            <a:ext cx="2016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000" b="1" dirty="0">
                <a:solidFill>
                  <a:srgbClr val="0070C0"/>
                </a:solidFill>
              </a:rPr>
              <a:t>Computerized System Validation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724128" y="3822139"/>
            <a:ext cx="2875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b="1" dirty="0">
                <a:solidFill>
                  <a:srgbClr val="0070C0"/>
                </a:solidFill>
              </a:rPr>
              <a:t>Regulatory Affairs</a:t>
            </a:r>
            <a:br>
              <a:rPr lang="en-GB" sz="2400" b="1" dirty="0">
                <a:solidFill>
                  <a:srgbClr val="0070C0"/>
                </a:solidFill>
              </a:rPr>
            </a:br>
            <a:r>
              <a:rPr lang="en-GB" sz="2400" b="1" dirty="0">
                <a:solidFill>
                  <a:srgbClr val="0070C0"/>
                </a:solidFill>
              </a:rPr>
              <a:t>Market Access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5262" y="3104731"/>
            <a:ext cx="228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>
                <a:solidFill>
                  <a:srgbClr val="0070C0"/>
                </a:solidFill>
              </a:rPr>
              <a:t>Observational Studies</a:t>
            </a:r>
            <a:endParaRPr lang="en-GB" sz="2400" b="1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303240" y="1412776"/>
            <a:ext cx="2556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b="1" dirty="0">
                <a:solidFill>
                  <a:srgbClr val="0070C0"/>
                </a:solidFill>
              </a:rPr>
              <a:t>Clinical Research &amp; Development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124392" y="4974267"/>
            <a:ext cx="228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b="1" dirty="0">
                <a:solidFill>
                  <a:srgbClr val="0070C0"/>
                </a:solidFill>
              </a:rPr>
              <a:t>Preclinical Studies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970779" y="5262299"/>
            <a:ext cx="228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dirty="0">
                <a:solidFill>
                  <a:srgbClr val="0070C0"/>
                </a:solidFill>
              </a:rPr>
              <a:t>IMP Manufacturing</a:t>
            </a:r>
            <a:endParaRPr lang="en-GB" sz="24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1014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Fields of expertise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grpSp>
        <p:nvGrpSpPr>
          <p:cNvPr id="18" name="Groupe 17"/>
          <p:cNvGrpSpPr/>
          <p:nvPr/>
        </p:nvGrpSpPr>
        <p:grpSpPr>
          <a:xfrm>
            <a:off x="2226241" y="2697888"/>
            <a:ext cx="1661539" cy="1661538"/>
            <a:chOff x="2411760" y="11249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19" name="Groupe 18"/>
            <p:cNvGrpSpPr/>
            <p:nvPr/>
          </p:nvGrpSpPr>
          <p:grpSpPr>
            <a:xfrm>
              <a:off x="2411761" y="1124944"/>
              <a:ext cx="1800000" cy="1800000"/>
              <a:chOff x="1312545" y="2557456"/>
              <a:chExt cx="1310630" cy="1506471"/>
            </a:xfrm>
          </p:grpSpPr>
          <p:sp>
            <p:nvSpPr>
              <p:cNvPr id="21" name="Hexagone 20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22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20" name="ZoneTexte 19"/>
            <p:cNvSpPr txBox="1"/>
            <p:nvPr/>
          </p:nvSpPr>
          <p:spPr>
            <a:xfrm>
              <a:off x="2411760" y="1809501"/>
              <a:ext cx="1800000" cy="438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Drugs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365295" y="2697888"/>
            <a:ext cx="1661539" cy="1661538"/>
            <a:chOff x="1475656" y="2709120"/>
            <a:chExt cx="1800001" cy="1800000"/>
          </a:xfrm>
        </p:grpSpPr>
        <p:grpSp>
          <p:nvGrpSpPr>
            <p:cNvPr id="24" name="Groupe 23"/>
            <p:cNvGrpSpPr/>
            <p:nvPr/>
          </p:nvGrpSpPr>
          <p:grpSpPr>
            <a:xfrm>
              <a:off x="1475657" y="2709120"/>
              <a:ext cx="1800000" cy="1800000"/>
              <a:chOff x="1312545" y="2557456"/>
              <a:chExt cx="1310630" cy="1506471"/>
            </a:xfrm>
          </p:grpSpPr>
          <p:sp>
            <p:nvSpPr>
              <p:cNvPr id="26" name="Hexagone 25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27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25" name="ZoneTexte 24"/>
            <p:cNvSpPr txBox="1"/>
            <p:nvPr/>
          </p:nvSpPr>
          <p:spPr>
            <a:xfrm>
              <a:off x="1475656" y="3357192"/>
              <a:ext cx="1800000" cy="438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Allergens</a:t>
              </a: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5682625" y="1235526"/>
            <a:ext cx="1661539" cy="1661538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9" name="Groupe 28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31" name="Hexagone 30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32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30" name="ZoneTexte 29"/>
            <p:cNvSpPr txBox="1"/>
            <p:nvPr/>
          </p:nvSpPr>
          <p:spPr>
            <a:xfrm>
              <a:off x="6588224" y="1484785"/>
              <a:ext cx="1800000" cy="1330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1846" dirty="0">
                  <a:solidFill>
                    <a:srgbClr val="0070C0"/>
                  </a:solidFill>
                </a:rPr>
                <a:t>Components and products of the human body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1295676" y="1235526"/>
            <a:ext cx="1661539" cy="1661538"/>
            <a:chOff x="4500191" y="1124744"/>
            <a:chExt cx="1800001" cy="1800000"/>
          </a:xfrm>
        </p:grpSpPr>
        <p:grpSp>
          <p:nvGrpSpPr>
            <p:cNvPr id="34" name="Groupe 33"/>
            <p:cNvGrpSpPr/>
            <p:nvPr/>
          </p:nvGrpSpPr>
          <p:grpSpPr>
            <a:xfrm>
              <a:off x="4500192" y="1124744"/>
              <a:ext cx="1800000" cy="1800000"/>
              <a:chOff x="1312545" y="2557456"/>
              <a:chExt cx="1310630" cy="1506471"/>
            </a:xfrm>
          </p:grpSpPr>
          <p:sp>
            <p:nvSpPr>
              <p:cNvPr id="36" name="Hexagone 35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37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4500191" y="1640024"/>
              <a:ext cx="1800000" cy="777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Medical Gases</a:t>
              </a: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6679842" y="2698027"/>
            <a:ext cx="1661539" cy="1661538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39" name="Groupe 38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41" name="Hexagone 40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42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40" name="ZoneTexte 39"/>
            <p:cNvSpPr txBox="1"/>
            <p:nvPr/>
          </p:nvSpPr>
          <p:spPr>
            <a:xfrm>
              <a:off x="6588224" y="1809303"/>
              <a:ext cx="1800000" cy="438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Cosmetics</a:t>
              </a: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4751426" y="2687666"/>
            <a:ext cx="1661539" cy="1661538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4" name="Groupe 43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46" name="Hexagone 45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47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45" name="ZoneTexte 44"/>
            <p:cNvSpPr txBox="1"/>
            <p:nvPr/>
          </p:nvSpPr>
          <p:spPr>
            <a:xfrm>
              <a:off x="6588224" y="1628800"/>
              <a:ext cx="1800000" cy="777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Medical Devices</a:t>
              </a: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5749277" y="4160343"/>
            <a:ext cx="1661539" cy="1661538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49" name="Groupe 48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51" name="Hexagone 50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52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50" name="ZoneTexte 49"/>
            <p:cNvSpPr txBox="1"/>
            <p:nvPr/>
          </p:nvSpPr>
          <p:spPr>
            <a:xfrm>
              <a:off x="6588224" y="1628800"/>
              <a:ext cx="1800000" cy="777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Gene </a:t>
              </a:r>
            </a:p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Therapy</a:t>
              </a: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1295859" y="4144855"/>
            <a:ext cx="3555812" cy="1677026"/>
            <a:chOff x="1403847" y="4204510"/>
            <a:chExt cx="3852130" cy="1816778"/>
          </a:xfrm>
        </p:grpSpPr>
        <p:grpSp>
          <p:nvGrpSpPr>
            <p:cNvPr id="54" name="Groupe 53"/>
            <p:cNvGrpSpPr/>
            <p:nvPr/>
          </p:nvGrpSpPr>
          <p:grpSpPr>
            <a:xfrm>
              <a:off x="1403847" y="4221288"/>
              <a:ext cx="1800001" cy="1800000"/>
              <a:chOff x="1475656" y="2709120"/>
              <a:chExt cx="1800001" cy="1800000"/>
            </a:xfrm>
          </p:grpSpPr>
          <p:grpSp>
            <p:nvGrpSpPr>
              <p:cNvPr id="60" name="Groupe 59"/>
              <p:cNvGrpSpPr/>
              <p:nvPr/>
            </p:nvGrpSpPr>
            <p:grpSpPr>
              <a:xfrm>
                <a:off x="1475657" y="2709120"/>
                <a:ext cx="1800000" cy="1800000"/>
                <a:chOff x="1312545" y="2557456"/>
                <a:chExt cx="1310630" cy="1506471"/>
              </a:xfrm>
            </p:grpSpPr>
            <p:sp>
              <p:nvSpPr>
                <p:cNvPr id="62" name="Hexagone 61"/>
                <p:cNvSpPr/>
                <p:nvPr/>
              </p:nvSpPr>
              <p:spPr>
                <a:xfrm rot="5400000">
                  <a:off x="1214624" y="2655377"/>
                  <a:ext cx="1506471" cy="131063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63" name="Hexagone 4"/>
                <p:cNvSpPr/>
                <p:nvPr/>
              </p:nvSpPr>
              <p:spPr>
                <a:xfrm>
                  <a:off x="1516784" y="2792215"/>
                  <a:ext cx="902150" cy="103695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algn="ctr" defTabSz="1477145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GB" sz="3323" dirty="0"/>
                </a:p>
              </p:txBody>
            </p:sp>
          </p:grpSp>
          <p:sp>
            <p:nvSpPr>
              <p:cNvPr id="61" name="ZoneTexte 60"/>
              <p:cNvSpPr txBox="1"/>
              <p:nvPr/>
            </p:nvSpPr>
            <p:spPr>
              <a:xfrm>
                <a:off x="1475656" y="3055122"/>
                <a:ext cx="1800000" cy="1115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GB" sz="2031" dirty="0">
                    <a:solidFill>
                      <a:srgbClr val="0070C0"/>
                    </a:solidFill>
                  </a:rPr>
                  <a:t>Blood derived Drugs</a:t>
                </a:r>
              </a:p>
            </p:txBody>
          </p:sp>
        </p:grpSp>
        <p:grpSp>
          <p:nvGrpSpPr>
            <p:cNvPr id="55" name="Groupe 54"/>
            <p:cNvGrpSpPr/>
            <p:nvPr/>
          </p:nvGrpSpPr>
          <p:grpSpPr>
            <a:xfrm>
              <a:off x="3455976" y="4204510"/>
              <a:ext cx="1800001" cy="1800000"/>
              <a:chOff x="3419871" y="2675764"/>
              <a:chExt cx="1800001" cy="1800000"/>
            </a:xfrm>
          </p:grpSpPr>
          <p:grpSp>
            <p:nvGrpSpPr>
              <p:cNvPr id="56" name="Groupe 55"/>
              <p:cNvGrpSpPr/>
              <p:nvPr/>
            </p:nvGrpSpPr>
            <p:grpSpPr>
              <a:xfrm>
                <a:off x="3419872" y="2675764"/>
                <a:ext cx="1800000" cy="1800000"/>
                <a:chOff x="1312545" y="2557456"/>
                <a:chExt cx="1310630" cy="1506471"/>
              </a:xfrm>
            </p:grpSpPr>
            <p:sp>
              <p:nvSpPr>
                <p:cNvPr id="58" name="Hexagone 57"/>
                <p:cNvSpPr/>
                <p:nvPr/>
              </p:nvSpPr>
              <p:spPr>
                <a:xfrm rot="5400000">
                  <a:off x="1214624" y="2655377"/>
                  <a:ext cx="1506471" cy="131063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59" name="Hexagone 4"/>
                <p:cNvSpPr/>
                <p:nvPr/>
              </p:nvSpPr>
              <p:spPr>
                <a:xfrm>
                  <a:off x="1516784" y="2792215"/>
                  <a:ext cx="902150" cy="103695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algn="ctr" defTabSz="1477145">
                    <a:lnSpc>
                      <a:spcPct val="90000"/>
                    </a:lnSpc>
                    <a:spcAft>
                      <a:spcPct val="35000"/>
                    </a:spcAft>
                  </a:pPr>
                  <a:endParaRPr lang="en-GB" sz="3323" dirty="0"/>
                </a:p>
              </p:txBody>
            </p:sp>
          </p:grpSp>
          <p:sp>
            <p:nvSpPr>
              <p:cNvPr id="57" name="ZoneTexte 56"/>
              <p:cNvSpPr txBox="1"/>
              <p:nvPr/>
            </p:nvSpPr>
            <p:spPr>
              <a:xfrm>
                <a:off x="3419871" y="3360321"/>
                <a:ext cx="1800000" cy="438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GB" sz="2031" dirty="0">
                    <a:solidFill>
                      <a:srgbClr val="0070C0"/>
                    </a:solidFill>
                  </a:rPr>
                  <a:t>Vaccines</a:t>
                </a:r>
              </a:p>
            </p:txBody>
          </p:sp>
        </p:grpSp>
      </p:grpSp>
      <p:grpSp>
        <p:nvGrpSpPr>
          <p:cNvPr id="64" name="Groupe 63"/>
          <p:cNvGrpSpPr/>
          <p:nvPr/>
        </p:nvGrpSpPr>
        <p:grpSpPr>
          <a:xfrm>
            <a:off x="3489334" y="1235526"/>
            <a:ext cx="1661539" cy="1661538"/>
            <a:chOff x="4500191" y="1124744"/>
            <a:chExt cx="1800001" cy="1800000"/>
          </a:xfrm>
        </p:grpSpPr>
        <p:grpSp>
          <p:nvGrpSpPr>
            <p:cNvPr id="65" name="Groupe 64"/>
            <p:cNvGrpSpPr/>
            <p:nvPr/>
          </p:nvGrpSpPr>
          <p:grpSpPr>
            <a:xfrm>
              <a:off x="4500192" y="1124744"/>
              <a:ext cx="1800000" cy="1800000"/>
              <a:chOff x="1312545" y="2557456"/>
              <a:chExt cx="1310630" cy="1506471"/>
            </a:xfrm>
          </p:grpSpPr>
          <p:sp>
            <p:nvSpPr>
              <p:cNvPr id="67" name="Hexagone 66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8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477145">
                  <a:lnSpc>
                    <a:spcPct val="90000"/>
                  </a:lnSpc>
                  <a:spcAft>
                    <a:spcPct val="35000"/>
                  </a:spcAft>
                </a:pPr>
                <a:endParaRPr lang="en-GB" sz="3323" dirty="0"/>
              </a:p>
            </p:txBody>
          </p:sp>
        </p:grpSp>
        <p:sp>
          <p:nvSpPr>
            <p:cNvPr id="66" name="ZoneTexte 65"/>
            <p:cNvSpPr txBox="1"/>
            <p:nvPr/>
          </p:nvSpPr>
          <p:spPr>
            <a:xfrm>
              <a:off x="4500191" y="1640024"/>
              <a:ext cx="1800000" cy="777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GB" sz="2031" dirty="0">
                  <a:solidFill>
                    <a:srgbClr val="0070C0"/>
                  </a:solidFill>
                </a:rPr>
                <a:t>Non Health Products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16683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Fields of expertise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graphicFrame>
        <p:nvGraphicFramePr>
          <p:cNvPr id="69" name="Diagramme 68"/>
          <p:cNvGraphicFramePr/>
          <p:nvPr>
            <p:extLst>
              <p:ext uri="{D42A27DB-BD31-4B8C-83A1-F6EECF244321}">
                <p14:modId xmlns:p14="http://schemas.microsoft.com/office/powerpoint/2010/main" val="3283504657"/>
              </p:ext>
            </p:extLst>
          </p:nvPr>
        </p:nvGraphicFramePr>
        <p:xfrm>
          <a:off x="-33111" y="1036119"/>
          <a:ext cx="8440615" cy="5051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0" name="ZoneTexte 69"/>
          <p:cNvSpPr txBox="1"/>
          <p:nvPr/>
        </p:nvSpPr>
        <p:spPr>
          <a:xfrm>
            <a:off x="5898894" y="2419469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>
                <a:solidFill>
                  <a:srgbClr val="0070C0"/>
                </a:solidFill>
              </a:rPr>
              <a:t>Health Public Institutions (hospitals, research centres)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3109683" y="3229594"/>
            <a:ext cx="2127006" cy="11154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GB" sz="1662" dirty="0">
                <a:solidFill>
                  <a:srgbClr val="0070C0"/>
                </a:solidFill>
              </a:rPr>
              <a:t>Service providers (Clinical Research Organisations, Central Labs, IT companies…)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716803" y="5030345"/>
            <a:ext cx="2525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>
                <a:solidFill>
                  <a:srgbClr val="0070C0"/>
                </a:solidFill>
              </a:rPr>
              <a:t>Medical device manufacturers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213523" y="2594838"/>
            <a:ext cx="2326412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62" dirty="0">
                <a:solidFill>
                  <a:srgbClr val="0070C0"/>
                </a:solidFill>
              </a:rPr>
              <a:t>Biotech companies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2976745" y="1721352"/>
            <a:ext cx="2392882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62" dirty="0">
                <a:solidFill>
                  <a:srgbClr val="0070C0"/>
                </a:solidFill>
              </a:rPr>
              <a:t>Pharmaceutical Industry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5605066" y="5182514"/>
            <a:ext cx="2525819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1662" dirty="0">
                <a:solidFill>
                  <a:srgbClr val="0070C0"/>
                </a:solidFill>
              </a:rPr>
              <a:t>Cosmetic products</a:t>
            </a:r>
          </a:p>
          <a:p>
            <a:pPr lvl="0" algn="ctr"/>
            <a:r>
              <a:rPr lang="en-GB" sz="1662" dirty="0">
                <a:solidFill>
                  <a:srgbClr val="0070C0"/>
                </a:solidFill>
              </a:rPr>
              <a:t>manufacturers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4902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Consulting and Services</a:t>
            </a:r>
          </a:p>
        </p:txBody>
      </p:sp>
      <p:sp>
        <p:nvSpPr>
          <p:cNvPr id="6147" name="Rectangle 9"/>
          <p:cNvSpPr>
            <a:spLocks noGrp="1" noChangeArrowheads="1"/>
          </p:cNvSpPr>
          <p:nvPr>
            <p:ph idx="1"/>
          </p:nvPr>
        </p:nvSpPr>
        <p:spPr>
          <a:xfrm>
            <a:off x="319362" y="980728"/>
            <a:ext cx="7925046" cy="5688632"/>
          </a:xfrm>
        </p:spPr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Regulatory Intelligence</a:t>
            </a:r>
          </a:p>
          <a:p>
            <a:pPr marL="663836" lvl="1" indent="-247657" eaLnBrk="1" hangingPunct="1"/>
            <a:r>
              <a:rPr lang="en-GB" noProof="0" dirty="0"/>
              <a:t>Sunnikan Regulatory Intelligence Bulletin « Research involving human </a:t>
            </a:r>
            <a:r>
              <a:rPr lang="en-GB" noProof="0" dirty="0" err="1"/>
              <a:t>sujects</a:t>
            </a:r>
            <a:r>
              <a:rPr lang="en-GB" noProof="0" dirty="0"/>
              <a:t>»</a:t>
            </a:r>
          </a:p>
          <a:p>
            <a:pPr marL="663836" lvl="1" indent="-247657" eaLnBrk="1" hangingPunct="1"/>
            <a:r>
              <a:rPr lang="en-GB" noProof="0" dirty="0"/>
              <a:t>Sunnikan Regulatory Intelligence Bulletin "Genetically modified organisms</a:t>
            </a:r>
          </a:p>
          <a:p>
            <a:pPr marL="663836" lvl="1" indent="-247657" eaLnBrk="1" hangingPunct="1"/>
            <a:r>
              <a:rPr lang="en-GB" noProof="0" dirty="0"/>
              <a:t>Distribution of "Safety Observer" (PV FOCUS)</a:t>
            </a:r>
          </a:p>
          <a:p>
            <a:pPr marL="663836" lvl="1" indent="-247657" eaLnBrk="1" hangingPunct="1"/>
            <a:r>
              <a:rPr lang="en-GB" noProof="0" dirty="0"/>
              <a:t>Regulatory assistance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Quality, Process and Risk Management</a:t>
            </a:r>
          </a:p>
          <a:p>
            <a:pPr marL="663836" lvl="1" indent="-247657" eaLnBrk="1" hangingPunct="1"/>
            <a:r>
              <a:rPr lang="en-GB" noProof="0" dirty="0"/>
              <a:t>Setup and maintenance of Quality Management Systems (Quality, Process, Risk)</a:t>
            </a:r>
          </a:p>
          <a:p>
            <a:pPr marL="663836" lvl="1" indent="-247657" eaLnBrk="1" hangingPunct="1"/>
            <a:r>
              <a:rPr lang="en-GB" noProof="0" dirty="0"/>
              <a:t>Procedure writing (Quality Assurance, Standard Operating Procedures, Risk Management…)</a:t>
            </a:r>
          </a:p>
          <a:p>
            <a:pPr marL="663836" lvl="1" indent="-247657" eaLnBrk="1" hangingPunct="1"/>
            <a:r>
              <a:rPr lang="en-GB" noProof="0" dirty="0"/>
              <a:t>Audits (organizational, regulatory (Good Practices, ISO...), sites, subcontractors, Trial Master Files...)</a:t>
            </a:r>
          </a:p>
          <a:p>
            <a:pPr marL="663836" lvl="1" indent="-247657" eaLnBrk="1" hangingPunct="1"/>
            <a:r>
              <a:rPr lang="en-GB" noProof="0" dirty="0"/>
              <a:t>Quality Control</a:t>
            </a:r>
          </a:p>
          <a:p>
            <a:pPr marL="663836" lvl="1" indent="-247657" eaLnBrk="1" hangingPunct="1"/>
            <a:r>
              <a:rPr lang="en-GB" noProof="0" dirty="0"/>
              <a:t>Quality approaches (ISO 9001…)</a:t>
            </a:r>
          </a:p>
          <a:p>
            <a:pPr marL="663836" lvl="1" indent="-247657" eaLnBrk="1" hangingPunct="1"/>
            <a:r>
              <a:rPr lang="en-GB" noProof="0" dirty="0"/>
              <a:t>Training</a:t>
            </a:r>
          </a:p>
          <a:p>
            <a:pPr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Computerized Systems Validation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Consulting</a:t>
            </a:r>
          </a:p>
        </p:txBody>
      </p:sp>
      <p:sp>
        <p:nvSpPr>
          <p:cNvPr id="7171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Modalities</a:t>
            </a:r>
          </a:p>
          <a:p>
            <a:pPr marL="663836" lvl="1" indent="-247657" eaLnBrk="1" hangingPunct="1"/>
            <a:r>
              <a:rPr lang="en-GB" noProof="0" dirty="0"/>
              <a:t>Proposal describing the methodology of the mission</a:t>
            </a:r>
          </a:p>
          <a:p>
            <a:pPr marL="663836" lvl="1" indent="-247657" eaLnBrk="1" hangingPunct="1">
              <a:buNone/>
            </a:pPr>
            <a:endParaRPr lang="en-GB" noProof="0" dirty="0">
              <a:solidFill>
                <a:srgbClr val="3333FF"/>
              </a:solidFill>
            </a:endParaRP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Cost</a:t>
            </a:r>
          </a:p>
          <a:p>
            <a:pPr marL="663836" lvl="1" indent="-247657" eaLnBrk="1" hangingPunct="1"/>
            <a:r>
              <a:rPr lang="en-GB" noProof="0" dirty="0"/>
              <a:t>Rate : 1.200 Euros net of tax / Consultant / Day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549520" y="1780443"/>
            <a:ext cx="6594231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531" indent="-316531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1477">
              <a:solidFill>
                <a:srgbClr val="CC28E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Writing / Updating procedures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Set of procedures</a:t>
            </a:r>
          </a:p>
          <a:p>
            <a:pPr lvl="1"/>
            <a:r>
              <a:rPr lang="en-GB" noProof="0" dirty="0"/>
              <a:t>Quality Management</a:t>
            </a:r>
          </a:p>
          <a:p>
            <a:pPr lvl="1"/>
            <a:r>
              <a:rPr lang="en-GB" noProof="0" dirty="0"/>
              <a:t>Clinical Research</a:t>
            </a:r>
          </a:p>
          <a:p>
            <a:pPr lvl="2"/>
            <a:r>
              <a:rPr lang="en-GB" noProof="0" dirty="0"/>
              <a:t>Process of conducting a clinical trial</a:t>
            </a:r>
          </a:p>
          <a:p>
            <a:pPr lvl="2"/>
            <a:r>
              <a:rPr lang="en-GB" noProof="0" dirty="0"/>
              <a:t>Data Management</a:t>
            </a:r>
          </a:p>
          <a:p>
            <a:pPr lvl="2"/>
            <a:r>
              <a:rPr lang="en-GB" noProof="0" dirty="0"/>
              <a:t>Statistics</a:t>
            </a:r>
          </a:p>
          <a:p>
            <a:pPr lvl="1"/>
            <a:r>
              <a:rPr lang="en-GB" noProof="0" dirty="0"/>
              <a:t>Data protection</a:t>
            </a:r>
          </a:p>
          <a:p>
            <a:pPr lvl="1"/>
            <a:r>
              <a:rPr lang="en-GB" noProof="0" dirty="0"/>
              <a:t>Pharmacovigilance</a:t>
            </a:r>
          </a:p>
          <a:p>
            <a:pPr lvl="1"/>
            <a:r>
              <a:rPr lang="en-GB" noProof="0" dirty="0"/>
              <a:t>Regulatory Affairs</a:t>
            </a:r>
          </a:p>
          <a:p>
            <a:pPr lvl="1"/>
            <a:r>
              <a:rPr lang="en-GB" noProof="0" dirty="0"/>
              <a:t>Medical Information</a:t>
            </a:r>
          </a:p>
          <a:p>
            <a:pPr lvl="1"/>
            <a:r>
              <a:rPr lang="en-GB" noProof="0" dirty="0"/>
              <a:t>Training of Medical Sales Representatives</a:t>
            </a:r>
          </a:p>
          <a:p>
            <a:pPr lvl="1"/>
            <a:r>
              <a:rPr lang="en-GB" noProof="0" dirty="0"/>
              <a:t>Market Access</a:t>
            </a:r>
          </a:p>
          <a:p>
            <a:pPr lvl="1"/>
            <a:r>
              <a:rPr lang="en-GB" noProof="0" dirty="0"/>
              <a:t>Epidemiology</a:t>
            </a:r>
          </a:p>
          <a:p>
            <a:pPr lvl="1"/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2E8E-CE1E-455D-9CE1-2BA4270F8D0B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264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Writing /Updating procedures</a:t>
            </a:r>
          </a:p>
        </p:txBody>
      </p:sp>
      <p:sp>
        <p:nvSpPr>
          <p:cNvPr id="9219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Defining the requirements (≈ Project </a:t>
            </a:r>
            <a:r>
              <a:rPr lang="en-GB" noProof="0" dirty="0" err="1"/>
              <a:t>specifcations</a:t>
            </a:r>
            <a:r>
              <a:rPr lang="en-GB" noProof="0" dirty="0"/>
              <a:t>)</a:t>
            </a:r>
          </a:p>
          <a:p>
            <a:pPr lvl="1"/>
            <a:r>
              <a:rPr lang="en-GB" noProof="0" dirty="0"/>
              <a:t>field of application</a:t>
            </a:r>
          </a:p>
          <a:p>
            <a:pPr lvl="1"/>
            <a:r>
              <a:rPr lang="en-GB" noProof="0" dirty="0"/>
              <a:t>concerned procedures / processes</a:t>
            </a:r>
          </a:p>
          <a:p>
            <a:pPr lvl="1"/>
            <a:r>
              <a:rPr lang="en-GB" noProof="0" dirty="0"/>
              <a:t>pre-existing documents </a:t>
            </a:r>
          </a:p>
          <a:p>
            <a:pPr lvl="1"/>
            <a:r>
              <a:rPr lang="en-GB" noProof="0" dirty="0"/>
              <a:t>format, language…</a:t>
            </a:r>
          </a:p>
          <a:p>
            <a:pPr lvl="1"/>
            <a:r>
              <a:rPr lang="en-GB" noProof="0" dirty="0"/>
              <a:t>forms</a:t>
            </a:r>
          </a:p>
          <a:p>
            <a:pPr lvl="1"/>
            <a:endParaRPr lang="en-GB" noProof="0" dirty="0"/>
          </a:p>
          <a:p>
            <a:r>
              <a:rPr lang="en-GB" noProof="0" dirty="0"/>
              <a:t>Definition of the modalities of the execution of the mission</a:t>
            </a:r>
          </a:p>
          <a:p>
            <a:endParaRPr lang="en-GB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FCE0-BAFC-4354-95C0-E22E01B9F641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549520" y="1780443"/>
            <a:ext cx="6594231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531" indent="-316531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1477">
              <a:solidFill>
                <a:srgbClr val="CC28E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Writing /Updating procedures</a:t>
            </a:r>
          </a:p>
        </p:txBody>
      </p:sp>
      <p:sp>
        <p:nvSpPr>
          <p:cNvPr id="10242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"Work groups" solution</a:t>
            </a:r>
          </a:p>
          <a:p>
            <a:pPr lvl="1"/>
            <a:r>
              <a:rPr lang="en-GB" noProof="0" dirty="0"/>
              <a:t>supply of a working document (an annotated client's document or a "generic" SUNNIKAN document)</a:t>
            </a:r>
          </a:p>
          <a:p>
            <a:pPr lvl="1"/>
            <a:r>
              <a:rPr lang="en-GB" noProof="0" dirty="0"/>
              <a:t>2 to 4 persons work groups, per subject, with 1, 2 or x meetings depending on the process definition level </a:t>
            </a:r>
          </a:p>
          <a:p>
            <a:pPr lvl="1"/>
            <a:r>
              <a:rPr lang="en-GB" noProof="0" dirty="0"/>
              <a:t>delivery of intermediate versions (v0.1, v0.2, etc.)</a:t>
            </a:r>
          </a:p>
          <a:p>
            <a:pPr lvl="1"/>
            <a:r>
              <a:rPr lang="en-GB" noProof="0" dirty="0"/>
              <a:t>whether SUNNIKAN is involved or not in the integration of the compiled comments</a:t>
            </a:r>
          </a:p>
          <a:p>
            <a:pPr lvl="1"/>
            <a:endParaRPr lang="en-GB" noProof="0" dirty="0"/>
          </a:p>
          <a:p>
            <a:r>
              <a:rPr lang="en-GB" noProof="0" dirty="0"/>
              <a:t>Advantages : participation, appropriation</a:t>
            </a:r>
          </a:p>
          <a:p>
            <a:r>
              <a:rPr lang="en-GB" noProof="0" dirty="0"/>
              <a:t>Difficulties : "Client's" availability, heavy logistics, long-range mission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FCE0-BAFC-4354-95C0-E22E01B9F641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549520" y="1780443"/>
            <a:ext cx="6594231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531" indent="-316531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1477">
              <a:solidFill>
                <a:srgbClr val="CC28E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Writing /Updating procedures</a:t>
            </a:r>
          </a:p>
        </p:txBody>
      </p:sp>
      <p:sp>
        <p:nvSpPr>
          <p:cNvPr id="11266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"Interview" solution</a:t>
            </a:r>
          </a:p>
          <a:p>
            <a:pPr lvl="1"/>
            <a:r>
              <a:rPr lang="en-GB" noProof="0" dirty="0"/>
              <a:t>same methodology as the "Work </a:t>
            </a:r>
            <a:r>
              <a:rPr lang="en-GB" noProof="0" dirty="0" err="1"/>
              <a:t>goups</a:t>
            </a:r>
            <a:r>
              <a:rPr lang="en-GB" noProof="0" dirty="0"/>
              <a:t>" solution, the work groups will be replaced by interviews with a process expert</a:t>
            </a:r>
          </a:p>
          <a:p>
            <a:pPr lvl="1"/>
            <a:endParaRPr lang="en-GB" noProof="0" dirty="0"/>
          </a:p>
          <a:p>
            <a:r>
              <a:rPr lang="en-GB" noProof="0" dirty="0"/>
              <a:t>Advantages : a less heavy logistic</a:t>
            </a:r>
          </a:p>
          <a:p>
            <a:r>
              <a:rPr lang="en-GB" noProof="0" dirty="0"/>
              <a:t>Difficulties : recognition value of the process expert from his peers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FCE0-BAFC-4354-95C0-E22E01B9F641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549520" y="1780443"/>
            <a:ext cx="6594231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531" indent="-316531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1477">
              <a:solidFill>
                <a:srgbClr val="CC28E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Writing /Updating procedures</a:t>
            </a:r>
          </a:p>
        </p:txBody>
      </p:sp>
      <p:sp>
        <p:nvSpPr>
          <p:cNvPr id="12290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" Regulatory Review" solution</a:t>
            </a:r>
          </a:p>
          <a:p>
            <a:pPr lvl="1"/>
            <a:r>
              <a:rPr lang="en-GB" noProof="0" dirty="0"/>
              <a:t>applicable for the existing and updated documents concerning processes</a:t>
            </a:r>
          </a:p>
          <a:p>
            <a:pPr lvl="1"/>
            <a:r>
              <a:rPr lang="en-GB" noProof="0" dirty="0"/>
              <a:t>purely a regulatory review</a:t>
            </a:r>
          </a:p>
          <a:p>
            <a:pPr lvl="1"/>
            <a:r>
              <a:rPr lang="en-GB" noProof="0" dirty="0"/>
              <a:t>whether Sunnikan is involved or not in the integration of the compiled comments</a:t>
            </a:r>
          </a:p>
          <a:p>
            <a:pPr lvl="1"/>
            <a:endParaRPr lang="en-GB" noProof="0" dirty="0"/>
          </a:p>
          <a:p>
            <a:r>
              <a:rPr lang="en-GB" noProof="0" dirty="0"/>
              <a:t>Advantages : regulatory updated documents, time-saving for the Client</a:t>
            </a:r>
          </a:p>
          <a:p>
            <a:r>
              <a:rPr lang="en-GB" noProof="0" dirty="0"/>
              <a:t>Difficulties : non reviewed document for the other sides (terminology, validity of the process, consistency with the other documents, etc.)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FCE0-BAFC-4354-95C0-E22E01B9F641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549520" y="1780443"/>
            <a:ext cx="6594231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531" indent="-316531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1477">
              <a:solidFill>
                <a:srgbClr val="CC28E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Writing / Updating procedures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Success factors of a "Writing / Updating procedures" mission</a:t>
            </a:r>
          </a:p>
          <a:p>
            <a:pPr lvl="1"/>
            <a:r>
              <a:rPr lang="en-GB" noProof="0" dirty="0"/>
              <a:t>only one Project Manager : to make decisions, compile comments</a:t>
            </a:r>
          </a:p>
          <a:p>
            <a:pPr lvl="1"/>
            <a:r>
              <a:rPr lang="en-GB" noProof="0" dirty="0"/>
              <a:t>A Mission Support Administrator : for back-up, logistics</a:t>
            </a:r>
          </a:p>
          <a:p>
            <a:pPr lvl="1"/>
            <a:r>
              <a:rPr lang="en-GB" noProof="0" dirty="0"/>
              <a:t>client preparation time</a:t>
            </a:r>
          </a:p>
          <a:p>
            <a:pPr lvl="1"/>
            <a:r>
              <a:rPr lang="en-GB" noProof="0" dirty="0"/>
              <a:t>terminology fixed from the beginning (titles, positions, documents…)</a:t>
            </a:r>
          </a:p>
          <a:p>
            <a:pPr lvl="1"/>
            <a:endParaRPr lang="en-GB" noProof="0" dirty="0"/>
          </a:p>
          <a:p>
            <a:r>
              <a:rPr lang="en-GB" noProof="0" dirty="0"/>
              <a:t>Sunnikan Consulting's assets</a:t>
            </a:r>
          </a:p>
          <a:p>
            <a:pPr lvl="1"/>
            <a:r>
              <a:rPr lang="en-GB" noProof="0" dirty="0"/>
              <a:t>standardized working methodology based on knowledge shared between Consultants </a:t>
            </a:r>
          </a:p>
          <a:p>
            <a:pPr lvl="1"/>
            <a:r>
              <a:rPr lang="en-GB" noProof="0" dirty="0"/>
              <a:t>coordination by a Senior Consultant</a:t>
            </a:r>
          </a:p>
          <a:p>
            <a:pPr lvl="1"/>
            <a:r>
              <a:rPr lang="en-GB" noProof="0" dirty="0"/>
              <a:t>homogeneity of deliverables</a:t>
            </a:r>
          </a:p>
          <a:p>
            <a:pPr lvl="1"/>
            <a:r>
              <a:rPr lang="en-GB" noProof="0" dirty="0" err="1"/>
              <a:t>pluridisciplinary</a:t>
            </a:r>
            <a:r>
              <a:rPr lang="en-GB" noProof="0" dirty="0"/>
              <a:t> staff</a:t>
            </a:r>
          </a:p>
          <a:p>
            <a:pPr lvl="1"/>
            <a:endParaRPr lang="en-GB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2E8E-CE1E-455D-9CE1-2BA4270F8D0B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Quality Control</a:t>
            </a:r>
          </a:p>
        </p:txBody>
      </p:sp>
      <p:sp>
        <p:nvSpPr>
          <p:cNvPr id="14339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Types of controls</a:t>
            </a:r>
          </a:p>
          <a:p>
            <a:pPr lvl="1"/>
            <a:r>
              <a:rPr lang="en-GB" noProof="0" dirty="0"/>
              <a:t>Clinical Documentation</a:t>
            </a:r>
          </a:p>
          <a:p>
            <a:pPr lvl="2"/>
            <a:r>
              <a:rPr lang="en-GB" noProof="0" dirty="0"/>
              <a:t>Clinical study report</a:t>
            </a:r>
          </a:p>
          <a:p>
            <a:pPr lvl="2"/>
            <a:r>
              <a:rPr lang="en-GB" noProof="0" dirty="0"/>
              <a:t>Application Dossier (Clinical Summary, Clinical Overview)</a:t>
            </a:r>
          </a:p>
          <a:p>
            <a:pPr lvl="2"/>
            <a:r>
              <a:rPr lang="en-GB" noProof="0" dirty="0"/>
              <a:t>Clinical Study Authorization Dossier</a:t>
            </a:r>
          </a:p>
          <a:p>
            <a:pPr lvl="2"/>
            <a:r>
              <a:rPr lang="en-GB" noProof="0" dirty="0"/>
              <a:t>Case Report Forms</a:t>
            </a:r>
          </a:p>
          <a:p>
            <a:pPr lvl="1"/>
            <a:r>
              <a:rPr lang="en-GB" noProof="0" dirty="0"/>
              <a:t>PSUR</a:t>
            </a:r>
          </a:p>
          <a:p>
            <a:r>
              <a:rPr lang="en-GB" noProof="0" dirty="0"/>
              <a:t>Methodology</a:t>
            </a:r>
          </a:p>
          <a:p>
            <a:pPr lvl="1"/>
            <a:r>
              <a:rPr lang="en-GB" noProof="0" dirty="0"/>
              <a:t>definition of the field of control (objectives, critical data, chapters…)</a:t>
            </a:r>
          </a:p>
          <a:p>
            <a:pPr lvl="1"/>
            <a:r>
              <a:rPr lang="en-GB" noProof="0" dirty="0"/>
              <a:t>100% control of the verifiable compared to the reference data (appendix, line-listing…)</a:t>
            </a:r>
          </a:p>
          <a:p>
            <a:pPr lvl="1"/>
            <a:r>
              <a:rPr lang="en-GB" noProof="0" dirty="0"/>
              <a:t>Simplified report</a:t>
            </a:r>
          </a:p>
          <a:p>
            <a:pPr lvl="2"/>
            <a:r>
              <a:rPr lang="en-GB" noProof="0" dirty="0"/>
              <a:t>classification of observations</a:t>
            </a:r>
          </a:p>
          <a:p>
            <a:pPr lvl="2"/>
            <a:r>
              <a:rPr lang="en-GB" noProof="0" dirty="0"/>
              <a:t>references</a:t>
            </a:r>
          </a:p>
          <a:p>
            <a:pPr lvl="2"/>
            <a:r>
              <a:rPr lang="en-GB" noProof="0" dirty="0"/>
              <a:t>assessment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FCE0-BAFC-4354-95C0-E22E01B9F641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Auditing</a:t>
            </a:r>
            <a:endParaRPr lang="en-GB" noProof="0" dirty="0">
              <a:solidFill>
                <a:srgbClr val="FF000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19362" y="836713"/>
            <a:ext cx="8141069" cy="4025113"/>
          </a:xfrm>
        </p:spPr>
        <p:txBody>
          <a:bodyPr/>
          <a:lstStyle/>
          <a:p>
            <a:pPr marL="294550" indent="-247657"/>
            <a:r>
              <a:rPr lang="en-GB" noProof="0" dirty="0"/>
              <a:t>Organizational Audits</a:t>
            </a:r>
          </a:p>
          <a:p>
            <a:pPr marL="294550" indent="-247657"/>
            <a:r>
              <a:rPr lang="en-GB" noProof="0" dirty="0"/>
              <a:t>System Audits / Process Audits</a:t>
            </a:r>
          </a:p>
          <a:p>
            <a:pPr marL="663836" lvl="1" indent="-247657"/>
            <a:r>
              <a:rPr lang="en-GB" noProof="0" dirty="0"/>
              <a:t>Project management, monitoring, medical writing, regulatory process</a:t>
            </a:r>
          </a:p>
          <a:p>
            <a:pPr marL="663836" lvl="1" indent="-247657"/>
            <a:r>
              <a:rPr lang="en-GB" noProof="0" dirty="0"/>
              <a:t>data management, statistical analysis</a:t>
            </a:r>
          </a:p>
          <a:p>
            <a:pPr marL="663836" lvl="1" indent="-247657"/>
            <a:r>
              <a:rPr lang="en-GB" noProof="0" dirty="0"/>
              <a:t>vigilance, management of investigational medicinal products, archiving</a:t>
            </a:r>
          </a:p>
          <a:p>
            <a:pPr marL="663836" lvl="1" indent="-247657"/>
            <a:r>
              <a:rPr lang="en-GB" noProof="0" dirty="0"/>
              <a:t>Central labs, bioanalysis labs, bioanalysis methods</a:t>
            </a:r>
          </a:p>
          <a:p>
            <a:pPr marL="663836" lvl="1" indent="-247657"/>
            <a:r>
              <a:rPr lang="en-GB" noProof="0" dirty="0"/>
              <a:t>Computerized Systems Validation</a:t>
            </a:r>
          </a:p>
          <a:p>
            <a:pPr marL="663836" lvl="1" indent="-247657"/>
            <a:r>
              <a:rPr lang="en-GB" noProof="0" dirty="0"/>
              <a:t>Risk management …</a:t>
            </a:r>
          </a:p>
          <a:p>
            <a:pPr marL="294550" indent="-247657"/>
            <a:r>
              <a:rPr lang="en-GB" noProof="0" dirty="0"/>
              <a:t>Contract Research Organizations and other providers</a:t>
            </a:r>
          </a:p>
          <a:p>
            <a:pPr marL="663836" lvl="1" indent="-247657"/>
            <a:r>
              <a:rPr lang="en-GB" noProof="0" dirty="0"/>
              <a:t>qualification audits</a:t>
            </a:r>
          </a:p>
          <a:p>
            <a:pPr marL="663836" lvl="1" indent="-247657"/>
            <a:r>
              <a:rPr lang="en-GB" noProof="0" dirty="0"/>
              <a:t>follow-up audits</a:t>
            </a:r>
          </a:p>
          <a:p>
            <a:pPr marL="294550" indent="-247657"/>
            <a:r>
              <a:rPr lang="en-GB" noProof="0" dirty="0"/>
              <a:t>Clinical Study Audits</a:t>
            </a:r>
          </a:p>
          <a:p>
            <a:pPr marL="663836" lvl="1" indent="-247657"/>
            <a:r>
              <a:rPr lang="en-GB" noProof="0" dirty="0"/>
              <a:t>documentation (Trial Master File)</a:t>
            </a:r>
          </a:p>
          <a:p>
            <a:pPr marL="663836" lvl="1" indent="-247657"/>
            <a:r>
              <a:rPr lang="en-GB" noProof="0" dirty="0"/>
              <a:t>Investigation sites </a:t>
            </a:r>
          </a:p>
          <a:p>
            <a:pPr marL="663836" lvl="1" indent="-247657"/>
            <a:r>
              <a:rPr lang="en-GB" noProof="0" dirty="0"/>
              <a:t>Clinical Databases</a:t>
            </a:r>
          </a:p>
          <a:p>
            <a:pPr marL="663836" lvl="1" indent="-247657"/>
            <a:r>
              <a:rPr lang="en-GB" noProof="0" dirty="0"/>
              <a:t>Clinical Study Reports…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137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Audits</a:t>
            </a:r>
            <a:endParaRPr lang="en-GB" sz="1846" noProof="0" dirty="0"/>
          </a:p>
        </p:txBody>
      </p:sp>
      <p:sp>
        <p:nvSpPr>
          <p:cNvPr id="15363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/>
            <a:r>
              <a:rPr lang="en-GB" noProof="0" dirty="0"/>
              <a:t>Mission Methodology</a:t>
            </a:r>
          </a:p>
          <a:p>
            <a:pPr marL="663836" lvl="1" indent="-247657" eaLnBrk="1" hangingPunct="1"/>
            <a:r>
              <a:rPr lang="en-GB" noProof="0" dirty="0"/>
              <a:t>List of requirements</a:t>
            </a:r>
          </a:p>
          <a:p>
            <a:pPr marL="990625" lvl="2" indent="-247657" eaLnBrk="1" hangingPunct="1"/>
            <a:r>
              <a:rPr lang="en-GB" sz="1477" noProof="0" dirty="0"/>
              <a:t>objective and scope</a:t>
            </a:r>
          </a:p>
          <a:p>
            <a:pPr marL="990625" lvl="2" indent="-247657" eaLnBrk="1" hangingPunct="1"/>
            <a:r>
              <a:rPr lang="en-GB" sz="1477" noProof="0" dirty="0"/>
              <a:t>processes and procedures covered</a:t>
            </a:r>
          </a:p>
          <a:p>
            <a:pPr marL="990625" lvl="2" indent="-247657" eaLnBrk="1" hangingPunct="1"/>
            <a:r>
              <a:rPr lang="en-GB" sz="1477" noProof="0" dirty="0"/>
              <a:t>Audit Report format…</a:t>
            </a:r>
          </a:p>
          <a:p>
            <a:pPr marL="663836" lvl="1" indent="-247657" eaLnBrk="1" hangingPunct="1"/>
            <a:r>
              <a:rPr lang="en-GB" noProof="0" dirty="0"/>
              <a:t>Definition of the modalities of the execution of the mission</a:t>
            </a:r>
          </a:p>
          <a:p>
            <a:pPr marL="990625" lvl="2" indent="-247657" eaLnBrk="1" hangingPunct="1"/>
            <a:r>
              <a:rPr lang="en-GB" noProof="0" dirty="0"/>
              <a:t>interviews, meeting for restitution of the audit results,</a:t>
            </a:r>
          </a:p>
          <a:p>
            <a:pPr marL="990625" lvl="2" indent="-247657" eaLnBrk="1" hangingPunct="1"/>
            <a:r>
              <a:rPr lang="en-GB" noProof="0" dirty="0"/>
              <a:t>if site audit, a prior audit of the study documentation…</a:t>
            </a:r>
          </a:p>
          <a:p>
            <a:pPr marL="663836" lvl="1" indent="-247657" eaLnBrk="1" hangingPunct="1"/>
            <a:r>
              <a:rPr lang="en-GB" noProof="0" dirty="0"/>
              <a:t>Drafting of a proposal, specifying the modalities of the execution</a:t>
            </a:r>
          </a:p>
          <a:p>
            <a:pPr marL="663836" lvl="1" indent="-247657" eaLnBrk="1" hangingPunct="1"/>
            <a:r>
              <a:rPr lang="en-GB" noProof="0" dirty="0"/>
              <a:t>Execution</a:t>
            </a:r>
          </a:p>
          <a:p>
            <a:pPr marL="990625" lvl="2" indent="-247657" eaLnBrk="1" hangingPunct="1"/>
            <a:r>
              <a:rPr lang="en-GB" sz="1477" noProof="0" dirty="0"/>
              <a:t>feedback no later than 24 hours working , in case of major observation</a:t>
            </a:r>
          </a:p>
          <a:p>
            <a:pPr marL="990625" lvl="2" indent="-247657" eaLnBrk="1" hangingPunct="1"/>
            <a:r>
              <a:rPr lang="en-GB" sz="1477" noProof="0" dirty="0"/>
              <a:t>sending of the draft of the audit report project for review</a:t>
            </a:r>
          </a:p>
          <a:p>
            <a:pPr marL="990625" lvl="2" indent="-247657" eaLnBrk="1" hangingPunct="1"/>
            <a:r>
              <a:rPr lang="en-GB" sz="1477" noProof="0" dirty="0"/>
              <a:t>Final audit report, audit certificate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Auditing: Areas</a:t>
            </a:r>
            <a:endParaRPr lang="en-GB" sz="1846" noProof="0" dirty="0"/>
          </a:p>
        </p:txBody>
      </p:sp>
      <p:sp>
        <p:nvSpPr>
          <p:cNvPr id="1638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4550" indent="-247657" eaLnBrk="1" hangingPunct="1"/>
            <a:r>
              <a:rPr lang="en-GB" noProof="0" dirty="0"/>
              <a:t>Clinical Research and Development</a:t>
            </a:r>
          </a:p>
          <a:p>
            <a:pPr marL="663836" lvl="1" indent="-247657" eaLnBrk="1" hangingPunct="1"/>
            <a:r>
              <a:rPr lang="en-GB" noProof="0" dirty="0"/>
              <a:t>interventional clinical trials</a:t>
            </a:r>
          </a:p>
          <a:p>
            <a:pPr marL="663836" lvl="1" indent="-247657" eaLnBrk="1" hangingPunct="1"/>
            <a:r>
              <a:rPr lang="en-GB" noProof="0" dirty="0"/>
              <a:t>observational clinical studies</a:t>
            </a:r>
          </a:p>
          <a:p>
            <a:pPr marL="294550" indent="-247657" eaLnBrk="1" hangingPunct="1"/>
            <a:r>
              <a:rPr lang="en-GB" noProof="0" dirty="0"/>
              <a:t>Pharmacovigilance</a:t>
            </a:r>
          </a:p>
          <a:p>
            <a:pPr marL="294550" indent="-247657" eaLnBrk="1" hangingPunct="1"/>
            <a:r>
              <a:rPr lang="en-GB" noProof="0" dirty="0"/>
              <a:t>Marketing Authorization Holders</a:t>
            </a:r>
          </a:p>
          <a:p>
            <a:pPr marL="294550" indent="-247657" eaLnBrk="1" hangingPunct="1"/>
            <a:r>
              <a:rPr lang="en-GB" noProof="0" dirty="0"/>
              <a:t>Regulatory Affairs, Market Access</a:t>
            </a:r>
          </a:p>
          <a:p>
            <a:pPr marL="294550" indent="-247657" eaLnBrk="1" hangingPunct="1"/>
            <a:r>
              <a:rPr lang="en-GB" noProof="0" dirty="0"/>
              <a:t>Computerized Systems Validation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en-GB" dirty="0"/>
          </a:p>
        </p:txBody>
      </p:sp>
      <p:sp>
        <p:nvSpPr>
          <p:cNvPr id="16386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Auditing</a:t>
            </a:r>
            <a:endParaRPr lang="en-GB" sz="1846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BB6C22D-26C8-424C-AE57-0276C27FD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13" y="2996952"/>
            <a:ext cx="6535429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DC5EA5-6BE3-4456-9EFA-7813ED71B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3963">
            <a:off x="3971807" y="253861"/>
            <a:ext cx="4903999" cy="3929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917182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en-GB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en-GB" dirty="0"/>
          </a:p>
        </p:txBody>
      </p:sp>
      <p:sp>
        <p:nvSpPr>
          <p:cNvPr id="16386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Auditing</a:t>
            </a:r>
            <a:endParaRPr lang="en-GB" sz="1846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02FAD9-381E-445A-A757-F326474F3D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6688"/>
          <a:stretch/>
        </p:blipFill>
        <p:spPr>
          <a:xfrm>
            <a:off x="17259" y="1242053"/>
            <a:ext cx="9126741" cy="45787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551712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9363" y="504369"/>
            <a:ext cx="7177270" cy="531751"/>
          </a:xfrm>
        </p:spPr>
        <p:txBody>
          <a:bodyPr/>
          <a:lstStyle/>
          <a:p>
            <a:r>
              <a:rPr lang="en-GB" sz="2308" noProof="0" dirty="0"/>
              <a:t>Some examples of international clinical audit assignments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9362" y="1169057"/>
            <a:ext cx="8373711" cy="3692769"/>
          </a:xfrm>
        </p:spPr>
        <p:txBody>
          <a:bodyPr/>
          <a:lstStyle/>
          <a:p>
            <a:r>
              <a:rPr lang="en-GB" noProof="0" dirty="0"/>
              <a:t>Preclinical study site audits, 2015, France and Canada  (medicinal product)</a:t>
            </a:r>
          </a:p>
          <a:p>
            <a:r>
              <a:rPr lang="en-GB" noProof="0" dirty="0"/>
              <a:t>Site audits, 2015, France and Burkina Faso (vaccine)</a:t>
            </a:r>
          </a:p>
          <a:p>
            <a:r>
              <a:rPr lang="en-GB" noProof="0" dirty="0"/>
              <a:t>Trial master file audit, 2015, Switzerland (medicinal product)</a:t>
            </a:r>
          </a:p>
          <a:p>
            <a:r>
              <a:rPr lang="en-GB" noProof="0" dirty="0"/>
              <a:t>Site Audits, 2015, Democratic Republic of Congo (medicinal product)</a:t>
            </a:r>
          </a:p>
          <a:p>
            <a:r>
              <a:rPr lang="en-GB" noProof="0" dirty="0"/>
              <a:t>CROs and investigational sites audits, 2013-2014, Mexico, Argentina, France, UK, Spain, Germany (medicinal product / medical device)</a:t>
            </a:r>
          </a:p>
          <a:p>
            <a:r>
              <a:rPr lang="en-GB" noProof="0" dirty="0"/>
              <a:t>Phase I investigational site audit, 2012, South Africa  (medicinal product)</a:t>
            </a:r>
          </a:p>
          <a:p>
            <a:r>
              <a:rPr lang="en-GB" noProof="0" dirty="0"/>
              <a:t>5 investigational site audits, 2012, Turkey (upon request of the Turkish Ministry of Health)</a:t>
            </a:r>
          </a:p>
          <a:p>
            <a:r>
              <a:rPr lang="en-GB" noProof="0" dirty="0"/>
              <a:t>Investigational site audits, 2012, Bulgaria and Spain  (medicinal product)</a:t>
            </a:r>
          </a:p>
          <a:p>
            <a:r>
              <a:rPr lang="en-GB" noProof="0" dirty="0"/>
              <a:t>Central imaging core lab, 2012, Latvia (medical device)</a:t>
            </a:r>
          </a:p>
          <a:p>
            <a:r>
              <a:rPr lang="en-GB" noProof="0" dirty="0"/>
              <a:t>Data management process audit, 2011, Finland</a:t>
            </a:r>
          </a:p>
          <a:p>
            <a:endParaRPr lang="en-GB" noProof="0" dirty="0"/>
          </a:p>
          <a:p>
            <a:endParaRPr lang="en-GB" noProof="0" dirty="0"/>
          </a:p>
          <a:p>
            <a:pPr marL="0" indent="0">
              <a:buNone/>
            </a:pPr>
            <a:r>
              <a:rPr lang="en-GB" noProof="0" dirty="0"/>
              <a:t>In 2014, Sunnikan performed 75 audits</a:t>
            </a:r>
          </a:p>
          <a:p>
            <a:endParaRPr lang="en-GB" noProof="0" dirty="0"/>
          </a:p>
          <a:p>
            <a:endParaRPr lang="en-GB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903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Audits performed in 2014 and in 2015 (ongoing)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012840"/>
              </p:ext>
            </p:extLst>
          </p:nvPr>
        </p:nvGraphicFramePr>
        <p:xfrm>
          <a:off x="450931" y="2012200"/>
          <a:ext cx="8375079" cy="1815615"/>
        </p:xfrm>
        <a:graphic>
          <a:graphicData uri="http://schemas.openxmlformats.org/drawingml/2006/table">
            <a:tbl>
              <a:tblPr/>
              <a:tblGrid>
                <a:gridCol w="653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3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9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30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61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4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5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76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787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94021">
                <a:tc>
                  <a:txBody>
                    <a:bodyPr/>
                    <a:lstStyle/>
                    <a:p>
                      <a:pPr algn="ctr" fontAlgn="b"/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Study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activities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Materio</a:t>
                      </a:r>
                      <a:b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Vigilance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 </a:t>
                      </a:r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Corporate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 </a:t>
                      </a:r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Distributor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 </a:t>
                      </a:r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Subsidiary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PV Provider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Provider Qualification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TMF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79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79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34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Audits</a:t>
            </a:r>
            <a:endParaRPr lang="en-GB" sz="1846" noProof="0" dirty="0"/>
          </a:p>
        </p:txBody>
      </p:sp>
      <p:sp>
        <p:nvSpPr>
          <p:cNvPr id="17411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/>
            <a:r>
              <a:rPr lang="en-GB" noProof="0" dirty="0"/>
              <a:t>Objectives of the audits</a:t>
            </a:r>
          </a:p>
          <a:p>
            <a:pPr marL="663836" lvl="1" indent="-247657" eaLnBrk="1" hangingPunct="1"/>
            <a:r>
              <a:rPr lang="en-GB" noProof="0" dirty="0"/>
              <a:t>Respect of the audit Plan</a:t>
            </a:r>
          </a:p>
          <a:p>
            <a:pPr marL="663836" lvl="1" indent="-247657" eaLnBrk="1" hangingPunct="1"/>
            <a:r>
              <a:rPr lang="en-GB" noProof="0" dirty="0" err="1"/>
              <a:t>Preperation</a:t>
            </a:r>
            <a:r>
              <a:rPr lang="en-GB" noProof="0" dirty="0"/>
              <a:t> to headquarters audits / clients' audits</a:t>
            </a:r>
          </a:p>
          <a:p>
            <a:pPr marL="663836" lvl="1" indent="-247657" eaLnBrk="1" hangingPunct="1"/>
            <a:r>
              <a:rPr lang="en-GB" noProof="0" dirty="0" err="1"/>
              <a:t>Preperation</a:t>
            </a:r>
            <a:r>
              <a:rPr lang="en-GB" noProof="0" dirty="0"/>
              <a:t> to inspections</a:t>
            </a:r>
          </a:p>
          <a:p>
            <a:pPr marL="663836" lvl="1" indent="-247657" eaLnBrk="1" hangingPunct="1"/>
            <a:r>
              <a:rPr lang="en-GB" noProof="0" dirty="0"/>
              <a:t>"For Cause" Audit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Audits</a:t>
            </a:r>
            <a:endParaRPr lang="en-GB" sz="1846" noProof="0" dirty="0"/>
          </a:p>
        </p:txBody>
      </p:sp>
      <p:sp>
        <p:nvSpPr>
          <p:cNvPr id="18435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/>
            <a:r>
              <a:rPr lang="en-GB" noProof="0" dirty="0"/>
              <a:t>Control of the main audit references</a:t>
            </a:r>
          </a:p>
          <a:p>
            <a:pPr marL="663836" lvl="1" indent="-247657" eaLnBrk="1" hangingPunct="1"/>
            <a:r>
              <a:rPr lang="en-GB" noProof="0" dirty="0"/>
              <a:t>French regulation in clinical trial and non interventional study (French Public Health Code, Good Clinical Practices, "Protection of personal data", etc.)</a:t>
            </a:r>
          </a:p>
          <a:p>
            <a:pPr marL="663836" lvl="1" indent="-247657" eaLnBrk="1" hangingPunct="1"/>
            <a:r>
              <a:rPr lang="en-GB" noProof="0" dirty="0"/>
              <a:t>French regulation relating to "</a:t>
            </a:r>
            <a:r>
              <a:rPr lang="en-GB" noProof="0" dirty="0" err="1"/>
              <a:t>Exploitant</a:t>
            </a:r>
            <a:r>
              <a:rPr lang="en-GB" noProof="0" dirty="0"/>
              <a:t>" Pharmaceutical Sites (French Public Health Code)</a:t>
            </a:r>
          </a:p>
          <a:p>
            <a:pPr marL="663836" lvl="1" indent="-247657" eaLnBrk="1" hangingPunct="1"/>
            <a:r>
              <a:rPr lang="en-GB" noProof="0" dirty="0"/>
              <a:t>European regulation relating to clinical trials (directive 2001/20/EC and its detailed </a:t>
            </a:r>
            <a:r>
              <a:rPr lang="en-GB" noProof="0" dirty="0" err="1"/>
              <a:t>guidances</a:t>
            </a:r>
            <a:r>
              <a:rPr lang="en-GB" noProof="0" dirty="0"/>
              <a:t>, annex 13 of Good Manufacturing Practices, etc.)</a:t>
            </a:r>
          </a:p>
          <a:p>
            <a:pPr marL="663836" lvl="1" indent="-247657" eaLnBrk="1" hangingPunct="1"/>
            <a:r>
              <a:rPr lang="en-GB" noProof="0" dirty="0"/>
              <a:t>Guidelines ICH (E6, E3, E9, etc.)</a:t>
            </a:r>
          </a:p>
          <a:p>
            <a:pPr marL="663836" lvl="1" indent="-247657" eaLnBrk="1" hangingPunct="1"/>
            <a:r>
              <a:rPr lang="en-GB" noProof="0" dirty="0"/>
              <a:t>Good Clinical Data Management Practices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Audits</a:t>
            </a:r>
            <a:endParaRPr lang="en-GB" sz="1846" noProof="0" dirty="0"/>
          </a:p>
        </p:txBody>
      </p:sp>
      <p:sp>
        <p:nvSpPr>
          <p:cNvPr id="19459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/>
            <a:r>
              <a:rPr lang="en-GB" noProof="0" dirty="0"/>
              <a:t>Mission Methodology</a:t>
            </a:r>
          </a:p>
          <a:p>
            <a:pPr marL="663836" lvl="1" indent="-247657" eaLnBrk="1" hangingPunct="1"/>
            <a:r>
              <a:rPr lang="en-GB" noProof="0" dirty="0" err="1"/>
              <a:t>Définition</a:t>
            </a:r>
            <a:r>
              <a:rPr lang="en-GB" noProof="0" dirty="0"/>
              <a:t> of the requirements (≈list of specifications)</a:t>
            </a:r>
          </a:p>
          <a:p>
            <a:pPr marL="990625" lvl="2" indent="-247657" eaLnBrk="1" hangingPunct="1"/>
            <a:r>
              <a:rPr lang="en-GB" noProof="0" dirty="0"/>
              <a:t>objective and field of application</a:t>
            </a:r>
          </a:p>
          <a:p>
            <a:pPr marL="990625" lvl="2" indent="-247657" eaLnBrk="1" hangingPunct="1"/>
            <a:r>
              <a:rPr lang="en-GB" noProof="0" dirty="0"/>
              <a:t>concerned procedures / processes</a:t>
            </a:r>
          </a:p>
          <a:p>
            <a:pPr marL="990625" lvl="2" indent="-247657" eaLnBrk="1" hangingPunct="1"/>
            <a:r>
              <a:rPr lang="en-GB" noProof="0" dirty="0"/>
              <a:t>Format, language of the report…</a:t>
            </a:r>
          </a:p>
          <a:p>
            <a:pPr marL="990625" lvl="2" indent="-247657" eaLnBrk="1" hangingPunct="1"/>
            <a:r>
              <a:rPr lang="en-GB" noProof="0" dirty="0"/>
              <a:t>Suggestions of improvements</a:t>
            </a:r>
          </a:p>
          <a:p>
            <a:pPr marL="990625" lvl="2" indent="-247657" eaLnBrk="1" hangingPunct="1"/>
            <a:r>
              <a:rPr lang="en-GB" noProof="0" dirty="0"/>
              <a:t>meeting for restitution of the audit results</a:t>
            </a:r>
          </a:p>
          <a:p>
            <a:pPr marL="663836" lvl="1" indent="-247657" eaLnBrk="1" hangingPunct="1"/>
            <a:r>
              <a:rPr lang="en-GB" noProof="0" dirty="0"/>
              <a:t>Definition of the modalities of the execution of the mission</a:t>
            </a:r>
          </a:p>
          <a:p>
            <a:pPr marL="990625" lvl="2" indent="-247657" eaLnBrk="1" hangingPunct="1"/>
            <a:r>
              <a:rPr lang="en-GB" noProof="0" dirty="0"/>
              <a:t>interviews, meeting for restitution </a:t>
            </a:r>
          </a:p>
          <a:p>
            <a:pPr marL="990625" lvl="2" indent="-247657" eaLnBrk="1" hangingPunct="1"/>
            <a:r>
              <a:rPr lang="en-GB" noProof="0" dirty="0"/>
              <a:t>if site audit, a prior audit of the study documentation…</a:t>
            </a:r>
          </a:p>
          <a:p>
            <a:pPr marL="663836" lvl="1" indent="-247657" eaLnBrk="1" hangingPunct="1"/>
            <a:r>
              <a:rPr lang="en-GB" noProof="0" dirty="0"/>
              <a:t>Execution</a:t>
            </a:r>
          </a:p>
          <a:p>
            <a:pPr marL="990625" lvl="2" indent="-247657" eaLnBrk="1" hangingPunct="1"/>
            <a:r>
              <a:rPr lang="en-GB" noProof="0" dirty="0"/>
              <a:t>feedback no later than 24 hours working , in case of major observation</a:t>
            </a:r>
          </a:p>
          <a:p>
            <a:pPr marL="990625" lvl="2" indent="-247657" eaLnBrk="1" hangingPunct="1"/>
            <a:r>
              <a:rPr lang="en-GB" noProof="0" dirty="0"/>
              <a:t>sending of the draft of the audit report project for review</a:t>
            </a:r>
          </a:p>
          <a:p>
            <a:pPr marL="990625" lvl="2" indent="-247657" eaLnBrk="1" hangingPunct="1"/>
            <a:r>
              <a:rPr lang="en-GB" noProof="0" dirty="0"/>
              <a:t>Final audit report, audit certificate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27</a:t>
            </a:fld>
            <a:endParaRPr lang="fr-FR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Sunnikan Consulting's assets for auditing</a:t>
            </a:r>
            <a:endParaRPr lang="en-GB" sz="1846" noProof="0" dirty="0"/>
          </a:p>
        </p:txBody>
      </p:sp>
      <p:sp>
        <p:nvSpPr>
          <p:cNvPr id="20483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4550" indent="-247657" eaLnBrk="1" hangingPunct="1"/>
            <a:r>
              <a:rPr lang="en-GB" noProof="0" dirty="0"/>
              <a:t>Sunnikan's  independence from Sponsors and Contract Research Organizations</a:t>
            </a:r>
            <a:endParaRPr lang="en-GB" i="1" noProof="0" dirty="0"/>
          </a:p>
          <a:p>
            <a:pPr marL="294550" indent="-247657" eaLnBrk="1" hangingPunct="1"/>
            <a:r>
              <a:rPr lang="en-GB" noProof="0" dirty="0"/>
              <a:t>Sunnikan Auditors' expertise in various areas</a:t>
            </a:r>
          </a:p>
          <a:p>
            <a:pPr marL="294550" indent="-247657" eaLnBrk="1" hangingPunct="1"/>
            <a:r>
              <a:rPr lang="en-GB" noProof="0" dirty="0"/>
              <a:t>Sunnikan's capacity to conduct multiple audits with several Auditors:</a:t>
            </a:r>
          </a:p>
          <a:p>
            <a:pPr marL="663836" lvl="1" indent="-247657" eaLnBrk="1" hangingPunct="1"/>
            <a:r>
              <a:rPr lang="en-GB" noProof="0" dirty="0"/>
              <a:t>according to a common methodology</a:t>
            </a:r>
          </a:p>
          <a:p>
            <a:pPr marL="663836" lvl="1" indent="-247657" eaLnBrk="1" hangingPunct="1"/>
            <a:r>
              <a:rPr lang="en-GB" noProof="0" dirty="0"/>
              <a:t>under coordination of a Senior Auditor</a:t>
            </a:r>
          </a:p>
          <a:p>
            <a:pPr marL="663836" lvl="1" indent="-247657" eaLnBrk="1" hangingPunct="1"/>
            <a:endParaRPr lang="en-GB" noProof="0" dirty="0"/>
          </a:p>
          <a:p>
            <a:pPr marL="294550" indent="-247657" eaLnBrk="1" hangingPunct="1"/>
            <a:r>
              <a:rPr lang="en-GB" noProof="0" dirty="0"/>
              <a:t>A detailed Audit Agenda</a:t>
            </a:r>
          </a:p>
          <a:p>
            <a:pPr marL="294550" indent="-247657" eaLnBrk="1" hangingPunct="1"/>
            <a:r>
              <a:rPr lang="en-GB" noProof="0" dirty="0"/>
              <a:t>A detailed Audit Report</a:t>
            </a:r>
          </a:p>
          <a:p>
            <a:pPr marL="294550" indent="-247657" eaLnBrk="1" hangingPunct="1"/>
            <a:r>
              <a:rPr lang="en-GB" noProof="0" dirty="0"/>
              <a:t>An  Executive Summary, summarizing the closure meeting </a:t>
            </a:r>
          </a:p>
          <a:p>
            <a:pPr marL="294550" indent="-247657" eaLnBrk="1" hangingPunct="1"/>
            <a:r>
              <a:rPr lang="en-GB" noProof="0" dirty="0"/>
              <a:t>As requested, a suggested Action Plan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Intranet Sites of procedures</a:t>
            </a:r>
          </a:p>
        </p:txBody>
      </p:sp>
      <p:sp>
        <p:nvSpPr>
          <p:cNvPr id="2150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 err="1"/>
              <a:t>Définition</a:t>
            </a:r>
            <a:r>
              <a:rPr lang="en-GB" b="1" noProof="0" dirty="0"/>
              <a:t> of the requirements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endParaRPr lang="en-GB" b="1" noProof="0" dirty="0"/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b="1" noProof="0" dirty="0"/>
              <a:t>Selection of a technical solution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549520" y="1780443"/>
            <a:ext cx="6594231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16531" indent="-316531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1477">
              <a:solidFill>
                <a:srgbClr val="CC28E2"/>
              </a:solidFill>
              <a:latin typeface="Franklin Gothic Book" pitchFamily="34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Regulatory Intelligence Bulletin</a:t>
            </a:r>
            <a:br>
              <a:rPr lang="en-GB" noProof="0" dirty="0"/>
            </a:br>
            <a:r>
              <a:rPr lang="en-GB" noProof="0" dirty="0"/>
              <a:t>"Research involving human subjects"</a:t>
            </a:r>
          </a:p>
        </p:txBody>
      </p:sp>
      <p:sp>
        <p:nvSpPr>
          <p:cNvPr id="22530" name="Rectangle 7"/>
          <p:cNvSpPr>
            <a:spLocks noGrp="1" noChangeArrowheads="1"/>
          </p:cNvSpPr>
          <p:nvPr>
            <p:ph idx="1"/>
          </p:nvPr>
        </p:nvSpPr>
        <p:spPr>
          <a:xfrm>
            <a:off x="319362" y="1464423"/>
            <a:ext cx="6645519" cy="3692769"/>
          </a:xfrm>
        </p:spPr>
        <p:txBody>
          <a:bodyPr/>
          <a:lstStyle/>
          <a:p>
            <a:pPr indent="-237398">
              <a:buFont typeface="ITC Franklin Gothic Std Book" pitchFamily="34" charset="0"/>
              <a:buChar char="»"/>
            </a:pPr>
            <a:r>
              <a:rPr lang="en-GB" noProof="0" dirty="0">
                <a:latin typeface="ITC Franklin Gothic Book" pitchFamily="34" charset="0"/>
              </a:rPr>
              <a:t>Regulatory Intelligence bulletin in research involving human subjects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Content</a:t>
            </a:r>
          </a:p>
          <a:p>
            <a:pPr marL="663836" lvl="1" indent="-247657" eaLnBrk="1" hangingPunct="1"/>
            <a:r>
              <a:rPr lang="en-GB" noProof="0" dirty="0"/>
              <a:t>Regulatory references (France, Europe, World-wide)</a:t>
            </a:r>
          </a:p>
          <a:p>
            <a:pPr marL="663836" lvl="1" indent="-247657" eaLnBrk="1" hangingPunct="1"/>
            <a:r>
              <a:rPr lang="en-GB" noProof="0" dirty="0" err="1"/>
              <a:t>recommandations</a:t>
            </a:r>
            <a:r>
              <a:rPr lang="en-GB" noProof="0" dirty="0"/>
              <a:t> et Good Practices</a:t>
            </a:r>
          </a:p>
          <a:p>
            <a:pPr marL="663836" lvl="1" indent="-247657" eaLnBrk="1" hangingPunct="1"/>
            <a:r>
              <a:rPr lang="en-GB" noProof="0" dirty="0"/>
              <a:t>References indirectly linked (ex : Conseil National de </a:t>
            </a:r>
            <a:r>
              <a:rPr lang="en-GB" noProof="0" dirty="0" err="1"/>
              <a:t>l'Ordre</a:t>
            </a:r>
            <a:r>
              <a:rPr lang="en-GB" noProof="0" dirty="0"/>
              <a:t> des Médecins, CNIL…)</a:t>
            </a:r>
          </a:p>
          <a:p>
            <a:pPr marL="663836" lvl="1" indent="-247657" eaLnBrk="1" hangingPunct="1"/>
            <a:r>
              <a:rPr lang="en-GB" noProof="0" dirty="0"/>
              <a:t>Impact analysis on the Quality Assurance System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30</a:t>
            </a:fld>
            <a:endParaRPr lang="fr-FR"/>
          </a:p>
        </p:txBody>
      </p:sp>
      <p:sp>
        <p:nvSpPr>
          <p:cNvPr id="22531" name="Rectangle 7"/>
          <p:cNvSpPr txBox="1">
            <a:spLocks noChangeArrowheads="1"/>
          </p:cNvSpPr>
          <p:nvPr/>
        </p:nvSpPr>
        <p:spPr bwMode="auto">
          <a:xfrm>
            <a:off x="7077808" y="2110154"/>
            <a:ext cx="1978269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2571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buSzPct val="160000"/>
            </a:pPr>
            <a:r>
              <a:rPr lang="fr-FR" sz="1477">
                <a:solidFill>
                  <a:srgbClr val="003399"/>
                </a:solidFill>
              </a:rPr>
              <a:t>Modalities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fr-FR" sz="1477" b="0">
                <a:solidFill>
                  <a:srgbClr val="3366FF"/>
                </a:solidFill>
              </a:rPr>
              <a:t>12 bulletins per year (sent at the beginning of each month)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fr-FR" sz="1477" b="0">
                <a:solidFill>
                  <a:srgbClr val="3366FF"/>
                </a:solidFill>
              </a:rPr>
              <a:t>1.500 euros net of tax fixed fees/ year, for one e-mail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fr-FR" sz="1477" b="0">
                <a:solidFill>
                  <a:srgbClr val="3366FF"/>
                </a:solidFill>
              </a:rPr>
              <a:t>500 euros net of tax fixed fees per additional e-mail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fr-FR" sz="1477" b="0">
                <a:solidFill>
                  <a:srgbClr val="3366FF"/>
                </a:solidFill>
              </a:rPr>
              <a:t>Circulation is permitted in the Service Subscriber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Regulatory Intelligence Bulletin</a:t>
            </a:r>
            <a:br>
              <a:rPr lang="en-GB" noProof="0" dirty="0"/>
            </a:br>
            <a:r>
              <a:rPr lang="en-GB" noProof="0" dirty="0"/>
              <a:t>"Research involving human subjects"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19363" y="1464423"/>
            <a:ext cx="5449078" cy="3692769"/>
          </a:xfrm>
        </p:spPr>
        <p:txBody>
          <a:bodyPr/>
          <a:lstStyle/>
          <a:p>
            <a:pPr indent="-237398">
              <a:buFont typeface="ITC Franklin Gothic Std Book" pitchFamily="34" charset="0"/>
              <a:buChar char="»"/>
            </a:pPr>
            <a:r>
              <a:rPr lang="en-GB" noProof="0" dirty="0">
                <a:latin typeface="ITC Franklin Gothic Book" pitchFamily="34" charset="0"/>
              </a:rPr>
              <a:t>Regulatory Intelligence bulletin in research involving human subjects</a:t>
            </a:r>
          </a:p>
          <a:p>
            <a:pPr indent="-237398">
              <a:buFont typeface="ITC Franklin Gothic Std Book" pitchFamily="34" charset="0"/>
              <a:buChar char="»"/>
            </a:pPr>
            <a:r>
              <a:rPr lang="en-GB" noProof="0" dirty="0">
                <a:latin typeface="ITC Franklin Gothic Book" pitchFamily="34" charset="0"/>
              </a:rPr>
              <a:t>Content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Regulatory references (France, Europe, World-wide)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recommendations et Good Practices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References indirectly linked (ex : Conseil National de </a:t>
            </a:r>
            <a:r>
              <a:rPr lang="en-GB" noProof="0" dirty="0" err="1">
                <a:latin typeface="ITC Franklin Gothic Book" pitchFamily="34" charset="0"/>
              </a:rPr>
              <a:t>l'Ordre</a:t>
            </a:r>
            <a:r>
              <a:rPr lang="en-GB" noProof="0" dirty="0">
                <a:latin typeface="ITC Franklin Gothic Book" pitchFamily="34" charset="0"/>
              </a:rPr>
              <a:t> des Médecins, protection of individual data…)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Impact analysis on the Quality Assurance System</a:t>
            </a:r>
          </a:p>
          <a:p>
            <a:pPr indent="-237398"/>
            <a:r>
              <a:rPr lang="en-GB" noProof="0" dirty="0">
                <a:latin typeface="ITC Franklin Gothic Book" pitchFamily="34" charset="0"/>
              </a:rPr>
              <a:t>12 issues per year sent at the beginning of each month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FE2733-B3E3-4EF4-BB8A-1A8411058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1268760"/>
            <a:ext cx="2729914" cy="3888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919956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Regulatory Intelligence Bulletin</a:t>
            </a:r>
            <a:br>
              <a:rPr lang="en-GB" noProof="0" dirty="0"/>
            </a:br>
            <a:r>
              <a:rPr lang="en-GB" noProof="0" dirty="0"/>
              <a:t>"Genetically modified organisms"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19362" y="1464423"/>
            <a:ext cx="6196853" cy="3692769"/>
          </a:xfrm>
        </p:spPr>
        <p:txBody>
          <a:bodyPr/>
          <a:lstStyle/>
          <a:p>
            <a:pPr indent="-237398">
              <a:buFont typeface="ITC Franklin Gothic Std Book" pitchFamily="34" charset="0"/>
              <a:buChar char="»"/>
            </a:pPr>
            <a:r>
              <a:rPr lang="en-GB" noProof="0" dirty="0">
                <a:latin typeface="ITC Franklin Gothic Book" pitchFamily="34" charset="0"/>
              </a:rPr>
              <a:t>Regulatory Intelligence bulletin in genetically modified organisms</a:t>
            </a:r>
          </a:p>
          <a:p>
            <a:pPr indent="-237398">
              <a:buFont typeface="ITC Franklin Gothic Std Book" pitchFamily="34" charset="0"/>
              <a:buChar char="»"/>
            </a:pPr>
            <a:r>
              <a:rPr lang="en-GB" noProof="0" dirty="0">
                <a:latin typeface="ITC Franklin Gothic Book" pitchFamily="34" charset="0"/>
              </a:rPr>
              <a:t>Content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Fundamental, preclinical and clinical researches on GMOs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Regulatory references (France, Europe, World-wide)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recommendations and Good Practices</a:t>
            </a:r>
          </a:p>
          <a:p>
            <a:pPr marL="663836" lvl="1" indent="-247657"/>
            <a:r>
              <a:rPr lang="en-GB" noProof="0" dirty="0">
                <a:latin typeface="ITC Franklin Gothic Book" pitchFamily="34" charset="0"/>
              </a:rPr>
              <a:t>References indirectly linked (ex : contained use, deliberate release …)</a:t>
            </a:r>
          </a:p>
          <a:p>
            <a:pPr indent="-237398"/>
            <a:r>
              <a:rPr lang="en-GB" noProof="0" dirty="0">
                <a:latin typeface="ITC Franklin Gothic Book" pitchFamily="34" charset="0"/>
              </a:rPr>
              <a:t>12 issues per year sent at the beginning of each month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</p:spTree>
    <p:custDataLst>
      <p:tags r:id="rId1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idx="4294967295"/>
          </p:nvPr>
        </p:nvSpPr>
        <p:spPr>
          <a:xfrm>
            <a:off x="549520" y="1780443"/>
            <a:ext cx="5018942" cy="3956538"/>
          </a:xfrm>
        </p:spPr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International Regulatory Intelligence Bulletin in pharmacovigilance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Developed by                              -  Thierry HAMARD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Content</a:t>
            </a:r>
          </a:p>
          <a:p>
            <a:pPr marL="663836" lvl="1" indent="-247657" eaLnBrk="1" hangingPunct="1"/>
            <a:r>
              <a:rPr lang="en-GB" noProof="0" dirty="0"/>
              <a:t>Complete review of the International, American, European requirements in terms of Pharmacovigilance</a:t>
            </a:r>
          </a:p>
          <a:p>
            <a:pPr marL="663836" lvl="1" indent="-247657" eaLnBrk="1" hangingPunct="1"/>
            <a:r>
              <a:rPr lang="en-GB" noProof="0" dirty="0"/>
              <a:t>Product alerts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A monthly Bulletin sent by e-mail, 11 Bulletins per year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To date, over 400 users worldwide</a:t>
            </a:r>
          </a:p>
        </p:txBody>
      </p:sp>
      <p:sp>
        <p:nvSpPr>
          <p:cNvPr id="25603" name="Rectangle 8"/>
          <p:cNvSpPr>
            <a:spLocks noChangeArrowheads="1"/>
          </p:cNvSpPr>
          <p:nvPr/>
        </p:nvSpPr>
        <p:spPr bwMode="auto">
          <a:xfrm>
            <a:off x="251520" y="504368"/>
            <a:ext cx="6645519" cy="116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SzPct val="350000"/>
            </a:pPr>
            <a:r>
              <a:rPr lang="fr-FR" sz="2400" b="0" dirty="0">
                <a:solidFill>
                  <a:srgbClr val="1087C9"/>
                </a:solidFill>
              </a:rPr>
              <a:t>Distribution of the </a:t>
            </a:r>
            <a:r>
              <a:rPr lang="fr-FR" sz="2400" b="0" dirty="0" err="1">
                <a:solidFill>
                  <a:srgbClr val="1087C9"/>
                </a:solidFill>
              </a:rPr>
              <a:t>Regulatory</a:t>
            </a:r>
            <a:r>
              <a:rPr lang="fr-FR" sz="2400" b="0" dirty="0">
                <a:solidFill>
                  <a:srgbClr val="1087C9"/>
                </a:solidFill>
              </a:rPr>
              <a:t> Intelligence Bulletin</a:t>
            </a:r>
            <a:br>
              <a:rPr lang="fr-FR" sz="2400" b="0" dirty="0">
                <a:solidFill>
                  <a:srgbClr val="1087C9"/>
                </a:solidFill>
              </a:rPr>
            </a:br>
            <a:r>
              <a:rPr lang="fr-FR" sz="2400" dirty="0">
                <a:solidFill>
                  <a:srgbClr val="1087C9"/>
                </a:solidFill>
              </a:rPr>
              <a:t>"</a:t>
            </a:r>
            <a:r>
              <a:rPr lang="fr-FR" sz="2400" dirty="0" err="1">
                <a:solidFill>
                  <a:srgbClr val="1087C9"/>
                </a:solidFill>
              </a:rPr>
              <a:t>Safety</a:t>
            </a:r>
            <a:r>
              <a:rPr lang="fr-FR" sz="2400" dirty="0">
                <a:solidFill>
                  <a:srgbClr val="1087C9"/>
                </a:solidFill>
              </a:rPr>
              <a:t> Observer"</a:t>
            </a:r>
          </a:p>
        </p:txBody>
      </p:sp>
      <p:pic>
        <p:nvPicPr>
          <p:cNvPr id="25604" name="Picture 9" descr="PV_Focus_sou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18" y="2420888"/>
            <a:ext cx="1128346" cy="22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33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31EC47-781B-4A08-AFCA-4655F86F9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6100" y="1667883"/>
            <a:ext cx="2536658" cy="361888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Regulatory Assistance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Scope</a:t>
            </a:r>
          </a:p>
          <a:p>
            <a:pPr marL="663836" lvl="1" indent="-247657" eaLnBrk="1" hangingPunct="1"/>
            <a:r>
              <a:rPr lang="en-GB" noProof="0" dirty="0"/>
              <a:t>Regulatory references related to biomedical research, non interventional studies</a:t>
            </a:r>
          </a:p>
          <a:p>
            <a:pPr marL="663836" lvl="1" indent="-247657" eaLnBrk="1" hangingPunct="1"/>
            <a:r>
              <a:rPr lang="en-GB" noProof="0" dirty="0"/>
              <a:t>References indirectly linked to clinical research and development (CNIL, Conseil National de </a:t>
            </a:r>
            <a:r>
              <a:rPr lang="en-GB" noProof="0" dirty="0" err="1"/>
              <a:t>l'Ordre</a:t>
            </a:r>
            <a:r>
              <a:rPr lang="en-GB" noProof="0" dirty="0"/>
              <a:t> des Médecins…)</a:t>
            </a:r>
          </a:p>
          <a:p>
            <a:pPr marL="663836" lvl="1" indent="-247657" eaLnBrk="1" hangingPunct="1"/>
            <a:r>
              <a:rPr lang="en-GB" noProof="0" dirty="0"/>
              <a:t>Drugs, Medical devices non health products…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  <p:sp>
        <p:nvSpPr>
          <p:cNvPr id="26628" name="Rectangle 7"/>
          <p:cNvSpPr txBox="1">
            <a:spLocks noChangeArrowheads="1"/>
          </p:cNvSpPr>
          <p:nvPr/>
        </p:nvSpPr>
        <p:spPr bwMode="auto">
          <a:xfrm>
            <a:off x="7077808" y="2110154"/>
            <a:ext cx="1978269" cy="39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2571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buSzPct val="160000"/>
            </a:pPr>
            <a:r>
              <a:rPr lang="en-GB" sz="1477">
                <a:solidFill>
                  <a:srgbClr val="003399"/>
                </a:solidFill>
              </a:rPr>
              <a:t>Modalities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GB" sz="1477" b="0">
                <a:solidFill>
                  <a:srgbClr val="3366FF"/>
                </a:solidFill>
              </a:rPr>
              <a:t>Purchase in davance of a regulatory assistance day (=8 hours, available 2 years) 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GB" sz="1477" b="0">
                <a:solidFill>
                  <a:srgbClr val="3366FF"/>
                </a:solidFill>
              </a:rPr>
              <a:t>Request by an authorized person of the Client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GB" sz="1477" b="0">
                <a:solidFill>
                  <a:srgbClr val="3366FF"/>
                </a:solidFill>
              </a:rPr>
              <a:t>Written answer within 48 hours working, by email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GB" sz="1477" b="0">
                <a:solidFill>
                  <a:srgbClr val="3366FF"/>
                </a:solidFill>
              </a:rPr>
              <a:t>A summary of the accounting of the time spent on each assistance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Regulatory Assistance</a:t>
            </a:r>
          </a:p>
        </p:txBody>
      </p:sp>
      <p:sp>
        <p:nvSpPr>
          <p:cNvPr id="27650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Scope</a:t>
            </a:r>
          </a:p>
          <a:p>
            <a:pPr marL="663836" lvl="1" indent="-247657" eaLnBrk="1" hangingPunct="1"/>
            <a:r>
              <a:rPr lang="en-GB" noProof="0" dirty="0"/>
              <a:t>regulatory references related to biomedical research, observational studies</a:t>
            </a:r>
          </a:p>
          <a:p>
            <a:pPr marL="663836" lvl="1" indent="-247657" eaLnBrk="1" hangingPunct="1"/>
            <a:r>
              <a:rPr lang="en-GB" noProof="0" dirty="0"/>
              <a:t>references indirectly linked to clinical research and development (individual data protection, National Medical Council…)</a:t>
            </a:r>
          </a:p>
          <a:p>
            <a:pPr marL="663836" lvl="1" indent="-247657" eaLnBrk="1" hangingPunct="1"/>
            <a:r>
              <a:rPr lang="en-GB" noProof="0" dirty="0"/>
              <a:t>drugs, medical devices, non health products… </a:t>
            </a:r>
          </a:p>
          <a:p>
            <a:pPr indent="-237398" eaLnBrk="1" hangingPunct="1"/>
            <a:r>
              <a:rPr lang="en-GB" noProof="0" dirty="0"/>
              <a:t>Modalities</a:t>
            </a:r>
          </a:p>
          <a:p>
            <a:pPr marL="663836" lvl="1" indent="-247657" eaLnBrk="1" hangingPunct="1"/>
            <a:r>
              <a:rPr lang="en-GB" noProof="0" dirty="0"/>
              <a:t>Purchase in advance of a regulatory assistance day (= 8 hours, available 2 years)</a:t>
            </a:r>
          </a:p>
          <a:p>
            <a:pPr marL="663836" lvl="1" indent="-247657" eaLnBrk="1" hangingPunct="1"/>
            <a:r>
              <a:rPr lang="en-GB" noProof="0" dirty="0"/>
              <a:t>Request by an authorized person of the Client</a:t>
            </a:r>
          </a:p>
          <a:p>
            <a:pPr marL="663836" lvl="1" indent="-247657" eaLnBrk="1" hangingPunct="1"/>
            <a:r>
              <a:rPr lang="en-GB" noProof="0" dirty="0"/>
              <a:t>Written answer within 48 hours working, by email</a:t>
            </a:r>
          </a:p>
          <a:p>
            <a:pPr marL="663836" lvl="1" indent="-247657" eaLnBrk="1" hangingPunct="1"/>
            <a:r>
              <a:rPr lang="en-GB" noProof="0" dirty="0"/>
              <a:t>A summary of the accounting of the time spent on each assistance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Risk Management</a:t>
            </a:r>
            <a:endParaRPr lang="en-GB" b="1" noProof="0" dirty="0"/>
          </a:p>
        </p:txBody>
      </p:sp>
      <p:sp>
        <p:nvSpPr>
          <p:cNvPr id="2867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94550" indent="-247657" eaLnBrk="1" hangingPunct="1"/>
            <a:r>
              <a:rPr lang="en-GB" noProof="0" dirty="0"/>
              <a:t>Design and setup of Risk Management Systems</a:t>
            </a:r>
          </a:p>
          <a:p>
            <a:pPr marL="294550" indent="-247657" eaLnBrk="1" hangingPunct="1"/>
            <a:r>
              <a:rPr lang="en-GB" noProof="0" dirty="0"/>
              <a:t>Risk Analysis</a:t>
            </a:r>
          </a:p>
          <a:p>
            <a:pPr marL="294550" indent="-247657" eaLnBrk="1" hangingPunct="1"/>
            <a:r>
              <a:rPr lang="en-GB" noProof="0" dirty="0"/>
              <a:t>Crisis Plans</a:t>
            </a:r>
          </a:p>
          <a:p>
            <a:pPr marL="294550" indent="-247657" eaLnBrk="1" hangingPunct="1"/>
            <a:r>
              <a:rPr lang="en-GB" noProof="0" dirty="0"/>
              <a:t>Business Continuity Plans</a:t>
            </a:r>
          </a:p>
          <a:p>
            <a:pPr marL="294550" indent="-247657" eaLnBrk="1" hangingPunct="1"/>
            <a:r>
              <a:rPr lang="en-GB" noProof="0" dirty="0"/>
              <a:t>…</a:t>
            </a:r>
          </a:p>
        </p:txBody>
      </p:sp>
      <p:sp>
        <p:nvSpPr>
          <p:cNvPr id="4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fr-FR" dirty="0"/>
          </a:p>
        </p:txBody>
      </p:sp>
      <p:sp>
        <p:nvSpPr>
          <p:cNvPr id="4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2425647" y="3561938"/>
            <a:ext cx="1471246" cy="68884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292" b="0" dirty="0">
                <a:solidFill>
                  <a:schemeClr val="accent2"/>
                </a:solidFill>
                <a:latin typeface="ITC Franklin Gothic Std Bk Cd" pitchFamily="34" charset="0"/>
              </a:rPr>
              <a:t>Risk Management Procedures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4277847" y="3229593"/>
            <a:ext cx="1471246" cy="68884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292" b="0" dirty="0">
                <a:solidFill>
                  <a:schemeClr val="accent2"/>
                </a:solidFill>
                <a:latin typeface="ITC Franklin Gothic Std Bk Cd" pitchFamily="34" charset="0"/>
              </a:rPr>
              <a:t>Crisis Management Procedures</a:t>
            </a:r>
          </a:p>
        </p:txBody>
      </p:sp>
      <p:grpSp>
        <p:nvGrpSpPr>
          <p:cNvPr id="26" name="Groupe 25"/>
          <p:cNvGrpSpPr/>
          <p:nvPr/>
        </p:nvGrpSpPr>
        <p:grpSpPr>
          <a:xfrm>
            <a:off x="5682624" y="4433851"/>
            <a:ext cx="2392881" cy="1336299"/>
            <a:chOff x="6300192" y="4437272"/>
            <a:chExt cx="2592288" cy="1447657"/>
          </a:xfrm>
        </p:grpSpPr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6300192" y="5569495"/>
              <a:ext cx="1468684" cy="315434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292" b="0" dirty="0">
                  <a:solidFill>
                    <a:schemeClr val="accent2"/>
                  </a:solidFill>
                  <a:latin typeface="ITC Franklin Gothic Std Bk Cd" pitchFamily="34" charset="0"/>
                </a:rPr>
                <a:t>Crisis Plan</a:t>
              </a:r>
            </a:p>
          </p:txBody>
        </p:sp>
        <p:pic>
          <p:nvPicPr>
            <p:cNvPr id="28" name="Picture 25" descr="Plan de cri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0633" y="4437272"/>
              <a:ext cx="1321847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1827426" y="4410643"/>
            <a:ext cx="331229" cy="658654"/>
          </a:xfrm>
          <a:prstGeom prst="rightArrow">
            <a:avLst>
              <a:gd name="adj1" fmla="val 55722"/>
              <a:gd name="adj2" fmla="val 80010"/>
            </a:avLst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 dirty="0"/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232173" y="4534816"/>
            <a:ext cx="1430215" cy="29117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292" b="0" dirty="0">
                <a:solidFill>
                  <a:schemeClr val="accent2"/>
                </a:solidFill>
                <a:latin typeface="ITC Franklin Gothic Std Bk Cd" pitchFamily="34" charset="0"/>
              </a:rPr>
              <a:t>Risk Analysis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1999422" y="4093690"/>
            <a:ext cx="2500935" cy="1676427"/>
            <a:chOff x="2123728" y="4068763"/>
            <a:chExt cx="2709346" cy="1816129"/>
          </a:xfrm>
        </p:grpSpPr>
        <p:sp>
          <p:nvSpPr>
            <p:cNvPr id="32" name="Text Box 3"/>
            <p:cNvSpPr txBox="1">
              <a:spLocks noChangeArrowheads="1"/>
            </p:cNvSpPr>
            <p:nvPr/>
          </p:nvSpPr>
          <p:spPr bwMode="auto">
            <a:xfrm>
              <a:off x="2123728" y="5354052"/>
              <a:ext cx="1784722" cy="530840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1292" b="0" dirty="0">
                  <a:solidFill>
                    <a:schemeClr val="accent2"/>
                  </a:solidFill>
                  <a:latin typeface="ITC Franklin Gothic Std Bk Cd" pitchFamily="34" charset="0"/>
                </a:rPr>
                <a:t>Business Continuity Plan</a:t>
              </a:r>
            </a:p>
          </p:txBody>
        </p:sp>
        <p:pic>
          <p:nvPicPr>
            <p:cNvPr id="33" name="Picture 25" descr="Plan de cris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227" y="4068763"/>
              <a:ext cx="1321847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e 33"/>
          <p:cNvGrpSpPr/>
          <p:nvPr/>
        </p:nvGrpSpPr>
        <p:grpSpPr>
          <a:xfrm>
            <a:off x="4522199" y="3807046"/>
            <a:ext cx="2290397" cy="1283677"/>
            <a:chOff x="4716016" y="3398113"/>
            <a:chExt cx="2481263" cy="1390650"/>
          </a:xfrm>
        </p:grpSpPr>
        <p:grpSp>
          <p:nvGrpSpPr>
            <p:cNvPr id="35" name="Group 14"/>
            <p:cNvGrpSpPr>
              <a:grpSpLocks/>
            </p:cNvGrpSpPr>
            <p:nvPr/>
          </p:nvGrpSpPr>
          <p:grpSpPr bwMode="auto">
            <a:xfrm>
              <a:off x="6012949" y="3586535"/>
              <a:ext cx="1158875" cy="490537"/>
              <a:chOff x="1287" y="1984"/>
              <a:chExt cx="730" cy="309"/>
            </a:xfrm>
          </p:grpSpPr>
          <p:pic>
            <p:nvPicPr>
              <p:cNvPr id="37" name="Picture 15" descr="homm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4" y="1984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16" descr="femme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7" y="1986"/>
                <a:ext cx="172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17" descr="homm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0" y="1984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18" descr="homm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7" y="2062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19" descr="femme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" y="2064"/>
                <a:ext cx="172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20" descr="homm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9" y="2062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21" descr="femme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5" y="2064"/>
                <a:ext cx="172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6" name="Picture 22" descr="2 - Cellule de crise B (salle vide)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3398113"/>
              <a:ext cx="2481263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Text Box 3"/>
          <p:cNvSpPr txBox="1">
            <a:spLocks noChangeArrowheads="1"/>
          </p:cNvSpPr>
          <p:nvPr/>
        </p:nvSpPr>
        <p:spPr bwMode="auto">
          <a:xfrm>
            <a:off x="232172" y="3561938"/>
            <a:ext cx="1471246" cy="688843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292" b="0" dirty="0">
                <a:solidFill>
                  <a:schemeClr val="accent2"/>
                </a:solidFill>
                <a:latin typeface="ITC Franklin Gothic Std Bk Cd" pitchFamily="34" charset="0"/>
              </a:rPr>
              <a:t>Risk Management system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Computerized Systems Validation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lnSpc>
                <a:spcPct val="80000"/>
              </a:lnSpc>
            </a:pPr>
            <a:r>
              <a:rPr lang="en-GB" noProof="0" dirty="0"/>
              <a:t>Services</a:t>
            </a:r>
          </a:p>
          <a:p>
            <a:pPr marL="663836" lvl="1" indent="-247657" eaLnBrk="1" hangingPunct="1"/>
            <a:r>
              <a:rPr lang="en-GB" noProof="0" dirty="0"/>
              <a:t>Consulting</a:t>
            </a:r>
          </a:p>
          <a:p>
            <a:pPr marL="663836" lvl="1" indent="-247657" eaLnBrk="1" hangingPunct="1"/>
            <a:r>
              <a:rPr lang="en-GB" noProof="0" dirty="0"/>
              <a:t>Procedures writing</a:t>
            </a:r>
          </a:p>
          <a:p>
            <a:pPr marL="663836" lvl="1" indent="-247657" eaLnBrk="1" hangingPunct="1"/>
            <a:r>
              <a:rPr lang="en-GB" noProof="0" dirty="0"/>
              <a:t>Validation operations</a:t>
            </a:r>
          </a:p>
          <a:p>
            <a:pPr marL="663836" lvl="1" indent="-247657" eaLnBrk="1" hangingPunct="1"/>
            <a:r>
              <a:rPr lang="en-GB" noProof="0" dirty="0"/>
              <a:t>Audits</a:t>
            </a:r>
          </a:p>
          <a:p>
            <a:pPr marL="663836" lvl="1" indent="-247657" eaLnBrk="1" hangingPunct="1"/>
            <a:r>
              <a:rPr lang="en-GB" noProof="0" dirty="0"/>
              <a:t>Training</a:t>
            </a:r>
          </a:p>
          <a:p>
            <a:pPr marL="663836" lvl="1" indent="-247657" eaLnBrk="1" hangingPunct="1"/>
            <a:endParaRPr lang="en-GB" noProof="0" dirty="0"/>
          </a:p>
          <a:p>
            <a:pPr indent="-237398" eaLnBrk="1" hangingPunct="1"/>
            <a:endParaRPr lang="en-GB" noProof="0" dirty="0"/>
          </a:p>
          <a:p>
            <a:pPr indent="-237398" eaLnBrk="1" hangingPunct="1"/>
            <a:r>
              <a:rPr lang="en-GB" noProof="0" dirty="0"/>
              <a:t>References</a:t>
            </a:r>
          </a:p>
          <a:p>
            <a:pPr marL="663836" lvl="1" indent="-247657" eaLnBrk="1" hangingPunct="1"/>
            <a:r>
              <a:rPr lang="en-GB" noProof="0" dirty="0"/>
              <a:t>Regulations (e.g.: 21 CFR Part 11, </a:t>
            </a:r>
            <a:r>
              <a:rPr lang="en-GB" noProof="0" dirty="0" err="1"/>
              <a:t>GxP</a:t>
            </a:r>
            <a:r>
              <a:rPr lang="en-GB" noProof="0" dirty="0"/>
              <a:t>…)</a:t>
            </a:r>
          </a:p>
          <a:p>
            <a:pPr marL="663836" lvl="1" indent="-247657" eaLnBrk="1" hangingPunct="1"/>
            <a:r>
              <a:rPr lang="en-GB" noProof="0" dirty="0"/>
              <a:t>GAMP 5</a:t>
            </a:r>
          </a:p>
          <a:p>
            <a:pPr marL="663836" lvl="1" indent="-247657" eaLnBrk="1" hangingPunct="1"/>
            <a:r>
              <a:rPr lang="en-GB" noProof="0" dirty="0"/>
              <a:t>PIC/s</a:t>
            </a:r>
          </a:p>
          <a:p>
            <a:pPr marL="663836" lvl="1" indent="-247657" eaLnBrk="1" hangingPunct="1"/>
            <a:endParaRPr lang="en-GB" noProof="0" dirty="0"/>
          </a:p>
          <a:p>
            <a:pPr marL="663836" lvl="1" indent="-247657" eaLnBrk="1" hangingPunct="1"/>
            <a:endParaRPr lang="en-GB" noProof="0" dirty="0"/>
          </a:p>
          <a:p>
            <a:pPr marL="663836" lvl="1" indent="-247657" eaLnBrk="1" hangingPunct="1"/>
            <a:endParaRPr lang="en-GB" noProof="0" dirty="0">
              <a:solidFill>
                <a:srgbClr val="3333FF"/>
              </a:solidFill>
              <a:latin typeface="Verdana" pitchFamily="34" charset="0"/>
            </a:endParaRP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35960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Public Training Courses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94550" indent="-247657" eaLnBrk="1" hangingPunct="1">
              <a:tabLst>
                <a:tab pos="748831" algn="l"/>
              </a:tabLst>
            </a:pPr>
            <a:r>
              <a:rPr lang="en-GB" noProof="0" dirty="0"/>
              <a:t>"Two days to learn how to be conversant in the audit know-how"</a:t>
            </a:r>
            <a:br>
              <a:rPr lang="en-GB" noProof="0" dirty="0"/>
            </a:br>
            <a:r>
              <a:rPr lang="en-GB" noProof="0" dirty="0"/>
              <a:t>(2 days)</a:t>
            </a:r>
          </a:p>
          <a:p>
            <a:pPr marL="294550" indent="-247657" eaLnBrk="1" hangingPunct="1">
              <a:buNone/>
              <a:tabLst>
                <a:tab pos="748831" algn="l"/>
              </a:tabLst>
            </a:pPr>
            <a:endParaRPr lang="en-GB" noProof="0" dirty="0"/>
          </a:p>
          <a:p>
            <a:pPr marL="294550" indent="-247657" eaLnBrk="1" hangingPunct="1">
              <a:tabLst>
                <a:tab pos="748831" algn="l"/>
              </a:tabLst>
            </a:pPr>
            <a:r>
              <a:rPr lang="en-GB" noProof="0" dirty="0"/>
              <a:t>"Preparation to Clinical Research Inspections" </a:t>
            </a:r>
            <a:br>
              <a:rPr lang="en-GB" noProof="0" dirty="0"/>
            </a:br>
            <a:r>
              <a:rPr lang="en-GB" noProof="0" dirty="0"/>
              <a:t>(1 day)</a:t>
            </a:r>
          </a:p>
          <a:p>
            <a:pPr marL="294550" indent="-247657" eaLnBrk="1" hangingPunct="1">
              <a:buNone/>
              <a:tabLst>
                <a:tab pos="748831" algn="l"/>
              </a:tabLst>
            </a:pPr>
            <a:endParaRPr lang="en-GB" noProof="0" dirty="0"/>
          </a:p>
          <a:p>
            <a:pPr marL="294550" indent="-247657" eaLnBrk="1" hangingPunct="1">
              <a:tabLst>
                <a:tab pos="748831" algn="l"/>
              </a:tabLst>
            </a:pPr>
            <a:r>
              <a:rPr lang="en-GB" noProof="0" dirty="0"/>
              <a:t>"Computerized System Validation (CSV) applied to Clinical Research and Pharmacovigilance" </a:t>
            </a:r>
            <a:br>
              <a:rPr lang="en-GB" noProof="0" dirty="0"/>
            </a:br>
            <a:r>
              <a:rPr lang="en-GB" noProof="0" dirty="0"/>
              <a:t>(2 days)</a:t>
            </a:r>
          </a:p>
          <a:p>
            <a:pPr marL="294550" indent="-247657" eaLnBrk="1" hangingPunct="1">
              <a:buNone/>
              <a:tabLst>
                <a:tab pos="748831" algn="l"/>
              </a:tabLst>
            </a:pPr>
            <a:endParaRPr lang="en-GB" noProof="0" dirty="0"/>
          </a:p>
          <a:p>
            <a:pPr marL="294550" indent="-247657" eaLnBrk="1" hangingPunct="1">
              <a:tabLst>
                <a:tab pos="748831" algn="l"/>
              </a:tabLst>
            </a:pPr>
            <a:r>
              <a:rPr lang="en-GB" noProof="0" dirty="0"/>
              <a:t>"Quality, Process, and Risk Management in Clinical Research" </a:t>
            </a:r>
            <a:br>
              <a:rPr lang="en-GB" noProof="0" dirty="0"/>
            </a:br>
            <a:r>
              <a:rPr lang="en-GB" noProof="0" dirty="0"/>
              <a:t>(2 days)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sp>
        <p:nvSpPr>
          <p:cNvPr id="29700" name="Rectangle 7"/>
          <p:cNvSpPr txBox="1">
            <a:spLocks noChangeArrowheads="1"/>
          </p:cNvSpPr>
          <p:nvPr/>
        </p:nvSpPr>
        <p:spPr bwMode="auto">
          <a:xfrm>
            <a:off x="7077808" y="1434612"/>
            <a:ext cx="1978269" cy="443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3429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algn="ctr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None/>
            </a:pPr>
            <a:r>
              <a:rPr lang="en-US" sz="1477" dirty="0">
                <a:solidFill>
                  <a:srgbClr val="003399"/>
                </a:solidFill>
              </a:rPr>
              <a:t>Modalities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US" sz="1477" b="0" dirty="0">
                <a:solidFill>
                  <a:srgbClr val="3366FF"/>
                </a:solidFill>
              </a:rPr>
              <a:t>Location : </a:t>
            </a:r>
            <a:r>
              <a:rPr lang="en-US" sz="1477" b="0" dirty="0" err="1">
                <a:solidFill>
                  <a:srgbClr val="3366FF"/>
                </a:solidFill>
              </a:rPr>
              <a:t>Sunnikan</a:t>
            </a:r>
            <a:r>
              <a:rPr lang="en-US" sz="1477" b="0" dirty="0">
                <a:solidFill>
                  <a:srgbClr val="3366FF"/>
                </a:solidFill>
              </a:rPr>
              <a:t> Consulting facility (Paris)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Dedicated Training Courses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741503" algn="l"/>
              </a:tabLst>
            </a:pPr>
            <a:r>
              <a:rPr lang="en-GB" noProof="0" dirty="0"/>
              <a:t>Regulations in Clinical Trials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"Clinical Trials: ICH GCP"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"Clinical Trials: European Regulations"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"Clinical Trials: French Regulations"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"Regulatory steps in Clinical trials (Ethics Committee, Competent Authority, CNIL, CNOM)"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"Epidemiological Study Regulations" </a:t>
            </a:r>
          </a:p>
          <a:p>
            <a:pPr eaLnBrk="1" hangingPunct="1">
              <a:tabLst>
                <a:tab pos="741503" algn="l"/>
              </a:tabLst>
            </a:pPr>
            <a:r>
              <a:rPr lang="en-GB" noProof="0" dirty="0"/>
              <a:t>Pharmacovigilance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"Pharmacovigilance of PASS studies, epidemiological studies"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"Spontaneous notification in Pharmacovigilance" </a:t>
            </a:r>
          </a:p>
          <a:p>
            <a:pPr eaLnBrk="1" hangingPunct="1">
              <a:tabLst>
                <a:tab pos="741503" algn="l"/>
              </a:tabLst>
            </a:pPr>
            <a:r>
              <a:rPr lang="en-GB" noProof="0" dirty="0"/>
              <a:t>Quality / Audits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"Subcontractor Audits : qualification &amp; follow-up"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"Epidemiological Study Audits"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"System Audits" </a:t>
            </a:r>
          </a:p>
          <a:p>
            <a:pPr eaLnBrk="1" hangingPunct="1">
              <a:tabLst>
                <a:tab pos="741503" algn="l"/>
              </a:tabLst>
            </a:pPr>
            <a:r>
              <a:rPr lang="en-GB" noProof="0" dirty="0"/>
              <a:t>Computerized Systems Validation </a:t>
            </a:r>
          </a:p>
          <a:p>
            <a:pPr lvl="1" eaLnBrk="1" hangingPunct="1">
              <a:tabLst>
                <a:tab pos="741503" algn="l"/>
              </a:tabLst>
            </a:pPr>
            <a:r>
              <a:rPr lang="en-GB" noProof="0" dirty="0"/>
              <a:t>"Introduction to Computerized Systems Validation "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sp>
        <p:nvSpPr>
          <p:cNvPr id="30724" name="Rectangle 7"/>
          <p:cNvSpPr txBox="1">
            <a:spLocks noChangeArrowheads="1"/>
          </p:cNvSpPr>
          <p:nvPr/>
        </p:nvSpPr>
        <p:spPr bwMode="auto">
          <a:xfrm>
            <a:off x="7077808" y="1633904"/>
            <a:ext cx="1978269" cy="436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2571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buSzPct val="160000"/>
            </a:pPr>
            <a:endParaRPr lang="en-US" sz="1477" dirty="0">
              <a:solidFill>
                <a:srgbClr val="003399"/>
              </a:solidFill>
            </a:endParaRPr>
          </a:p>
          <a:p>
            <a:pPr lvl="1" algn="ctr" eaLnBrk="1" hangingPunct="1">
              <a:spcBef>
                <a:spcPct val="20000"/>
              </a:spcBef>
              <a:buClr>
                <a:srgbClr val="FFCC00"/>
              </a:buClr>
              <a:buSzPct val="145000"/>
              <a:buFont typeface="Arial" charset="0"/>
              <a:buNone/>
            </a:pPr>
            <a:r>
              <a:rPr lang="en-US" dirty="0">
                <a:solidFill>
                  <a:srgbClr val="003399"/>
                </a:solidFill>
              </a:rPr>
              <a:t>Modalities</a:t>
            </a:r>
            <a:endParaRPr lang="en-US" sz="1477" b="0" dirty="0">
              <a:solidFill>
                <a:srgbClr val="3366FF"/>
              </a:solidFill>
            </a:endParaRP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US" sz="1477" b="0" dirty="0">
                <a:solidFill>
                  <a:srgbClr val="3366FF"/>
                </a:solidFill>
              </a:rPr>
              <a:t>Standard or customized training sessions</a:t>
            </a:r>
          </a:p>
          <a:p>
            <a:pPr lvl="1" eaLnBrk="1" hangingPunct="1">
              <a:spcBef>
                <a:spcPct val="20000"/>
              </a:spcBef>
              <a:buClr>
                <a:srgbClr val="FF3399"/>
              </a:buClr>
              <a:buSzPct val="145000"/>
              <a:buFont typeface="Arial" charset="0"/>
              <a:buChar char="•"/>
            </a:pPr>
            <a:r>
              <a:rPr lang="en-US" sz="1477" b="0" dirty="0">
                <a:solidFill>
                  <a:srgbClr val="3366FF"/>
                </a:solidFill>
              </a:rPr>
              <a:t>Location : </a:t>
            </a:r>
            <a:r>
              <a:rPr lang="en-US" sz="1477" b="0" dirty="0" err="1">
                <a:solidFill>
                  <a:srgbClr val="3366FF"/>
                </a:solidFill>
              </a:rPr>
              <a:t>Sunnikan</a:t>
            </a:r>
            <a:r>
              <a:rPr lang="en-US" sz="1477" b="0" dirty="0">
                <a:solidFill>
                  <a:srgbClr val="3366FF"/>
                </a:solidFill>
              </a:rPr>
              <a:t> Consulting facilities or Client's facilities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Training for Investigators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lnSpc>
                <a:spcPct val="80000"/>
              </a:lnSpc>
              <a:tabLst>
                <a:tab pos="741503" algn="l"/>
              </a:tabLst>
            </a:pPr>
            <a:r>
              <a:rPr lang="en-GB" noProof="0" dirty="0"/>
              <a:t>Plenary session training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"Investigators : their responsibilities towards the French regulation" 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"Investigators : Good Clinical Practices ICH" 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"Investigators : French Good Clinical Practices" </a:t>
            </a:r>
          </a:p>
          <a:p>
            <a:pPr indent="-237398" eaLnBrk="1" hangingPunct="1">
              <a:tabLst>
                <a:tab pos="741503" algn="l"/>
              </a:tabLst>
            </a:pPr>
            <a:endParaRPr lang="en-GB" noProof="0" dirty="0"/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741503" algn="l"/>
              </a:tabLst>
            </a:pPr>
            <a:endParaRPr lang="en-GB" b="1" noProof="0" dirty="0">
              <a:latin typeface="ITC Franklin Gothic Std Book" pitchFamily="34" charset="0"/>
            </a:endParaRP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741503" algn="l"/>
              </a:tabLst>
            </a:pPr>
            <a:r>
              <a:rPr lang="en-GB" noProof="0" dirty="0"/>
              <a:t>"e-learning"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To the French regulation for the Investigators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1-hour training to get to know the French regulation related to biomedical research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Presentation + audio comments + </a:t>
            </a:r>
            <a:r>
              <a:rPr lang="en-GB" noProof="0" dirty="0" err="1"/>
              <a:t>Quizz</a:t>
            </a:r>
            <a:endParaRPr lang="en-GB" noProof="0" dirty="0"/>
          </a:p>
          <a:p>
            <a:pPr marL="663836" lvl="1" indent="-247657" eaLnBrk="1" hangingPunct="1">
              <a:tabLst>
                <a:tab pos="741503" algn="l"/>
              </a:tabLst>
            </a:pPr>
            <a:r>
              <a:rPr lang="en-GB" noProof="0" dirty="0"/>
              <a:t>Certificate, if the answers to the </a:t>
            </a:r>
            <a:r>
              <a:rPr lang="en-GB" noProof="0" dirty="0" err="1"/>
              <a:t>Quizz</a:t>
            </a:r>
            <a:r>
              <a:rPr lang="en-GB" noProof="0" dirty="0"/>
              <a:t> are satisfactory</a:t>
            </a:r>
          </a:p>
          <a:p>
            <a:pPr marL="663836" lvl="1" indent="-247657" eaLnBrk="1" hangingPunct="1">
              <a:tabLst>
                <a:tab pos="741503" algn="l"/>
              </a:tabLst>
            </a:pPr>
            <a:endParaRPr lang="en-GB" noProof="0" dirty="0"/>
          </a:p>
          <a:p>
            <a:pPr marL="663836" lvl="1" indent="-247657" eaLnBrk="1" hangingPunct="1">
              <a:tabLst>
                <a:tab pos="741503" algn="l"/>
              </a:tabLst>
            </a:pPr>
            <a:endParaRPr lang="en-GB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Sunnikan Consulting's working methodology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</a:pPr>
            <a:r>
              <a:rPr lang="en-GB" noProof="0" dirty="0"/>
              <a:t>Standardized working methodology based on knowledge sharing between Consultants</a:t>
            </a:r>
          </a:p>
          <a:p>
            <a:pPr marL="663836" lvl="1" indent="-247657" eaLnBrk="1" hangingPunct="1"/>
            <a:r>
              <a:rPr lang="en-GB" noProof="0" dirty="0">
                <a:solidFill>
                  <a:srgbClr val="3333FF"/>
                </a:solidFill>
              </a:rPr>
              <a:t>knowledge databases</a:t>
            </a:r>
          </a:p>
          <a:p>
            <a:pPr marL="663836" lvl="1" indent="-247657" eaLnBrk="1" hangingPunct="1"/>
            <a:r>
              <a:rPr lang="en-GB" noProof="0" dirty="0">
                <a:solidFill>
                  <a:srgbClr val="3333FF"/>
                </a:solidFill>
              </a:rPr>
              <a:t>regulations, thematic overviews, templates, forms…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t="10649" r="23861" b="27921"/>
          <a:stretch/>
        </p:blipFill>
        <p:spPr bwMode="auto">
          <a:xfrm>
            <a:off x="484630" y="3229593"/>
            <a:ext cx="3788729" cy="244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4" t="10385" r="19702" b="32145"/>
          <a:stretch/>
        </p:blipFill>
        <p:spPr bwMode="auto">
          <a:xfrm>
            <a:off x="4380288" y="3284447"/>
            <a:ext cx="4379254" cy="233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List of Sunnikan Consulting's methodologies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  <a:endParaRPr lang="en-GB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72E8E-CE1E-455D-9CE1-2BA4270F8D0B}" type="slidenum">
              <a:rPr lang="en-GB" smtClean="0"/>
              <a:pPr>
                <a:defRPr/>
              </a:pPr>
              <a:t>42</a:t>
            </a:fld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50170" y="1739379"/>
            <a:ext cx="8693830" cy="4497933"/>
          </a:xfrm>
        </p:spPr>
        <p:txBody>
          <a:bodyPr/>
          <a:lstStyle/>
          <a:p>
            <a:r>
              <a:rPr lang="en-GB" noProof="0" dirty="0"/>
              <a:t>Audit methodology						17/06/2013</a:t>
            </a:r>
          </a:p>
          <a:p>
            <a:r>
              <a:rPr lang="en-GB" noProof="0" dirty="0"/>
              <a:t>Protocol Quality Control methodology				06/02/2013</a:t>
            </a:r>
          </a:p>
          <a:p>
            <a:r>
              <a:rPr lang="en-GB" noProof="0" dirty="0"/>
              <a:t>Report Quality Control methodology				28/05/2013</a:t>
            </a:r>
          </a:p>
          <a:p>
            <a:r>
              <a:rPr lang="en-GB" noProof="0" dirty="0"/>
              <a:t>SOP writing methodology						25/06/2013</a:t>
            </a:r>
          </a:p>
          <a:p>
            <a:r>
              <a:rPr lang="en-GB" noProof="0" dirty="0"/>
              <a:t>Inter and intra-companies training course conduct methodology		05/03/2013</a:t>
            </a:r>
          </a:p>
          <a:p>
            <a:r>
              <a:rPr lang="en-GB" noProof="0" dirty="0"/>
              <a:t>Regulatory assistance methodology					13/03/2013</a:t>
            </a:r>
          </a:p>
          <a:p>
            <a:r>
              <a:rPr lang="en-GB" noProof="0" dirty="0"/>
              <a:t>Project management methodology					07/06/2013</a:t>
            </a:r>
          </a:p>
          <a:p>
            <a:r>
              <a:rPr lang="en-GB" noProof="0" dirty="0"/>
              <a:t>Methodology for capitalizing the scientific intranet			13/03/2013</a:t>
            </a:r>
          </a:p>
          <a:p>
            <a:r>
              <a:rPr lang="en-GB" noProof="0" dirty="0"/>
              <a:t>Methodology – SUN.eVeille Recherche </a:t>
            </a:r>
            <a:r>
              <a:rPr lang="en-GB" noProof="0" dirty="0" err="1"/>
              <a:t>Biomédicale</a:t>
            </a:r>
            <a:r>
              <a:rPr lang="en-GB" noProof="0" dirty="0"/>
              <a:t>			25/06/2013</a:t>
            </a:r>
          </a:p>
          <a:p>
            <a:r>
              <a:rPr lang="en-GB" noProof="0" dirty="0"/>
              <a:t>Methodology – Safety Observer					25/06/2013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7740352" y="1412776"/>
            <a:ext cx="1296144" cy="390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charset="0"/>
              <a:buChar char="»"/>
              <a:defRPr>
                <a:solidFill>
                  <a:srgbClr val="003399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charset="0"/>
              <a:buChar char="•"/>
              <a:defRPr>
                <a:solidFill>
                  <a:srgbClr val="3366FF"/>
                </a:solidFill>
                <a:latin typeface="Calibri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charset="0"/>
              <a:buChar char="•"/>
              <a:defRPr>
                <a:solidFill>
                  <a:srgbClr val="3366FF"/>
                </a:solidFill>
                <a:latin typeface="Calibri" pitchFamily="34" charset="0"/>
              </a:defRPr>
            </a:lvl3pPr>
            <a:lvl4pPr marL="15509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charset="0"/>
              <a:buChar char="•"/>
              <a:defRPr sz="1600">
                <a:solidFill>
                  <a:srgbClr val="3366FF"/>
                </a:solidFill>
                <a:latin typeface="Calibri" pitchFamily="34" charset="0"/>
              </a:defRPr>
            </a:lvl4pPr>
            <a:lvl5pPr marL="19589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charset="0"/>
              <a:buChar char="•"/>
              <a:defRPr sz="1400">
                <a:solidFill>
                  <a:srgbClr val="3366FF"/>
                </a:solidFill>
                <a:latin typeface="Calibri" pitchFamily="34" charset="0"/>
              </a:defRPr>
            </a:lvl5pPr>
            <a:lvl6pPr marL="2416175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400">
                <a:solidFill>
                  <a:srgbClr val="3366FF"/>
                </a:solidFill>
                <a:latin typeface="+mn-lt"/>
              </a:defRPr>
            </a:lvl6pPr>
            <a:lvl7pPr marL="2873375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400">
                <a:solidFill>
                  <a:srgbClr val="3366FF"/>
                </a:solidFill>
                <a:latin typeface="+mn-lt"/>
              </a:defRPr>
            </a:lvl7pPr>
            <a:lvl8pPr marL="3330575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400">
                <a:solidFill>
                  <a:srgbClr val="3366FF"/>
                </a:solidFill>
                <a:latin typeface="+mn-lt"/>
              </a:defRPr>
            </a:lvl8pPr>
            <a:lvl9pPr marL="3787775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400">
                <a:solidFill>
                  <a:srgbClr val="3366FF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GB" kern="0" dirty="0"/>
              <a:t>Updated</a:t>
            </a:r>
          </a:p>
        </p:txBody>
      </p:sp>
    </p:spTree>
    <p:extLst>
      <p:ext uri="{BB962C8B-B14F-4D97-AF65-F5344CB8AC3E}">
        <p14:creationId xmlns:p14="http://schemas.microsoft.com/office/powerpoint/2010/main" val="2373485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Main references</a:t>
            </a:r>
            <a:br>
              <a:rPr lang="en-GB" noProof="0" dirty="0"/>
            </a:br>
            <a:r>
              <a:rPr lang="en-GB" noProof="0" dirty="0"/>
              <a:t>Pharmaceutical Companies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43</a:t>
            </a:fld>
            <a:endParaRPr lang="fr-FR"/>
          </a:p>
        </p:txBody>
      </p:sp>
      <p:pic>
        <p:nvPicPr>
          <p:cNvPr id="35843" name="Picture 96" descr="AIR LIQUIDE SANTE_sou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39" y="1441939"/>
            <a:ext cx="93052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97" descr="alexion_sour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093" y="1441939"/>
            <a:ext cx="1129812" cy="34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98" descr="Altana_sour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031" y="1436077"/>
            <a:ext cx="996462" cy="35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0" descr="AstraZeneca_sourc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468316"/>
            <a:ext cx="1063869" cy="29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01" descr="beckton_dickinson_sour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85" y="2032489"/>
            <a:ext cx="731227" cy="40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02" descr="bioalliance_sour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9" y="1906466"/>
            <a:ext cx="748812" cy="656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103" descr="biogen_sourc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331" y="1837593"/>
            <a:ext cx="955431" cy="79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04" descr="boehringer_sourc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12" y="2072055"/>
            <a:ext cx="930519" cy="32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Picture 105" descr="celgene_sourc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747" y="1937239"/>
            <a:ext cx="731227" cy="61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Picture 106" descr="Bausch&amp;Lomb_sourc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397" y="1482969"/>
            <a:ext cx="864577" cy="25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3" name="Picture 107" descr="chiesi_sourc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204" y="2072054"/>
            <a:ext cx="997927" cy="31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7" name="Picture 111" descr="galderma_sourc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204" y="2542473"/>
            <a:ext cx="959826" cy="33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8" name="Picture 112" descr="Gilead_sourc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8" y="3276600"/>
            <a:ext cx="9964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9" name="Picture 113" descr="gsk_sourc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712" y="3163766"/>
            <a:ext cx="1358411" cy="54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0" name="Picture 115" descr="hybrigenics_sourc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66" y="3175489"/>
            <a:ext cx="731226" cy="5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1" name="Picture 116" descr="Servier_small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54" y="5018943"/>
            <a:ext cx="1019908" cy="21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2" name="Picture 117" descr="ipsen_sour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3248827"/>
            <a:ext cx="1197220" cy="40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3" name="Picture 118" descr="Janssen-Cilag_source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638" y="3184656"/>
            <a:ext cx="1263162" cy="25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4" name="Picture 119" descr="LFB_source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708" y="3286497"/>
            <a:ext cx="93052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5" name="Picture 120" descr="Lilly_source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8" y="3805605"/>
            <a:ext cx="685800" cy="39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6" name="Picture 121" descr="Lundbeck_source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43" y="3804139"/>
            <a:ext cx="997926" cy="39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7" name="Picture 122" descr="merck_source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622" y="3744517"/>
            <a:ext cx="930519" cy="63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8" name="Picture 123" descr="Logo_MSD_new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359" y="3882038"/>
            <a:ext cx="996462" cy="37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9" name="Picture 124" descr="Nicox_source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757" y="3821107"/>
            <a:ext cx="797169" cy="5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0" name="Picture 125" descr="novo_nordisk_source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8" y="4226170"/>
            <a:ext cx="863112" cy="71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1" name="Picture 126" descr="Novartis_source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547" y="4441581"/>
            <a:ext cx="1222131" cy="28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2" name="Picture 127" descr="logo_ocera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312" y="4399085"/>
            <a:ext cx="930519" cy="36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3" name="Picture 129" descr="Ophtalmic_source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808" y="4421066"/>
            <a:ext cx="1065335" cy="32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4" name="Picture 131" descr="Pierre Fabre_source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6" y="4931020"/>
            <a:ext cx="703385" cy="49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5" name="Picture 132" descr="Pfizer_source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438" y="4445978"/>
            <a:ext cx="703385" cy="4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6" name="Picture 133" descr="Roche_source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028" y="4903177"/>
            <a:ext cx="720969" cy="43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7" name="Picture 135" descr="Sanofi Aventis_source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605" y="4824046"/>
            <a:ext cx="1197219" cy="59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8" name="Picture 136" descr="sanofi_pasteur_msd_source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1" y="4972051"/>
            <a:ext cx="1129811" cy="30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79" name="Picture 137" descr="120-90_53_logo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031" y="4919297"/>
            <a:ext cx="798635" cy="40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0" name="Picture 138" descr="part_logo_takeda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69" y="5568462"/>
            <a:ext cx="1186962" cy="38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1" name="Picture 139" descr="LogoUCB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69" y="5546038"/>
            <a:ext cx="464527" cy="464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2" name="Picture 140" descr="wyeth_source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762" y="5549411"/>
            <a:ext cx="1140069" cy="423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3" name="Picture 141" descr="logo_zambon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018" y="5546038"/>
            <a:ext cx="997926" cy="39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4" name="Picture 143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4950069"/>
            <a:ext cx="1195754" cy="46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5" name="Picture 117" descr="BIOPROJET PHARMA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962" y="1937239"/>
            <a:ext cx="863112" cy="59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86" name="ZoneTexte 59"/>
          <p:cNvSpPr txBox="1">
            <a:spLocks noChangeArrowheads="1"/>
          </p:cNvSpPr>
          <p:nvPr/>
        </p:nvSpPr>
        <p:spPr bwMode="auto">
          <a:xfrm>
            <a:off x="1047751" y="5011616"/>
            <a:ext cx="1252903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292">
                <a:solidFill>
                  <a:srgbClr val="00B050"/>
                </a:solidFill>
                <a:latin typeface="Arial" charset="0"/>
              </a:rPr>
              <a:t>PROSKELIA</a:t>
            </a:r>
          </a:p>
        </p:txBody>
      </p:sp>
      <p:pic>
        <p:nvPicPr>
          <p:cNvPr id="35887" name="Picture 38" descr="O4CP_source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374" y="4309697"/>
            <a:ext cx="2363665" cy="543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89" name="Picture 127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91" y="2524858"/>
            <a:ext cx="663819" cy="65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0" name="Picture 128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662" y="5596321"/>
            <a:ext cx="1230923" cy="37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1" name="Picture 129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775" y="5537689"/>
            <a:ext cx="996462" cy="41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2" name="Picture 130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277" y="3792415"/>
            <a:ext cx="1318846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3" name="Picture 131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44" y="3770637"/>
            <a:ext cx="531934" cy="50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4" name="Picture 132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108" y="2704463"/>
            <a:ext cx="985499" cy="2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5" name="Picture 134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66" y="1453662"/>
            <a:ext cx="1714500" cy="31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6" name="Picture 142" descr="eisai_source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04" y="2645513"/>
            <a:ext cx="836734" cy="50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97" name="Picture 135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90" y="3307374"/>
            <a:ext cx="1099038" cy="26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4788820" y="2026375"/>
            <a:ext cx="1145932" cy="34901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999874" y="2531452"/>
            <a:ext cx="735329" cy="64916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5879123" y="2659010"/>
            <a:ext cx="1019908" cy="457200"/>
          </a:xfrm>
          <a:prstGeom prst="rect">
            <a:avLst/>
          </a:prstGeom>
        </p:spPr>
      </p:pic>
      <p:pic>
        <p:nvPicPr>
          <p:cNvPr id="35856" name="Picture 110" descr="fournier_source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16" y="2787162"/>
            <a:ext cx="1455126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7249870" y="3522807"/>
            <a:ext cx="1315916" cy="28303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5948729" y="5495192"/>
            <a:ext cx="650631" cy="49236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1634476" y="5563333"/>
            <a:ext cx="729762" cy="4396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Main references</a:t>
            </a:r>
            <a:br>
              <a:rPr lang="en-GB" noProof="0" dirty="0"/>
            </a:br>
            <a:r>
              <a:rPr lang="en-GB" noProof="0" dirty="0"/>
              <a:t>Biotechnology companies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44</a:t>
            </a:fld>
            <a:endParaRPr lang="fr-FR" dirty="0"/>
          </a:p>
        </p:txBody>
      </p:sp>
      <p:pic>
        <p:nvPicPr>
          <p:cNvPr id="8" name="Picture 108" descr="cslbehring_sour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536" y="1598695"/>
            <a:ext cx="1595474" cy="109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9" descr="cytheris_sou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274" y="1846351"/>
            <a:ext cx="1664322" cy="61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5" descr="hybrigenics_sour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99" y="2829481"/>
            <a:ext cx="1493699" cy="114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9" descr="LFB_source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43" y="4276389"/>
            <a:ext cx="1915766" cy="62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209" y="1647116"/>
            <a:ext cx="1813991" cy="80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3" descr="genzym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753" y="2909422"/>
            <a:ext cx="1269195" cy="101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6" descr="Steba_Biotech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594" y="4172382"/>
            <a:ext cx="2358614" cy="7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6" descr="Logo_Geneth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49" y="2980325"/>
            <a:ext cx="1357500" cy="89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8818" y="1591514"/>
            <a:ext cx="991680" cy="97863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2145" y="4350971"/>
            <a:ext cx="2013438" cy="633046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38431" y="5107531"/>
            <a:ext cx="1661746" cy="77372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37283" y="5262052"/>
            <a:ext cx="1815022" cy="546932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51273" y="3031977"/>
            <a:ext cx="2136716" cy="8307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40554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9" descr="Cardinal Systems_sour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966" y="1567962"/>
            <a:ext cx="1396511" cy="741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6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689" y="1718896"/>
            <a:ext cx="1462454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7" descr="C2R_sour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912" y="1708638"/>
            <a:ext cx="597877" cy="4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8" descr="CARDIALPH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535" y="1638300"/>
            <a:ext cx="1197219" cy="59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10" descr="5516_logo_chilter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312" y="2179028"/>
            <a:ext cx="924657" cy="92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11" descr="Euraxi Pharma_sour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92" y="2347546"/>
            <a:ext cx="1195754" cy="58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13" descr="Logo_Icta_Transparen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069" y="2394439"/>
            <a:ext cx="1595804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14" descr="lincoln_sourc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362" y="3373316"/>
            <a:ext cx="1129812" cy="26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15" descr="logo_mapi-naxi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208" y="4084027"/>
            <a:ext cx="1329104" cy="61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16" descr="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920" y="3363058"/>
            <a:ext cx="1594338" cy="3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17" descr="mediscis_logo15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570" y="4064977"/>
            <a:ext cx="1651489" cy="826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18" descr="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481" y="3295651"/>
            <a:ext cx="1926980" cy="4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19" descr="LogoMF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1" y="4151436"/>
            <a:ext cx="1994388" cy="48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20" descr="logo-big-orion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982" y="4076701"/>
            <a:ext cx="1197219" cy="63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1" name="Picture 21" descr="pharmanet_logo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9" y="5020408"/>
            <a:ext cx="1528397" cy="33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22" descr="pr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208" y="4866543"/>
            <a:ext cx="731227" cy="64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Picture 2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639" y="4931020"/>
            <a:ext cx="1263162" cy="51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Picture 24" descr="synarc-logo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439" y="4913436"/>
            <a:ext cx="1727689" cy="55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Picture 25" descr="large_image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766" y="4791808"/>
            <a:ext cx="791308" cy="79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6" name="Picture 26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8" y="3096358"/>
            <a:ext cx="119722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7" name="Picture 27" descr="filiale_1_2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9" y="4160228"/>
            <a:ext cx="1229458" cy="54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8" name="Picture 28" descr="logo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1" y="3135923"/>
            <a:ext cx="997927" cy="74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9" name="Picture 29" descr="logo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666" y="4051789"/>
            <a:ext cx="1129811" cy="6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0" name="Picture 30" descr="Theriamis_Logo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712" y="4758105"/>
            <a:ext cx="496765" cy="86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1" name="Picture 31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3197469"/>
            <a:ext cx="1329104" cy="61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2" name="Picture 32" descr="61-Biotrial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889" y="1638300"/>
            <a:ext cx="1129811" cy="60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3" name="Picture 35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962" y="2209800"/>
            <a:ext cx="616927" cy="86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4" name="Picture 34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47" y="1806820"/>
            <a:ext cx="764931" cy="263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5" name="Picture 36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9" y="2362200"/>
            <a:ext cx="1263162" cy="55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6" name="Picture 37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1" y="2432539"/>
            <a:ext cx="126316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7" name="Picture 38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39" y="1800958"/>
            <a:ext cx="1263162" cy="27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8" name="Picture 125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074" y="4973516"/>
            <a:ext cx="997926" cy="43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9" name="Picture 39" descr="CERC_source"/>
          <p:cNvPicPr>
            <a:picLocks noChangeAspect="1" noChangeArrowheads="1" noCrop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743" y="2351943"/>
            <a:ext cx="1195754" cy="4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03" name="Picture 78" descr="logo%20umanis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15" y="5534758"/>
            <a:ext cx="116058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Main references</a:t>
            </a:r>
            <a:br>
              <a:rPr lang="en-GB" noProof="0" dirty="0"/>
            </a:br>
            <a:r>
              <a:rPr lang="en-GB" noProof="0" dirty="0"/>
              <a:t>Service Providers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Main references</a:t>
            </a:r>
            <a:br>
              <a:rPr lang="en-GB" noProof="0" dirty="0"/>
            </a:br>
            <a:r>
              <a:rPr lang="en-GB" noProof="0" dirty="0"/>
              <a:t>Institutions and Research Organizations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  <p:pic>
        <p:nvPicPr>
          <p:cNvPr id="22" name="Picture 38" descr="image_previe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821" y="3042167"/>
            <a:ext cx="1091165" cy="8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9" descr="anrs_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934" y="1567870"/>
            <a:ext cx="1453106" cy="86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0" descr="LogoCHU%20-%20Couleu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37" y="3004071"/>
            <a:ext cx="787989" cy="84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1" descr="structures_photo_logo_2057_205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763" y="2885003"/>
            <a:ext cx="1271467" cy="9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4" descr="logoCE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054" y="1602304"/>
            <a:ext cx="727889" cy="7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7" descr="Institut Pasteur_sourc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13" y="5234285"/>
            <a:ext cx="1605362" cy="72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0" descr="CRGauducheau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956" y="1587652"/>
            <a:ext cx="1574644" cy="82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14" y="1608899"/>
            <a:ext cx="1929906" cy="78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22" y="3017901"/>
            <a:ext cx="1192649" cy="8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8" descr="U:\Images\(c) Logos\DNDi_cropped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821" y="5449351"/>
            <a:ext cx="244719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http://www.cicec-antilles-guyane.org/images/cic50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350" y="5210871"/>
            <a:ext cx="1477108" cy="7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Laser research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981" y="5318935"/>
            <a:ext cx="1659053" cy="36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335" y="2890959"/>
            <a:ext cx="1087199" cy="915535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9969" y="5294191"/>
            <a:ext cx="1515967" cy="465998"/>
          </a:xfrm>
          <a:prstGeom prst="rect">
            <a:avLst/>
          </a:prstGeom>
        </p:spPr>
      </p:pic>
      <p:pic>
        <p:nvPicPr>
          <p:cNvPr id="39" name="Picture 42" descr="gela_logo_200">
            <a:extLst>
              <a:ext uri="{FF2B5EF4-FFF2-40B4-BE49-F238E27FC236}">
                <a16:creationId xmlns:a16="http://schemas.microsoft.com/office/drawing/2014/main" id="{7EA37412-6B33-4194-AB11-77ECE0273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695" y="4332204"/>
            <a:ext cx="1837529" cy="59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3" descr="logo_inserm">
            <a:extLst>
              <a:ext uri="{FF2B5EF4-FFF2-40B4-BE49-F238E27FC236}">
                <a16:creationId xmlns:a16="http://schemas.microsoft.com/office/drawing/2014/main" id="{52D1EE08-99F0-446D-BAA2-5A5937EC4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654" y="4221088"/>
            <a:ext cx="1640754" cy="81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8" descr="Logo du CHU de Toulouse">
            <a:extLst>
              <a:ext uri="{FF2B5EF4-FFF2-40B4-BE49-F238E27FC236}">
                <a16:creationId xmlns:a16="http://schemas.microsoft.com/office/drawing/2014/main" id="{2B7BAC02-EA62-471C-AD77-8238BF8F8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71" y="4251248"/>
            <a:ext cx="1880935" cy="75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FC96774-AB4A-4602-A010-06C2328CD78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408955"/>
            <a:ext cx="2310723" cy="4417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3" y="2099897"/>
            <a:ext cx="15811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08" y="3761643"/>
            <a:ext cx="2110154" cy="39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897" y="3812931"/>
            <a:ext cx="1002323" cy="281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343" y="3496407"/>
            <a:ext cx="1491762" cy="99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070" y="3582866"/>
            <a:ext cx="641838" cy="776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08" y="4563208"/>
            <a:ext cx="877766" cy="83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3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54" y="4478215"/>
            <a:ext cx="1153258" cy="100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4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196" y="4788877"/>
            <a:ext cx="844062" cy="50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5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692" y="2099897"/>
            <a:ext cx="861646" cy="53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Associations and Academic Societies 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1314450" y="2631831"/>
            <a:ext cx="6645519" cy="1163515"/>
          </a:xfrm>
        </p:spPr>
        <p:txBody>
          <a:bodyPr/>
          <a:lstStyle/>
          <a:p>
            <a:pPr algn="ctr" eaLnBrk="1" hangingPunct="1"/>
            <a:r>
              <a:rPr lang="en-GB" b="1" noProof="0" dirty="0"/>
              <a:t>The Consultants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48</a:t>
            </a:fld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Georges MARTIN</a:t>
            </a:r>
            <a:br>
              <a:rPr lang="en-GB" noProof="0" dirty="0"/>
            </a:br>
            <a:r>
              <a:rPr lang="en-GB" noProof="0" dirty="0"/>
              <a:t>Engineer, M.D., Senior Consultant, Director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19362" y="1464423"/>
            <a:ext cx="6645519" cy="3692769"/>
          </a:xfrm>
        </p:spPr>
        <p:txBody>
          <a:bodyPr/>
          <a:lstStyle/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Oct. 1996	Creation of SUNNIKAN Consulting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1995-1996	BAYER, European Medical Affairs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Head of European Quality Management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1992-1995	BAYER PHARMA France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Head of Methods &amp; Quality Assurance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b="1" noProof="0" dirty="0">
                <a:solidFill>
                  <a:srgbClr val="FF0000"/>
                </a:solidFill>
                <a:ea typeface="ＭＳ Ｐゴシック" pitchFamily="34" charset="-128"/>
              </a:rPr>
              <a:t>First ISO 9001 certification in the world for clinical research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1989-1992	BRISTOL MYERS SQUIBB France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Methods &amp; Quality Assurance Director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1987-1989	INSTITUT HENRI BEAUFOUR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Clinical Project Leader for Phases I-II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Worldwide drug safety database for an antihypertensive drug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1984-1987	IPSEN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Clinical Project Leader, TANAKAN Therapeutic Group Leader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1987	</a:t>
            </a:r>
            <a:r>
              <a:rPr lang="en-GB" altLang="ja-JP" sz="1477" b="1" noProof="0" dirty="0">
                <a:ea typeface="ＭＳ Ｐゴシック" pitchFamily="34" charset="-128"/>
              </a:rPr>
              <a:t>Doctor in Medicine - </a:t>
            </a:r>
            <a:r>
              <a:rPr lang="en-GB" altLang="ja-JP" sz="1477" b="1" noProof="0" dirty="0" err="1">
                <a:ea typeface="ＭＳ Ｐゴシック" pitchFamily="34" charset="-128"/>
              </a:rPr>
              <a:t>Créteil</a:t>
            </a:r>
            <a:r>
              <a:rPr lang="en-GB" altLang="ja-JP" sz="1477" b="1" noProof="0" dirty="0">
                <a:ea typeface="ＭＳ Ｐゴシック" pitchFamily="34" charset="-128"/>
              </a:rPr>
              <a:t> Medicine University</a:t>
            </a:r>
            <a:r>
              <a:rPr lang="en-GB" altLang="ja-JP" sz="1477" noProof="0" dirty="0">
                <a:ea typeface="ＭＳ Ｐゴシック" pitchFamily="34" charset="-128"/>
              </a:rPr>
              <a:t> 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1985	Statistics degree from CESAM - Paris</a:t>
            </a:r>
          </a:p>
          <a:p>
            <a:pPr indent="-237398" eaLnBrk="1" hangingPunct="1"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1974	</a:t>
            </a:r>
            <a:r>
              <a:rPr lang="en-GB" altLang="ja-JP" sz="1477" b="1" noProof="0" dirty="0">
                <a:ea typeface="ＭＳ Ｐゴシック" pitchFamily="34" charset="-128"/>
              </a:rPr>
              <a:t>Engineering degree from Polytechnic Institute for Applied Sciences </a:t>
            </a:r>
            <a:br>
              <a:rPr lang="en-GB" altLang="ja-JP" sz="1477" b="1" noProof="0" dirty="0">
                <a:ea typeface="ＭＳ Ｐゴシック" pitchFamily="34" charset="-128"/>
              </a:rPr>
            </a:br>
            <a:r>
              <a:rPr lang="en-GB" altLang="ja-JP" sz="1477" b="1" noProof="0" dirty="0">
                <a:ea typeface="ＭＳ Ｐゴシック" pitchFamily="34" charset="-128"/>
              </a:rPr>
              <a:t>	(aeronautics, aerospace) - Paris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49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E62D877-7190-4C07-B211-E22A35101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85" y="954254"/>
            <a:ext cx="1645729" cy="198000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Frédérique ALBOUY-NAVARRO</a:t>
            </a:r>
            <a:br>
              <a:rPr lang="en-GB" noProof="0" dirty="0"/>
            </a:br>
            <a:r>
              <a:rPr lang="en-GB" altLang="ja-JP" noProof="0" dirty="0">
                <a:ea typeface="ＭＳ Ｐゴシック" pitchFamily="34" charset="-128"/>
              </a:rPr>
              <a:t>Senior Consultant, Pharm.D.</a:t>
            </a:r>
            <a:endParaRPr lang="en-GB" noProof="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19362" y="1464423"/>
            <a:ext cx="6645519" cy="3692769"/>
          </a:xfrm>
        </p:spPr>
        <p:txBody>
          <a:bodyPr/>
          <a:lstStyle/>
          <a:p>
            <a:pPr indent="-237398">
              <a:spcBef>
                <a:spcPct val="40000"/>
              </a:spcBef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noProof="0" dirty="0"/>
              <a:t>1999	SUNNIKAN Consulting, Consultant</a:t>
            </a:r>
          </a:p>
          <a:p>
            <a:pPr marL="1403874" lvl="1" indent="4397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Areas: Clinical Research, Pharmacovigilance, 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Regulatory Affairs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Group facilitation process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Operational Procedures / Quality Systems drafting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Audits in Clinical Research, Pharmacovigilance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Trainings in Quality Management</a:t>
            </a:r>
          </a:p>
          <a:p>
            <a:pPr indent="-237398">
              <a:spcBef>
                <a:spcPct val="40000"/>
              </a:spcBef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noProof="0" dirty="0"/>
              <a:t>1994-1999	BAYER PHARMA France</a:t>
            </a:r>
            <a:br>
              <a:rPr lang="en-GB" sz="1477" noProof="0" dirty="0"/>
            </a:br>
            <a:r>
              <a:rPr lang="en-GB" sz="1477" noProof="0" dirty="0"/>
              <a:t>	(Trainee, Project leader, then Senior Project Leader in Methods and Quality 	Assurance for clinical R&amp;D and drug safety)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Clinical quality assurance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Methods</a:t>
            </a:r>
          </a:p>
          <a:p>
            <a:pPr marL="1403874" lvl="1" indent="4397" algn="just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ISO 9001/9002 Certification</a:t>
            </a:r>
          </a:p>
          <a:p>
            <a:pPr indent="-237398">
              <a:spcBef>
                <a:spcPct val="40000"/>
              </a:spcBef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noProof="0" dirty="0"/>
              <a:t>1995	DESS "Drug Quality Assurance" (Paris V University)</a:t>
            </a:r>
          </a:p>
          <a:p>
            <a:pPr indent="-237398">
              <a:spcBef>
                <a:spcPct val="40000"/>
              </a:spcBef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noProof="0" dirty="0"/>
              <a:t>1995	Pharmacist degree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50</a:t>
            </a:fld>
            <a:endParaRPr lang="fr-FR"/>
          </a:p>
        </p:txBody>
      </p:sp>
      <p:pic>
        <p:nvPicPr>
          <p:cNvPr id="9" name="Picture 8" descr="Frédérique Albouy-Navarro">
            <a:extLst>
              <a:ext uri="{FF2B5EF4-FFF2-40B4-BE49-F238E27FC236}">
                <a16:creationId xmlns:a16="http://schemas.microsoft.com/office/drawing/2014/main" id="{78C92A5D-1633-46E1-9043-2D4801B21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7200000" y="1080000"/>
            <a:ext cx="1584000" cy="1980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Catherine MÉRAT</a:t>
            </a:r>
            <a:br>
              <a:rPr lang="en-GB" noProof="0" dirty="0"/>
            </a:br>
            <a:r>
              <a:rPr lang="en-GB" noProof="0" dirty="0"/>
              <a:t>Senior Consultant, Pharm.D.</a:t>
            </a:r>
          </a:p>
        </p:txBody>
      </p:sp>
      <p:sp>
        <p:nvSpPr>
          <p:cNvPr id="44035" name="Espace réservé du contenu 10"/>
          <p:cNvSpPr>
            <a:spLocks noGrp="1"/>
          </p:cNvSpPr>
          <p:nvPr>
            <p:ph idx="1"/>
          </p:nvPr>
        </p:nvSpPr>
        <p:spPr>
          <a:xfrm>
            <a:off x="319362" y="1464423"/>
            <a:ext cx="6645519" cy="3692769"/>
          </a:xfrm>
        </p:spPr>
        <p:txBody>
          <a:bodyPr/>
          <a:lstStyle/>
          <a:p>
            <a:pPr indent="-23739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2006 	SUNNIKAN Consulting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Areas: Clinical Research, Epidemiology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Group facilitation process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Operational Procedures / Quality Systems drafting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Audits in Clinical Research, Pharmacovigilance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Trainings in Quality Management</a:t>
            </a:r>
          </a:p>
          <a:p>
            <a:pPr indent="-237398" algn="just" eaLnBrk="1" hangingPunct="1">
              <a:lnSpc>
                <a:spcPct val="90000"/>
              </a:lnSpc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2002-2006	</a:t>
            </a:r>
            <a:r>
              <a:rPr lang="en-GB" altLang="ja-JP" sz="1477" b="1" noProof="0" dirty="0">
                <a:ea typeface="ＭＳ Ｐゴシック" pitchFamily="34" charset="-128"/>
              </a:rPr>
              <a:t>PRA International Manager of Clinical Operations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Management of the French team of Clinical Research Associates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Responsible for the application of procedures and regulations related to Clinical Operations (quality control)</a:t>
            </a:r>
          </a:p>
          <a:p>
            <a:pPr indent="-23739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1994-2001	</a:t>
            </a:r>
            <a:r>
              <a:rPr lang="en-GB" altLang="ja-JP" sz="1477" b="1" noProof="0" dirty="0">
                <a:ea typeface="ＭＳ Ｐゴシック" pitchFamily="34" charset="-128"/>
              </a:rPr>
              <a:t>ARCAM / PRA International 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Clinical trials management and feasibility studies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Pharmacovigilance: management of Serious Adverse Events Reports and follow-up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Quality Assurance: drafting and updating of SOPs, Quality control </a:t>
            </a:r>
          </a:p>
          <a:p>
            <a:pPr marL="1403874" lvl="1" indent="4397" algn="just" eaLnBrk="1" hangingPunct="1">
              <a:lnSpc>
                <a:spcPct val="90000"/>
              </a:lnSpc>
              <a:buNone/>
              <a:tabLst>
                <a:tab pos="1403874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Training of CRAs, junior Project Leaders, Investigators</a:t>
            </a:r>
          </a:p>
          <a:p>
            <a:pPr indent="-23739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1992-1994	</a:t>
            </a:r>
            <a:r>
              <a:rPr lang="en-GB" altLang="ja-JP" sz="1477" b="1" noProof="0" dirty="0">
                <a:ea typeface="ＭＳ Ｐゴシック" pitchFamily="34" charset="-128"/>
              </a:rPr>
              <a:t>ARCAM, France, </a:t>
            </a:r>
            <a:r>
              <a:rPr lang="en-GB" sz="1477" b="1" noProof="0" dirty="0">
                <a:ea typeface="ＭＳ Ｐゴシック" pitchFamily="34" charset="-128"/>
              </a:rPr>
              <a:t>Clinical Research Associate</a:t>
            </a:r>
            <a:endParaRPr lang="en-GB" sz="1477" b="1" noProof="0" dirty="0"/>
          </a:p>
          <a:p>
            <a:pPr indent="-23739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</a:tabLst>
            </a:pPr>
            <a:r>
              <a:rPr lang="en-GB" sz="1477" b="1" noProof="0" dirty="0"/>
              <a:t>1990	</a:t>
            </a:r>
            <a:r>
              <a:rPr lang="en-GB" sz="1477" b="1" noProof="0" dirty="0">
                <a:ea typeface="ＭＳ Ｐゴシック" pitchFamily="34" charset="-128"/>
              </a:rPr>
              <a:t>Pharm.D., </a:t>
            </a:r>
            <a:r>
              <a:rPr lang="en-GB" sz="1477" b="1" noProof="0" dirty="0" err="1">
                <a:ea typeface="ＭＳ Ｐゴシック" pitchFamily="34" charset="-128"/>
              </a:rPr>
              <a:t>Besançon</a:t>
            </a:r>
            <a:r>
              <a:rPr lang="en-GB" sz="1477" b="1" noProof="0" dirty="0">
                <a:ea typeface="ＭＳ Ｐゴシック" pitchFamily="34" charset="-128"/>
              </a:rPr>
              <a:t> University, France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B6FB64-A15E-403E-8B59-A60ADD2C81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133"/>
          <a:stretch/>
        </p:blipFill>
        <p:spPr bwMode="auto">
          <a:xfrm>
            <a:off x="7155232" y="1058288"/>
            <a:ext cx="1602635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Cindy BERNAT ARLAUD</a:t>
            </a:r>
            <a:br>
              <a:rPr lang="en-GB" noProof="0" dirty="0"/>
            </a:br>
            <a:r>
              <a:rPr lang="en-GB" noProof="0" dirty="0"/>
              <a:t>Senior Consultant</a:t>
            </a:r>
          </a:p>
        </p:txBody>
      </p:sp>
      <p:sp>
        <p:nvSpPr>
          <p:cNvPr id="46083" name="Espace réservé du contenu 9"/>
          <p:cNvSpPr>
            <a:spLocks noGrp="1"/>
          </p:cNvSpPr>
          <p:nvPr>
            <p:ph idx="1"/>
          </p:nvPr>
        </p:nvSpPr>
        <p:spPr>
          <a:xfrm>
            <a:off x="319363" y="1464423"/>
            <a:ext cx="8398211" cy="3692769"/>
          </a:xfrm>
        </p:spPr>
        <p:txBody>
          <a:bodyPr/>
          <a:lstStyle/>
          <a:p>
            <a:pPr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77" b="1" noProof="0" dirty="0">
                <a:ea typeface="ＭＳ Ｐゴシック" pitchFamily="34" charset="-128"/>
              </a:rPr>
              <a:t>2008	SUNNIKAN Consulting</a:t>
            </a:r>
          </a:p>
          <a:p>
            <a:pPr marL="1403874" lvl="1" indent="4397" defTabSz="1245608" eaLnBrk="1" hangingPunct="1">
              <a:buNone/>
              <a:tabLst>
                <a:tab pos="1403874" algn="l"/>
                <a:tab pos="1903583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Areas: Clinical Research, Epidemiology, Computerized Systems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Validation (CSV)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Operational Procedures / Quality Systems drafting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Audits in Clinical Research, CSV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Trainings (regulatory, audits, CSV)</a:t>
            </a:r>
          </a:p>
          <a:p>
            <a:pPr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sz="1477" b="1" noProof="0" dirty="0"/>
              <a:t>2002-2008	ROCHE, France, Medical Direction – Clinical Operations </a:t>
            </a:r>
            <a:br>
              <a:rPr lang="en-GB" sz="1477" b="1" noProof="0" dirty="0"/>
            </a:br>
            <a:r>
              <a:rPr lang="en-GB" sz="1477" b="1" noProof="0" dirty="0"/>
              <a:t>	Project Officer, Clinical Research Associate</a:t>
            </a:r>
          </a:p>
          <a:p>
            <a:pPr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None/>
              <a:tabLst>
                <a:tab pos="1403874" algn="l"/>
                <a:tab pos="1903583" algn="l"/>
              </a:tabLst>
            </a:pP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	Coordination of eCRF Development and Validation (IQ, OQ, PQ)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Support in management of clinical Trials</a:t>
            </a:r>
          </a:p>
          <a:p>
            <a:pPr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sz="1477" b="1" noProof="0" dirty="0"/>
              <a:t>2001-2002	LUNDBECK, France, International Department of Health Economy and 	Epidemiology, Associate Project Manager</a:t>
            </a:r>
          </a:p>
          <a:p>
            <a:pPr marL="1406804" indent="-1327672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None/>
              <a:tabLst>
                <a:tab pos="1403874" algn="l"/>
                <a:tab pos="1903583" algn="l"/>
              </a:tabLst>
            </a:pP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	Realization of pharmaco-economic positioning files (Alzheimer &amp; Parkinson diseases)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Support in initiation of international observational studies</a:t>
            </a:r>
          </a:p>
          <a:p>
            <a:pPr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2006 	MASTER II (Post-graduate specialization) in "Project and Business Management", 	CNAM, Paris</a:t>
            </a:r>
          </a:p>
          <a:p>
            <a:pPr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2001	MASTER II (Post-graduate specialization) in “Neurobiology and 	Neuropsychology of Human </a:t>
            </a:r>
            <a:r>
              <a:rPr lang="en-GB" sz="1477" b="1" noProof="0" dirty="0" err="1">
                <a:ea typeface="ＭＳ Ｐゴシック" pitchFamily="34" charset="-128"/>
              </a:rPr>
              <a:t>Behavior</a:t>
            </a:r>
            <a:r>
              <a:rPr lang="en-GB" sz="1477" b="1" noProof="0" dirty="0">
                <a:ea typeface="ＭＳ Ｐゴシック" pitchFamily="34" charset="-128"/>
              </a:rPr>
              <a:t>: applications to Health”, Paris</a:t>
            </a:r>
            <a:endParaRPr lang="en-GB" sz="1477" b="1" noProof="0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52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A8E61B-78C1-4D74-8149-6119BF4F9E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" r="3170"/>
          <a:stretch/>
        </p:blipFill>
        <p:spPr bwMode="auto">
          <a:xfrm>
            <a:off x="7164200" y="980728"/>
            <a:ext cx="1584700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4605988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Lobna MIFTAH-ALKHAIR</a:t>
            </a:r>
            <a:br>
              <a:rPr lang="en-GB" noProof="0" dirty="0"/>
            </a:br>
            <a:r>
              <a:rPr lang="en-GB" altLang="ja-JP" noProof="0" dirty="0">
                <a:ea typeface="ＭＳ Ｐゴシック" pitchFamily="34" charset="-128"/>
              </a:rPr>
              <a:t>Consultant</a:t>
            </a:r>
            <a:endParaRPr lang="en-GB" noProof="0" dirty="0"/>
          </a:p>
        </p:txBody>
      </p:sp>
      <p:sp>
        <p:nvSpPr>
          <p:cNvPr id="47107" name="Espace réservé du contenu 9"/>
          <p:cNvSpPr>
            <a:spLocks noGrp="1"/>
          </p:cNvSpPr>
          <p:nvPr>
            <p:ph idx="1"/>
          </p:nvPr>
        </p:nvSpPr>
        <p:spPr>
          <a:xfrm>
            <a:off x="319362" y="1464423"/>
            <a:ext cx="7310208" cy="3692769"/>
          </a:xfrm>
        </p:spPr>
        <p:txBody>
          <a:bodyPr/>
          <a:lstStyle/>
          <a:p>
            <a:pPr indent="-238864">
              <a:tabLst>
                <a:tab pos="1323276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2011	SUNNIKAN Consulting</a:t>
            </a:r>
          </a:p>
          <a:p>
            <a:pPr marL="1326207" indent="-1250005">
              <a:buNone/>
              <a:tabLst>
                <a:tab pos="1323276" algn="l"/>
              </a:tabLst>
            </a:pPr>
            <a:r>
              <a:rPr lang="en-GB" b="1" noProof="0" dirty="0"/>
              <a:t>	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SOP writing : quality systems, clinical research, data management, 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statistics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International  clinical audits : investigation sites, clinical study reports, bioanalysis lab…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Quality controls: TMFs, study reports, databases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Regulatory assistance</a:t>
            </a:r>
          </a:p>
          <a:p>
            <a:pPr indent="-238864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323276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2010	INSERM UMRS 939  Research Laboratory</a:t>
            </a:r>
            <a:br>
              <a:rPr lang="en-GB" sz="1477" b="1" noProof="0" dirty="0">
                <a:ea typeface="ＭＳ Ｐゴシック" pitchFamily="34" charset="-128"/>
              </a:rPr>
            </a:br>
            <a:r>
              <a:rPr lang="en-GB" sz="1477" b="1" noProof="0" dirty="0">
                <a:ea typeface="ＭＳ Ｐゴシック" pitchFamily="34" charset="-128"/>
              </a:rPr>
              <a:t>	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Dyslipidemia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, Inflammation and atherosclerosis in metabolic diseases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Hôpital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La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Pitié-Salpêtrière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- Paris</a:t>
            </a:r>
          </a:p>
          <a:p>
            <a:pPr indent="-238864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323276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2010	Master 2 "Assurance Qualité des </a:t>
            </a:r>
            <a:r>
              <a:rPr lang="en-GB" sz="1477" b="1" noProof="0" dirty="0" err="1">
                <a:ea typeface="ＭＳ Ｐゴシック" pitchFamily="34" charset="-128"/>
              </a:rPr>
              <a:t>Produits</a:t>
            </a:r>
            <a:r>
              <a:rPr lang="en-GB" sz="1477" b="1" noProof="0" dirty="0">
                <a:ea typeface="ＭＳ Ｐゴシック" pitchFamily="34" charset="-128"/>
              </a:rPr>
              <a:t> de Santé"</a:t>
            </a:r>
            <a:br>
              <a:rPr lang="en-GB" sz="1477" b="1" noProof="0" dirty="0"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Faculté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des Sciences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Pharmaceutiques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et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Biologiques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Paris Descartes</a:t>
            </a:r>
          </a:p>
          <a:p>
            <a:pPr indent="-238864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323276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2009	Master 1 "Sciences du </a:t>
            </a:r>
            <a:r>
              <a:rPr lang="en-GB" sz="1477" b="1" noProof="0" dirty="0" err="1">
                <a:ea typeface="ＭＳ Ｐゴシック" pitchFamily="34" charset="-128"/>
              </a:rPr>
              <a:t>Médicament</a:t>
            </a:r>
            <a:r>
              <a:rPr lang="en-GB" sz="1477" b="1" noProof="0" dirty="0">
                <a:ea typeface="ＭＳ Ｐゴシック" pitchFamily="34" charset="-128"/>
              </a:rPr>
              <a:t>"</a:t>
            </a:r>
            <a:br>
              <a:rPr lang="en-GB" sz="1477" b="1" noProof="0" dirty="0">
                <a:ea typeface="ＭＳ Ｐゴシック" pitchFamily="34" charset="-128"/>
              </a:rPr>
            </a:br>
            <a:r>
              <a:rPr lang="en-GB" sz="1477" b="1" noProof="0" dirty="0">
                <a:ea typeface="ＭＳ Ｐゴシック" pitchFamily="34" charset="-128"/>
              </a:rPr>
              <a:t>	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"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Biologie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dirigée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vers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la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Pharmacologie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 et la </a:t>
            </a:r>
            <a:r>
              <a:rPr lang="en-GB" sz="1477" noProof="0" dirty="0" err="1">
                <a:solidFill>
                  <a:srgbClr val="3333FF"/>
                </a:solidFill>
                <a:ea typeface="ＭＳ Ｐゴシック" pitchFamily="34" charset="-128"/>
              </a:rPr>
              <a:t>Toxicologie</a:t>
            </a: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" </a:t>
            </a:r>
            <a:b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Paris Descartes University (France)</a:t>
            </a:r>
          </a:p>
          <a:p>
            <a:pPr indent="-238864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323276" algn="l"/>
              </a:tabLst>
            </a:pPr>
            <a:r>
              <a:rPr lang="en-GB" sz="1477" b="1" noProof="0" dirty="0">
                <a:ea typeface="ＭＳ Ｐゴシック" pitchFamily="34" charset="-128"/>
              </a:rPr>
              <a:t>2008	Licence "Sciences du Vivant et de la Santé"</a:t>
            </a:r>
            <a:br>
              <a:rPr lang="en-GB" sz="1477" b="1" noProof="0" dirty="0">
                <a:ea typeface="ＭＳ Ｐゴシック" pitchFamily="34" charset="-128"/>
              </a:rPr>
            </a:br>
            <a:r>
              <a:rPr lang="en-GB" sz="1477" noProof="0" dirty="0">
                <a:solidFill>
                  <a:srgbClr val="3333FF"/>
                </a:solidFill>
                <a:ea typeface="ＭＳ Ｐゴシック" pitchFamily="34" charset="-128"/>
              </a:rPr>
              <a:t>	Paris Descartes University (France)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en-GB" smtClean="0"/>
              <a:pPr>
                <a:defRPr/>
              </a:pPr>
              <a:t>53</a:t>
            </a:fld>
            <a:endParaRPr lang="en-GB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2AA454A-2377-4624-B7EB-75E5C9ED76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r="11028"/>
          <a:stretch/>
        </p:blipFill>
        <p:spPr bwMode="auto">
          <a:xfrm>
            <a:off x="7261849" y="848545"/>
            <a:ext cx="1613118" cy="19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en-GB" noProof="0" dirty="0"/>
              <a:t>Raphaëlle KUHN</a:t>
            </a:r>
            <a:br>
              <a:rPr lang="en-GB" noProof="0" dirty="0"/>
            </a:br>
            <a:r>
              <a:rPr lang="en-GB" noProof="0" dirty="0" err="1"/>
              <a:t>Consultante</a:t>
            </a:r>
            <a:endParaRPr lang="en-GB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284524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2012	Sunnikan Consulting,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Consultante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en Pharmacovigilance, vigilance des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essais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	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cliniques</a:t>
            </a:r>
            <a:endParaRPr lang="en-GB" altLang="ja-JP" sz="1400" b="1" kern="1200" noProof="0" dirty="0">
              <a:solidFill>
                <a:srgbClr val="003399"/>
              </a:solidFill>
              <a:ea typeface="+mn-ea"/>
            </a:endParaRP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 de </a:t>
            </a: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procédures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 (</a:t>
            </a: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Opérationnelles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, Système qualité)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 de PSMF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Animation de </a:t>
            </a: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groupes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 de travail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Formations (</a:t>
            </a:r>
            <a:r>
              <a:rPr lang="en-GB" altLang="ja-JP" sz="1400" kern="1200" noProof="0" dirty="0">
                <a:solidFill>
                  <a:srgbClr val="3333FF"/>
                </a:solidFill>
                <a:ea typeface="MS PGothic" pitchFamily="34" charset="-128"/>
              </a:rPr>
              <a:t>Nouvelle </a:t>
            </a:r>
            <a:r>
              <a:rPr lang="en-GB" altLang="ja-JP" sz="1400" kern="1200" noProof="0" dirty="0" err="1">
                <a:solidFill>
                  <a:srgbClr val="3333FF"/>
                </a:solidFill>
                <a:ea typeface="MS PGothic" pitchFamily="34" charset="-128"/>
              </a:rPr>
              <a:t>réglementation</a:t>
            </a:r>
            <a:r>
              <a:rPr lang="en-GB" altLang="ja-JP" sz="1400" kern="1200" noProof="0" dirty="0">
                <a:solidFill>
                  <a:srgbClr val="3333FF"/>
                </a:solidFill>
                <a:ea typeface="MS PGothic" pitchFamily="34" charset="-128"/>
              </a:rPr>
              <a:t> de pharmacovigilance)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Audits (Système)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Contrôles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 qualité (ICSRs, PSURs, documents de Recherche Clinique (</a:t>
            </a: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protocole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, rapport </a:t>
            </a:r>
            <a:r>
              <a:rPr lang="en-GB" altLang="ja-JP" sz="1400" kern="1200" noProof="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d'étude</a:t>
            </a:r>
            <a:r>
              <a:rPr lang="en-GB" altLang="ja-JP" sz="1400" kern="1200" noProof="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 ))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2012	Hospices Civils de Lyon, France – Interne en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pharmacie</a:t>
            </a:r>
            <a:endParaRPr lang="en-GB" altLang="ja-JP" sz="1400" b="1" kern="1200" noProof="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2011	European Medicines Agency, United Kingdom – Interne en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pharmacie</a:t>
            </a:r>
            <a:endParaRPr lang="en-GB" altLang="ja-JP" sz="1400" b="1" kern="1200" noProof="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2010	Sanofi Pasteur, France – Interne en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pharmacie</a:t>
            </a:r>
            <a:endParaRPr lang="en-GB" altLang="ja-JP" sz="1400" b="1" kern="1200" noProof="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2009	CRPV de Saint-Etienne, France – Interne en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pharmacie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	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2013	</a:t>
            </a:r>
            <a:r>
              <a:rPr lang="en-GB" altLang="ja-JP" sz="1400" kern="1200" noProof="0" dirty="0">
                <a:solidFill>
                  <a:srgbClr val="003399"/>
                </a:solidFill>
                <a:ea typeface="+mn-ea"/>
              </a:rPr>
              <a:t>"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Validation des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Systèmes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Informatisés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en Recherche Clinique et </a:t>
            </a:r>
            <a:b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</a:b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	Pharmacovigilance -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Approfondissement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des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connaissances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", </a:t>
            </a:r>
            <a:r>
              <a:rPr lang="en-GB" altLang="ja-JP" sz="1400" kern="1200" noProof="0" dirty="0">
                <a:solidFill>
                  <a:srgbClr val="003399"/>
                </a:solidFill>
                <a:ea typeface="+mn-ea"/>
              </a:rPr>
              <a:t>Sunnikan</a:t>
            </a:r>
            <a:endParaRPr lang="en-GB" altLang="ja-JP" sz="1400" b="1" kern="1200" noProof="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2012	</a:t>
            </a:r>
            <a:r>
              <a:rPr lang="en-GB" altLang="ja-JP" sz="1400" kern="1200" noProof="0" dirty="0">
                <a:solidFill>
                  <a:srgbClr val="003399"/>
                </a:solidFill>
                <a:ea typeface="+mn-ea"/>
              </a:rPr>
              <a:t>"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Management de la Qualité, des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Processus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et des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Risques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en Recherche 	Clinique</a:t>
            </a:r>
            <a:r>
              <a:rPr lang="en-GB" altLang="ja-JP" sz="1400" kern="1200" noProof="0" dirty="0">
                <a:solidFill>
                  <a:srgbClr val="003399"/>
                </a:solidFill>
                <a:ea typeface="+mn-ea"/>
              </a:rPr>
              <a:t>", Sunnikan</a:t>
            </a:r>
          </a:p>
          <a:p>
            <a:pPr marL="85725" lvl="1" indent="0" algn="l" defTabSz="1349375">
              <a:lnSpc>
                <a:spcPct val="90000"/>
              </a:lnSpc>
              <a:spcBef>
                <a:spcPct val="40000"/>
              </a:spcBef>
              <a:buSzPct val="160000"/>
              <a:buNone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	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"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Deux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jours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pour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maîtriser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les savoir-faire de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l'audit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",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2012	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Diplôme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d'Etat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de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Docteur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en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Pharmacie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, </a:t>
            </a:r>
            <a:r>
              <a:rPr lang="en-GB" altLang="ja-JP" sz="1400" kern="1200" noProof="0" dirty="0">
                <a:solidFill>
                  <a:srgbClr val="003399"/>
                </a:solidFill>
                <a:ea typeface="+mn-ea"/>
              </a:rPr>
              <a:t>Lyon I 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2011	DIU de Pharmacovigilance et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sécurité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 du </a:t>
            </a:r>
            <a:r>
              <a:rPr lang="en-GB" altLang="ja-JP" sz="1400" b="1" kern="1200" noProof="0" dirty="0" err="1">
                <a:solidFill>
                  <a:srgbClr val="003399"/>
                </a:solidFill>
                <a:ea typeface="+mn-ea"/>
              </a:rPr>
              <a:t>médicament</a:t>
            </a: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, 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Lyon I 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2010	CESAM (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Méthodologies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statistiques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et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Pratique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des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essais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cliniques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), 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Paris VI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547B29-59EB-4DF1-8817-728AC0A3E3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"/>
          <a:stretch/>
        </p:blipFill>
        <p:spPr bwMode="auto">
          <a:xfrm>
            <a:off x="7474247" y="1434057"/>
            <a:ext cx="1595647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415940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en-GB" noProof="0" dirty="0"/>
              <a:t>Leire OLAZABAL</a:t>
            </a:r>
            <a:br>
              <a:rPr lang="en-GB" noProof="0" dirty="0"/>
            </a:br>
            <a:r>
              <a:rPr lang="en-GB" noProof="0" dirty="0"/>
              <a:t>Consultant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October 2017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Copyright© Sunnikan Consulting 2017 - All rights reserved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902881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  <a:ea typeface="+mn-ea"/>
              </a:rPr>
              <a:t>2017	Sunnikan Consulting, Consultant in Clinical Research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sz="1400" kern="1200" noProof="0" dirty="0">
                <a:solidFill>
                  <a:srgbClr val="3333FF"/>
                </a:solidFill>
                <a:ea typeface="MS PGothic" pitchFamily="34" charset="-128"/>
              </a:rPr>
              <a:t>Audits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sz="1400" kern="1200" noProof="0" dirty="0">
                <a:solidFill>
                  <a:srgbClr val="3333FF"/>
                </a:solidFill>
                <a:ea typeface="MS PGothic" pitchFamily="34" charset="-128"/>
              </a:rPr>
              <a:t>System audits (quality, monitoring, project management, data management, statistical analysis)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sz="1400" kern="1200" noProof="0" dirty="0">
                <a:solidFill>
                  <a:srgbClr val="3333FF"/>
                </a:solidFill>
                <a:ea typeface="MS PGothic" pitchFamily="34" charset="-128"/>
              </a:rPr>
              <a:t>Clinical studies audits: Trial Master File, investigational sites, regulatory proceedings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en-GB" sz="1400" kern="1200" noProof="0" dirty="0">
                <a:solidFill>
                  <a:srgbClr val="3333FF"/>
                </a:solidFill>
                <a:ea typeface="MS PGothic" pitchFamily="34" charset="-128"/>
              </a:rPr>
              <a:t>Contract research organization audits (qualification, follow-up)</a:t>
            </a:r>
            <a:endParaRPr lang="en-GB" altLang="ja-JP" sz="1400" kern="1200" noProof="0" dirty="0">
              <a:solidFill>
                <a:srgbClr val="3333FF"/>
              </a:solidFill>
              <a:ea typeface="MS PGothic" pitchFamily="34" charset="-128"/>
            </a:endParaRPr>
          </a:p>
          <a:p>
            <a:pPr marL="342900" lvl="1" indent="-257175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2007	</a:t>
            </a:r>
            <a:r>
              <a:rPr lang="en-GB" sz="1400" b="1" kern="1200" noProof="0" dirty="0">
                <a:solidFill>
                  <a:srgbClr val="003399"/>
                </a:solidFill>
              </a:rPr>
              <a:t>Clinical Research and Innovation Department of the University Hospital of 	Bordeaux / South-West and Overseas Clinical Research and Innovation 	regional group, Quality Manager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2007	T</a:t>
            </a:r>
            <a:r>
              <a:rPr lang="en-GB" sz="1400" b="1" kern="1200" noProof="0" dirty="0">
                <a:solidFill>
                  <a:srgbClr val="003399"/>
                </a:solidFill>
              </a:rPr>
              <a:t>raining on Clinical Research at the University of Bordeaux, the University 	Hospital of Bordeaux  and the "Institut </a:t>
            </a:r>
            <a:r>
              <a:rPr lang="en-GB" sz="1400" b="1" kern="1200" noProof="0" dirty="0" err="1">
                <a:solidFill>
                  <a:srgbClr val="003399"/>
                </a:solidFill>
              </a:rPr>
              <a:t>Supérieur</a:t>
            </a:r>
            <a:r>
              <a:rPr lang="en-GB" sz="1400" b="1" kern="1200" noProof="0" dirty="0">
                <a:solidFill>
                  <a:srgbClr val="003399"/>
                </a:solidFill>
              </a:rPr>
              <a:t> Vidal Médical" of 	Bordeaux</a:t>
            </a:r>
            <a:endParaRPr lang="en-GB" altLang="ja-JP" sz="1400" b="1" kern="1200" noProof="0" dirty="0">
              <a:solidFill>
                <a:srgbClr val="003399"/>
              </a:solidFill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2002	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CéMAX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 (phase I investigation </a:t>
            </a:r>
            <a:r>
              <a:rPr lang="en-GB" altLang="ja-JP" sz="1400" b="1" kern="1200" noProof="0" dirty="0" err="1">
                <a:solidFill>
                  <a:srgbClr val="003399"/>
                </a:solidFill>
              </a:rPr>
              <a:t>center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, Rouen), Quality Manager</a:t>
            </a:r>
          </a:p>
          <a:p>
            <a:pPr marL="342900" lvl="1" indent="-257175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2017	"</a:t>
            </a:r>
            <a:r>
              <a:rPr lang="en-GB" sz="1400" b="1" kern="1200" noProof="0" dirty="0">
                <a:solidFill>
                  <a:srgbClr val="003399"/>
                </a:solidFill>
              </a:rPr>
              <a:t>Regulatory requirements of health-related research involving Humans", 	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2017	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"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Management of Quality, Processes and Risks in Clinical Research"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2015	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"</a:t>
            </a:r>
            <a:r>
              <a:rPr lang="en-GB" altLang="ja-JP" sz="1400" b="1" kern="1200" noProof="0" dirty="0">
                <a:solidFill>
                  <a:srgbClr val="003399"/>
                </a:solidFill>
              </a:rPr>
              <a:t>ISO 9001:2015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", AFNOR</a:t>
            </a:r>
          </a:p>
          <a:p>
            <a:pPr marL="342900" lvl="1" indent="-257175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2012	"</a:t>
            </a:r>
            <a:r>
              <a:rPr lang="en-GB" sz="1400" b="1" kern="1200" noProof="0" dirty="0">
                <a:solidFill>
                  <a:srgbClr val="003399"/>
                </a:solidFill>
              </a:rPr>
              <a:t> How to be conversant in audit know-how"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, Sunnikan</a:t>
            </a:r>
          </a:p>
          <a:p>
            <a:pPr marL="342900" lvl="1" indent="-257175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2001	Master II "Quality Assurance", 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François Rabelais University, Tours</a:t>
            </a:r>
          </a:p>
          <a:p>
            <a:pPr marL="342900" lvl="1" indent="-257175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2000	Master I "Toxicology"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, Paris V University</a:t>
            </a:r>
          </a:p>
          <a:p>
            <a:pPr marL="342900" lvl="1" indent="-257175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kern="1200" noProof="0" dirty="0">
                <a:solidFill>
                  <a:srgbClr val="003399"/>
                </a:solidFill>
              </a:rPr>
              <a:t>1999	Bachelor's degree "Biochemistry"</a:t>
            </a:r>
            <a:r>
              <a:rPr lang="en-GB" altLang="ja-JP" sz="1400" kern="1200" noProof="0" dirty="0">
                <a:solidFill>
                  <a:srgbClr val="003399"/>
                </a:solidFill>
              </a:rPr>
              <a:t>, Paris VII University</a:t>
            </a:r>
            <a:endParaRPr lang="en-GB" sz="140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3F6D8F-6D13-4C64-8A8D-F1D93BB58E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r="8779"/>
          <a:stretch/>
        </p:blipFill>
        <p:spPr bwMode="auto">
          <a:xfrm>
            <a:off x="7380312" y="828820"/>
            <a:ext cx="1611953" cy="19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50845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/>
              <a:t>Pauline BENOIT-ISART</a:t>
            </a:r>
            <a:br>
              <a:rPr lang="en-GB" noProof="0" dirty="0"/>
            </a:br>
            <a:r>
              <a:rPr lang="en-GB" noProof="0" dirty="0"/>
              <a:t>Legal Expert, Consultant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19361" y="1464423"/>
            <a:ext cx="6917111" cy="3692769"/>
          </a:xfrm>
        </p:spPr>
        <p:txBody>
          <a:bodyPr/>
          <a:lstStyle/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2017	SUNNIKAN Consulting</a:t>
            </a:r>
          </a:p>
          <a:p>
            <a:pPr marL="1406525" lvl="1" indent="28575" defTabSz="1245608">
              <a:buNone/>
              <a:tabLst>
                <a:tab pos="1403874" algn="l"/>
                <a:tab pos="1899186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Clinical Research, Pharmacovigilance, Regulatory Affairs, 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Epidemiology</a:t>
            </a:r>
          </a:p>
          <a:p>
            <a:pPr marL="1406525" lvl="1" indent="28575" defTabSz="1245608">
              <a:lnSpc>
                <a:spcPct val="110000"/>
              </a:lnSpc>
              <a:buNone/>
              <a:tabLst>
                <a:tab pos="1403874" algn="l"/>
                <a:tab pos="1899186" algn="l"/>
              </a:tabLst>
            </a:pP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Regulatory Intelligence &amp; Assistance, </a:t>
            </a:r>
            <a:b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</a:br>
            <a:r>
              <a:rPr lang="en-GB" altLang="ja-JP" sz="1477" noProof="0" dirty="0">
                <a:solidFill>
                  <a:srgbClr val="3333FF"/>
                </a:solidFill>
                <a:ea typeface="ＭＳ Ｐゴシック" pitchFamily="34" charset="-128"/>
              </a:rPr>
              <a:t>Operational Procedures, Quality Systems drafting</a:t>
            </a: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endParaRPr lang="en-GB" altLang="ja-JP" sz="1477" b="1" noProof="0" dirty="0">
              <a:solidFill>
                <a:srgbClr val="003399"/>
              </a:solidFill>
              <a:ea typeface="+mn-ea"/>
              <a:cs typeface="+mn-cs"/>
            </a:endParaRP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2018	Master 2 "Droit médical et de la santé" – Paris VIII</a:t>
            </a: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2018	"</a:t>
            </a:r>
            <a:r>
              <a:rPr lang="en-GB" altLang="ja-JP" sz="1477" b="1" noProof="0" dirty="0" err="1">
                <a:solidFill>
                  <a:srgbClr val="003399"/>
                </a:solidFill>
                <a:ea typeface="+mn-ea"/>
                <a:cs typeface="+mn-cs"/>
              </a:rPr>
              <a:t>Règlement</a:t>
            </a: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 </a:t>
            </a:r>
            <a:r>
              <a:rPr lang="en-GB" altLang="ja-JP" sz="1477" b="1" noProof="0" dirty="0" err="1">
                <a:solidFill>
                  <a:srgbClr val="003399"/>
                </a:solidFill>
                <a:ea typeface="+mn-ea"/>
                <a:cs typeface="+mn-cs"/>
              </a:rPr>
              <a:t>général</a:t>
            </a: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 sur la protection des </a:t>
            </a:r>
            <a:r>
              <a:rPr lang="en-GB" altLang="ja-JP" sz="1477" b="1" noProof="0" dirty="0" err="1">
                <a:solidFill>
                  <a:srgbClr val="003399"/>
                </a:solidFill>
                <a:ea typeface="+mn-ea"/>
                <a:cs typeface="+mn-cs"/>
              </a:rPr>
              <a:t>données</a:t>
            </a: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", Sunnikan 	Consulting</a:t>
            </a: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77" b="1" noProof="0" dirty="0">
                <a:solidFill>
                  <a:srgbClr val="003399"/>
                </a:solidFill>
                <a:ea typeface="+mn-ea"/>
                <a:cs typeface="+mn-cs"/>
              </a:rPr>
              <a:t>2017	"Guideline For Good Clinical Practice", Sunnikan Consulting	</a:t>
            </a: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2017	"</a:t>
            </a:r>
            <a:r>
              <a:rPr lang="en-GB" altLang="ja-JP" sz="1480" b="1" noProof="0" dirty="0" err="1">
                <a:solidFill>
                  <a:srgbClr val="003399"/>
                </a:solidFill>
                <a:ea typeface="+mn-ea"/>
                <a:cs typeface="+mn-cs"/>
              </a:rPr>
              <a:t>Réglementation</a:t>
            </a: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 relative aux </a:t>
            </a:r>
            <a:r>
              <a:rPr lang="en-GB" altLang="ja-JP" sz="1480" b="1" noProof="0" dirty="0" err="1">
                <a:solidFill>
                  <a:srgbClr val="003399"/>
                </a:solidFill>
                <a:ea typeface="+mn-ea"/>
                <a:cs typeface="+mn-cs"/>
              </a:rPr>
              <a:t>recherches</a:t>
            </a: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 </a:t>
            </a:r>
            <a:r>
              <a:rPr lang="en-GB" altLang="ja-JP" sz="1480" b="1" noProof="0" dirty="0" err="1">
                <a:solidFill>
                  <a:srgbClr val="003399"/>
                </a:solidFill>
                <a:ea typeface="+mn-ea"/>
                <a:cs typeface="+mn-cs"/>
              </a:rPr>
              <a:t>impliquant</a:t>
            </a: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 la </a:t>
            </a:r>
            <a:r>
              <a:rPr lang="en-GB" altLang="ja-JP" sz="1480" b="1" noProof="0" dirty="0" err="1">
                <a:solidFill>
                  <a:srgbClr val="003399"/>
                </a:solidFill>
                <a:ea typeface="+mn-ea"/>
                <a:cs typeface="+mn-cs"/>
              </a:rPr>
              <a:t>personne</a:t>
            </a: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 	</a:t>
            </a:r>
            <a:r>
              <a:rPr lang="en-GB" altLang="ja-JP" sz="1480" b="1" noProof="0" dirty="0" err="1">
                <a:solidFill>
                  <a:srgbClr val="003399"/>
                </a:solidFill>
                <a:ea typeface="+mn-ea"/>
                <a:cs typeface="+mn-cs"/>
              </a:rPr>
              <a:t>humaine</a:t>
            </a: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 (</a:t>
            </a:r>
            <a:r>
              <a:rPr lang="en-GB" altLang="ja-JP" sz="1480" b="1" noProof="0" dirty="0" err="1">
                <a:solidFill>
                  <a:srgbClr val="003399"/>
                </a:solidFill>
                <a:ea typeface="+mn-ea"/>
                <a:cs typeface="+mn-cs"/>
              </a:rPr>
              <a:t>Loi</a:t>
            </a: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 "Jardé")", Sunnikan Consulting </a:t>
            </a: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2017	</a:t>
            </a:r>
            <a:r>
              <a:rPr lang="en-GB" altLang="ja-JP" sz="1600" b="1" kern="1200" noProof="0" dirty="0">
                <a:solidFill>
                  <a:srgbClr val="003399"/>
                </a:solidFill>
              </a:rPr>
              <a:t> Master 2 "Biotechnologies et Droit" – Tours, University 	François Rabelais </a:t>
            </a: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2016	</a:t>
            </a:r>
            <a:r>
              <a:rPr lang="en-GB" altLang="ja-JP" sz="1600" b="1" kern="1200" noProof="0" dirty="0">
                <a:solidFill>
                  <a:srgbClr val="003399"/>
                </a:solidFill>
              </a:rPr>
              <a:t>Master 1 "Biotechnologies et Droit" – Tours, University 	François Rabelais</a:t>
            </a:r>
            <a:endParaRPr lang="en-GB" altLang="ja-JP" sz="1480" b="1" noProof="0" dirty="0">
              <a:solidFill>
                <a:srgbClr val="003399"/>
              </a:solidFill>
              <a:ea typeface="+mn-ea"/>
              <a:cs typeface="+mn-cs"/>
            </a:endParaRPr>
          </a:p>
          <a:p>
            <a:pPr marL="316531" lvl="1" indent="-237398" defTabSz="1245608" eaLnBrk="1" hangingPunct="1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403874" algn="l"/>
                <a:tab pos="1903583" algn="l"/>
              </a:tabLst>
            </a:pPr>
            <a:r>
              <a:rPr lang="en-GB" altLang="ja-JP" sz="1480" b="1" noProof="0" dirty="0">
                <a:solidFill>
                  <a:srgbClr val="003399"/>
                </a:solidFill>
                <a:ea typeface="+mn-ea"/>
                <a:cs typeface="+mn-cs"/>
              </a:rPr>
              <a:t>2015	Private Law Master's degree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October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Copyright© Sunnikan Consulting 2017 - All rights reserved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CEFCE0-BAFC-4354-95C0-E22E01B9F641}" type="slidenum">
              <a:rPr lang="fr-FR" smtClean="0"/>
              <a:pPr>
                <a:defRPr/>
              </a:pPr>
              <a:t>56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814790-7DD8-4AAC-8FDD-29F8B096E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72" y="774067"/>
            <a:ext cx="1584000" cy="198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_PERSONNUM" val="100"/>
  <p:tag name="ARS_PPT_DBNAME" val="Sunnikan_Presentation_E[20170907121021193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heme/theme1.xml><?xml version="1.0" encoding="utf-8"?>
<a:theme xmlns:a="http://schemas.openxmlformats.org/drawingml/2006/main" name="Modèle SUNNIKAN 2009">
  <a:themeElements>
    <a:clrScheme name="Modèle SUNNIKAN 200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SUNNIKAN 2009">
      <a:majorFont>
        <a:latin typeface="ITC Franklin Gothic Book"/>
        <a:ea typeface=""/>
        <a:cs typeface=""/>
      </a:majorFont>
      <a:minorFont>
        <a:latin typeface="ITC 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F21EE7B3-E959-4E22-95D6-E062FC205EAA}" vid="{B0B06D63-733C-48EE-8121-887E158AA47B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Sunnikan</Template>
  <TotalTime>34</TotalTime>
  <Pages>19</Pages>
  <Words>3881</Words>
  <Application>Microsoft Office PowerPoint</Application>
  <PresentationFormat>Affichage à l'écran (4:3)</PresentationFormat>
  <Paragraphs>948</Paragraphs>
  <Slides>56</Slides>
  <Notes>39</Notes>
  <HiddenSlides>26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56</vt:i4>
      </vt:variant>
    </vt:vector>
  </HeadingPairs>
  <TitlesOfParts>
    <vt:vector size="66" baseType="lpstr">
      <vt:lpstr>Arial</vt:lpstr>
      <vt:lpstr>Calibri</vt:lpstr>
      <vt:lpstr>Franklin Gothic Book</vt:lpstr>
      <vt:lpstr>ITC Franklin Gothic Book</vt:lpstr>
      <vt:lpstr>ITC Franklin Gothic Std Bk Cd</vt:lpstr>
      <vt:lpstr>ITC Franklin Gothic Std Book</vt:lpstr>
      <vt:lpstr>Times New Roman</vt:lpstr>
      <vt:lpstr>Verdana</vt:lpstr>
      <vt:lpstr>Modèle SUNNIKAN 2009</vt:lpstr>
      <vt:lpstr>Diapositive Standard</vt:lpstr>
      <vt:lpstr>Sunnikan Consulting   Quality, Process and Risk Management Systems  Consulting and Services for Pharmaceuticals and Medical Devices Industry    "SUNNIKAN": from Greek "Syn", which means "together," and "Nikhein", which means "to win" </vt:lpstr>
      <vt:lpstr>Sunnikan's Assignment</vt:lpstr>
      <vt:lpstr>Introduction</vt:lpstr>
      <vt:lpstr>Organisation interne</vt:lpstr>
      <vt:lpstr>Organization</vt:lpstr>
      <vt:lpstr>Fields of expertise</vt:lpstr>
      <vt:lpstr>Fields of expertise</vt:lpstr>
      <vt:lpstr>Fields of expertise</vt:lpstr>
      <vt:lpstr>Consulting and Services</vt:lpstr>
      <vt:lpstr>Consulting</vt:lpstr>
      <vt:lpstr>Writing / Updating procedures</vt:lpstr>
      <vt:lpstr>Writing /Updating procedures</vt:lpstr>
      <vt:lpstr>Writing /Updating procedures</vt:lpstr>
      <vt:lpstr>Writing /Updating procedures</vt:lpstr>
      <vt:lpstr>Writing /Updating procedures</vt:lpstr>
      <vt:lpstr>Writing / Updating procedures</vt:lpstr>
      <vt:lpstr>Quality Control</vt:lpstr>
      <vt:lpstr>Auditing</vt:lpstr>
      <vt:lpstr>Audits</vt:lpstr>
      <vt:lpstr>Auditing: Areas</vt:lpstr>
      <vt:lpstr>Auditing</vt:lpstr>
      <vt:lpstr>Auditing</vt:lpstr>
      <vt:lpstr>Some examples of international clinical audit assignments</vt:lpstr>
      <vt:lpstr>Audits performed in 2014 and in 2015 (ongoing)</vt:lpstr>
      <vt:lpstr>Audits</vt:lpstr>
      <vt:lpstr>Audits</vt:lpstr>
      <vt:lpstr>Audits</vt:lpstr>
      <vt:lpstr>Sunnikan Consulting's assets for auditing</vt:lpstr>
      <vt:lpstr>Intranet Sites of procedures</vt:lpstr>
      <vt:lpstr>Regulatory Intelligence Bulletin "Research involving human subjects"</vt:lpstr>
      <vt:lpstr>Regulatory Intelligence Bulletin "Research involving human subjects"</vt:lpstr>
      <vt:lpstr>Regulatory Intelligence Bulletin "Genetically modified organisms"</vt:lpstr>
      <vt:lpstr>Présentation PowerPoint</vt:lpstr>
      <vt:lpstr>Regulatory Assistance</vt:lpstr>
      <vt:lpstr>Regulatory Assistance</vt:lpstr>
      <vt:lpstr>Risk Management</vt:lpstr>
      <vt:lpstr>Computerized Systems Validation</vt:lpstr>
      <vt:lpstr>Public Training Courses</vt:lpstr>
      <vt:lpstr>Dedicated Training Courses</vt:lpstr>
      <vt:lpstr>Training for Investigators</vt:lpstr>
      <vt:lpstr>Sunnikan Consulting's working methodology</vt:lpstr>
      <vt:lpstr>List of Sunnikan Consulting's methodologies</vt:lpstr>
      <vt:lpstr>Main references Pharmaceutical Companies</vt:lpstr>
      <vt:lpstr>Main references Biotechnology companies</vt:lpstr>
      <vt:lpstr>Main references Service Providers</vt:lpstr>
      <vt:lpstr>Main references Institutions and Research Organizations </vt:lpstr>
      <vt:lpstr>Associations and Academic Societies </vt:lpstr>
      <vt:lpstr>The Consultants</vt:lpstr>
      <vt:lpstr>Georges MARTIN Engineer, M.D., Senior Consultant, Director</vt:lpstr>
      <vt:lpstr>Frédérique ALBOUY-NAVARRO Senior Consultant, Pharm.D.</vt:lpstr>
      <vt:lpstr>Catherine MÉRAT Senior Consultant, Pharm.D.</vt:lpstr>
      <vt:lpstr>Cindy BERNAT ARLAUD Senior Consultant</vt:lpstr>
      <vt:lpstr>Lobna MIFTAH-ALKHAIR Consultant</vt:lpstr>
      <vt:lpstr>Raphaëlle KUHN Consultante</vt:lpstr>
      <vt:lpstr>Leire OLAZABAL Consultant</vt:lpstr>
      <vt:lpstr>Pauline BENOIT-ISART Legal Expert, Consultant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SUNNIKAN Consulting</dc:title>
  <dc:creator>SUNNIKAN Consulting</dc:creator>
  <cp:lastModifiedBy>Georges MARTIN</cp:lastModifiedBy>
  <cp:revision>859</cp:revision>
  <cp:lastPrinted>2015-08-31T09:43:57Z</cp:lastPrinted>
  <dcterms:created xsi:type="dcterms:W3CDTF">1996-08-28T08:59:04Z</dcterms:created>
  <dcterms:modified xsi:type="dcterms:W3CDTF">2019-10-11T15:33:36Z</dcterms:modified>
</cp:coreProperties>
</file>