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70" r:id="rId4"/>
    <p:sldId id="261" r:id="rId5"/>
    <p:sldId id="272" r:id="rId6"/>
    <p:sldId id="264" r:id="rId7"/>
    <p:sldId id="265" r:id="rId8"/>
    <p:sldId id="268" r:id="rId9"/>
    <p:sldId id="271" r:id="rId10"/>
    <p:sldId id="266" r:id="rId11"/>
    <p:sldId id="259" r:id="rId12"/>
    <p:sldId id="260" r:id="rId13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3433" autoAdjust="0"/>
  </p:normalViewPr>
  <p:slideViewPr>
    <p:cSldViewPr>
      <p:cViewPr varScale="1">
        <p:scale>
          <a:sx n="118" d="100"/>
          <a:sy n="118" d="100"/>
        </p:scale>
        <p:origin x="136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1566" y="7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2 février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2 février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Réunion de rentrée – Coin des Seniors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Réunion de rentrée – Coin des </a:t>
            </a:r>
            <a:r>
              <a:rPr lang="fr-FR" dirty="0" smtClean="0"/>
              <a:t>Senior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err="1" smtClean="0"/>
              <a:t>Sunnikan</a:t>
            </a:r>
            <a:r>
              <a:rPr lang="fr-FR" dirty="0" smtClean="0"/>
              <a:t>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360920"/>
          </a:xfrm>
        </p:spPr>
        <p:txBody>
          <a:bodyPr/>
          <a:lstStyle/>
          <a:p>
            <a:r>
              <a:rPr lang="fr-FR" dirty="0"/>
              <a:t>Indicateurs Audits </a:t>
            </a:r>
            <a:r>
              <a:rPr lang="fr-FR" dirty="0" smtClean="0"/>
              <a:t>et Contrôles Qualité 2014</a:t>
            </a:r>
            <a:endParaRPr lang="fr-FR" dirty="0"/>
          </a:p>
          <a:p>
            <a:r>
              <a:rPr lang="fr-FR" dirty="0"/>
              <a:t>Point sur les temps TICTAC</a:t>
            </a:r>
          </a:p>
          <a:p>
            <a:r>
              <a:rPr lang="fr-FR" dirty="0"/>
              <a:t>Points Missions Consultants / Consultants Senior</a:t>
            </a:r>
          </a:p>
          <a:p>
            <a:r>
              <a:rPr lang="fr-FR" dirty="0" smtClean="0"/>
              <a:t>Actions commerciales </a:t>
            </a:r>
            <a:r>
              <a:rPr lang="fr-FR" dirty="0" err="1" smtClean="0"/>
              <a:t>Sunnikan</a:t>
            </a:r>
            <a:endParaRPr lang="fr-FR" dirty="0" smtClean="0"/>
          </a:p>
          <a:p>
            <a:pPr lvl="1"/>
            <a:r>
              <a:rPr lang="fr-FR" dirty="0"/>
              <a:t>Vœux</a:t>
            </a:r>
          </a:p>
          <a:p>
            <a:pPr lvl="1"/>
            <a:r>
              <a:rPr lang="fr-FR" dirty="0" smtClean="0"/>
              <a:t>Programme de formation 2015</a:t>
            </a:r>
          </a:p>
          <a:p>
            <a:pPr lvl="1"/>
            <a:r>
              <a:rPr lang="fr-FR" dirty="0" smtClean="0"/>
              <a:t>Emailing </a:t>
            </a:r>
            <a:r>
              <a:rPr lang="fr-FR" dirty="0" err="1" smtClean="0"/>
              <a:t>Safety</a:t>
            </a:r>
            <a:r>
              <a:rPr lang="fr-FR" dirty="0" smtClean="0"/>
              <a:t> Observer</a:t>
            </a:r>
          </a:p>
          <a:p>
            <a:r>
              <a:rPr lang="fr-FR" dirty="0" smtClean="0"/>
              <a:t>Sur le front des missions et des projets de mission</a:t>
            </a:r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1547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Bilan 2014 Projets / Missions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882464"/>
              </p:ext>
            </p:extLst>
          </p:nvPr>
        </p:nvGraphicFramePr>
        <p:xfrm>
          <a:off x="323850" y="112553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90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7" name="Espace réservé du contenu 5"/>
          <p:cNvSpPr txBox="1">
            <a:spLocks/>
          </p:cNvSpPr>
          <p:nvPr/>
        </p:nvSpPr>
        <p:spPr bwMode="auto">
          <a:xfrm>
            <a:off x="323528" y="2276872"/>
            <a:ext cx="7344816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81,95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</a:t>
            </a:r>
            <a:r>
              <a:rPr lang="fr-FR" sz="1800" kern="0" dirty="0"/>
              <a:t>s</a:t>
            </a:r>
            <a:r>
              <a:rPr lang="fr-FR" sz="1800" kern="0" dirty="0" smtClean="0"/>
              <a:t>oit 0,61 jour par projet de mission en 2014</a:t>
            </a:r>
          </a:p>
          <a:p>
            <a:endParaRPr lang="fr-FR" sz="1800" kern="0" dirty="0"/>
          </a:p>
        </p:txBody>
      </p:sp>
      <p:graphicFrame>
        <p:nvGraphicFramePr>
          <p:cNvPr id="8" name="Espace réservé du contenu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7128091"/>
              </p:ext>
            </p:extLst>
          </p:nvPr>
        </p:nvGraphicFramePr>
        <p:xfrm>
          <a:off x="478650" y="3864618"/>
          <a:ext cx="7343379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5845"/>
                <a:gridCol w="1835845"/>
                <a:gridCol w="2088237"/>
                <a:gridCol w="1583452"/>
              </a:tblGrid>
              <a:tr h="352842">
                <a:tc>
                  <a:txBody>
                    <a:bodyPr/>
                    <a:lstStyle/>
                    <a:p>
                      <a:r>
                        <a:rPr lang="fr-FR" dirty="0" smtClean="0"/>
                        <a:t>Nombre de missions créées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Acceptées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Abandonnées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En attente</a:t>
                      </a:r>
                      <a:endParaRPr lang="fr-FR" dirty="0"/>
                    </a:p>
                  </a:txBody>
                  <a:tcPr marL="114294" marR="114294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163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135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</a:t>
                      </a:r>
                      <a:endParaRPr lang="fr-FR" dirty="0"/>
                    </a:p>
                  </a:txBody>
                  <a:tcPr marL="114294" marR="11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</a:t>
                      </a:r>
                      <a:endParaRPr lang="fr-FR" dirty="0"/>
                    </a:p>
                  </a:txBody>
                  <a:tcPr marL="114294" marR="114294"/>
                </a:tc>
              </a:tr>
            </a:tbl>
          </a:graphicData>
        </a:graphic>
      </p:graphicFrame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102147" y="4875538"/>
            <a:ext cx="7344816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b="1" u="sng" kern="0" dirty="0" smtClean="0"/>
              <a:t>106,07 jours</a:t>
            </a:r>
            <a:r>
              <a:rPr lang="fr-FR" sz="1800" b="1" kern="0" dirty="0" smtClean="0"/>
              <a:t> </a:t>
            </a:r>
            <a:r>
              <a:rPr lang="fr-FR" sz="1800" kern="0" dirty="0" smtClean="0"/>
              <a:t>passés en rédaction de devis / contrat, soit 0,79 jour par projet de mission en 2013</a:t>
            </a:r>
          </a:p>
          <a:p>
            <a:endParaRPr lang="fr-FR" sz="1800" kern="0" dirty="0" smtClean="0"/>
          </a:p>
          <a:p>
            <a:endParaRPr lang="fr-FR" sz="1800" kern="0" dirty="0"/>
          </a:p>
        </p:txBody>
      </p:sp>
      <p:sp>
        <p:nvSpPr>
          <p:cNvPr id="10" name="Titre 1"/>
          <p:cNvSpPr txBox="1">
            <a:spLocks/>
          </p:cNvSpPr>
          <p:nvPr/>
        </p:nvSpPr>
        <p:spPr bwMode="auto">
          <a:xfrm>
            <a:off x="323528" y="3328536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 dirty="0" smtClean="0"/>
              <a:t>Bilan 2013 Projets / Missions</a:t>
            </a: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553114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audits 2014 par consultant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67112"/>
              </p:ext>
            </p:extLst>
          </p:nvPr>
        </p:nvGraphicFramePr>
        <p:xfrm>
          <a:off x="1691680" y="1484784"/>
          <a:ext cx="712879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758"/>
                <a:gridCol w="1425758"/>
                <a:gridCol w="1425758"/>
                <a:gridCol w="1425758"/>
                <a:gridCol w="14257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Audits par Consultant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Principal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Secondaire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Observateur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solidFill>
                            <a:srgbClr val="FF0000"/>
                          </a:solidFill>
                        </a:rPr>
                        <a:t>Total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FAN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LMA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GM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RK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LH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MF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PYJ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TOTAL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699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domaine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815457"/>
              </p:ext>
            </p:extLst>
          </p:nvPr>
        </p:nvGraphicFramePr>
        <p:xfrm>
          <a:off x="1115616" y="1340768"/>
          <a:ext cx="7355283" cy="317161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049850"/>
                <a:gridCol w="883545"/>
                <a:gridCol w="883545"/>
                <a:gridCol w="883545"/>
                <a:gridCol w="883545"/>
                <a:gridCol w="771253"/>
              </a:tblGrid>
              <a:tr h="268393">
                <a:tc>
                  <a:txBody>
                    <a:bodyPr/>
                    <a:lstStyle/>
                    <a:p>
                      <a:pPr algn="ctr" fontAlgn="b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RC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PV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EPI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Autre</a:t>
                      </a:r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Activités Etudes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2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Centre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25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Corporate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Distributeur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Filiale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PV Presta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3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Selection CRO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7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Systèmes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fr-F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TMF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1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>
                          <a:effectLst/>
                        </a:rPr>
                        <a:t>5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  <a:tr h="26839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effectLst/>
                        </a:rPr>
                        <a:t>47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8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>
                          <a:effectLst/>
                        </a:rPr>
                        <a:t>1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fr-FR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181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type d'audits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77552"/>
              </p:ext>
            </p:extLst>
          </p:nvPr>
        </p:nvGraphicFramePr>
        <p:xfrm>
          <a:off x="549274" y="1196752"/>
          <a:ext cx="7407276" cy="216024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106834"/>
                <a:gridCol w="851411"/>
                <a:gridCol w="923505"/>
                <a:gridCol w="830432"/>
                <a:gridCol w="623358"/>
                <a:gridCol w="964732"/>
                <a:gridCol w="718605"/>
                <a:gridCol w="688638"/>
                <a:gridCol w="699761"/>
              </a:tblGrid>
              <a:tr h="138872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Activités </a:t>
                      </a:r>
                      <a:r>
                        <a:rPr lang="fr-FR" sz="1400" u="none" strike="noStrike" dirty="0" err="1">
                          <a:effectLst/>
                        </a:rPr>
                        <a:t>Etudes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Centre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 err="1">
                          <a:effectLst/>
                        </a:rPr>
                        <a:t>Selection</a:t>
                      </a:r>
                      <a:r>
                        <a:rPr lang="fr-FR" sz="1400" u="none" strike="noStrike" dirty="0">
                          <a:effectLst/>
                        </a:rPr>
                        <a:t> CRO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Systèmes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TMF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</a:t>
                      </a:r>
                      <a:r>
                        <a:rPr lang="fr-FR" sz="1400" u="none" strike="noStrike" dirty="0" err="1">
                          <a:effectLst/>
                        </a:rPr>
                        <a:t>Corporate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Distributeur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Filiale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PV Presta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514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7619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par durée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937599"/>
              </p:ext>
            </p:extLst>
          </p:nvPr>
        </p:nvGraphicFramePr>
        <p:xfrm>
          <a:off x="323850" y="1125538"/>
          <a:ext cx="7345364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6341"/>
                <a:gridCol w="1836341"/>
                <a:gridCol w="1836341"/>
                <a:gridCol w="183634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</a:t>
                      </a:r>
                      <a:r>
                        <a:rPr lang="fr-FR" baseline="0" dirty="0" smtClean="0"/>
                        <a:t> d'audits selon la durée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 jour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 jours</a:t>
                      </a:r>
                      <a:endParaRPr lang="fr-FR" dirty="0"/>
                    </a:p>
                  </a:txBody>
                  <a:tcPr marL="114325" marR="1143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37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 marL="114325" marR="1143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96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1521485"/>
              </p:ext>
            </p:extLst>
          </p:nvPr>
        </p:nvGraphicFramePr>
        <p:xfrm>
          <a:off x="539552" y="44624"/>
          <a:ext cx="7715324" cy="632907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520281"/>
                <a:gridCol w="1944215"/>
                <a:gridCol w="1080120"/>
                <a:gridCol w="936104"/>
                <a:gridCol w="720080"/>
                <a:gridCol w="514524"/>
              </a:tblGrid>
              <a:tr h="294033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Activités </a:t>
                      </a:r>
                      <a:r>
                        <a:rPr lang="fr-FR" sz="1200" u="none" strike="noStrike" dirty="0" err="1">
                          <a:effectLst/>
                        </a:rPr>
                        <a:t>Etudes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Centre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err="1">
                          <a:effectLst/>
                        </a:rPr>
                        <a:t>Selection</a:t>
                      </a:r>
                      <a:r>
                        <a:rPr lang="fr-FR" sz="1200" u="none" strike="noStrike" dirty="0">
                          <a:effectLst/>
                        </a:rPr>
                        <a:t> CRO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Systèmes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TMF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4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6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2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2033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5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016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895117"/>
              </p:ext>
            </p:extLst>
          </p:nvPr>
        </p:nvGraphicFramePr>
        <p:xfrm>
          <a:off x="385069" y="113981"/>
          <a:ext cx="7715323" cy="6339355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4031979"/>
                <a:gridCol w="1015572"/>
                <a:gridCol w="1167153"/>
                <a:gridCol w="742729"/>
                <a:gridCol w="757890"/>
              </a:tblGrid>
              <a:tr h="402045">
                <a:tc>
                  <a:txBody>
                    <a:bodyPr/>
                    <a:lstStyle/>
                    <a:p>
                      <a:pPr algn="ctr" fontAlgn="b"/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PV </a:t>
                      </a:r>
                      <a:r>
                        <a:rPr lang="fr-FR" sz="1200" u="none" strike="noStrike" dirty="0" err="1">
                          <a:effectLst/>
                        </a:rPr>
                        <a:t>Corporate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Distributeur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Filiale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PV Presta</a:t>
                      </a:r>
                      <a:endParaRPr lang="fr-F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ALSI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3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ANRS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AnticipSanté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BIOPROJET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BOUCHARA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CERC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D&amp;A PHARMA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DANONE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DNDi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DRCI de Grenoble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ERYTECH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EXPANSCIENCE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FERRING Pharmaceuticals A/S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GENETHON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GENFIT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Gensight Biologics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Institut PHISQUARE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KAPPA SANTE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LABCATAL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1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Laboratoires THEA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LA-SER</a:t>
                      </a:r>
                      <a:endParaRPr lang="fr-FR" sz="12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LYSARC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NOVARTIS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NOVO NORDISK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SANDOZ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03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SIRTEX et DRCD Assistance Publique - Hôpitaux de Paris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STEBA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TAKEDA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>
                          <a:effectLst/>
                        </a:rPr>
                        <a:t>TEVA</a:t>
                      </a:r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fr-F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 général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0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Bilan des contrôles qualité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344818"/>
              </p:ext>
            </p:extLst>
          </p:nvPr>
        </p:nvGraphicFramePr>
        <p:xfrm>
          <a:off x="323850" y="1125538"/>
          <a:ext cx="7345074" cy="2447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737"/>
                <a:gridCol w="2304337"/>
              </a:tblGrid>
              <a:tr h="807362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Contrôle qualité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Durée totale mission</a:t>
                      </a:r>
                      <a:endParaRPr lang="fr-FR" dirty="0"/>
                    </a:p>
                  </a:txBody>
                  <a:tcPr marL="126043" marR="1260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154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Vaxon</a:t>
                      </a:r>
                      <a:r>
                        <a:rPr lang="fr-FR" dirty="0" smtClean="0"/>
                        <a:t>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 de TMF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17</a:t>
                      </a:r>
                      <a:r>
                        <a:rPr lang="fr-FR" baseline="0" dirty="0" smtClean="0"/>
                        <a:t>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0036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LFB – </a:t>
                      </a:r>
                      <a:br>
                        <a:rPr lang="fr-FR" dirty="0" smtClean="0"/>
                      </a:br>
                      <a:r>
                        <a:rPr lang="fr-FR" dirty="0" smtClean="0"/>
                        <a:t>Contrôle qualité de 2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Study</a:t>
                      </a:r>
                      <a:r>
                        <a:rPr lang="fr-FR" dirty="0" smtClean="0"/>
                        <a:t> Report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Summary</a:t>
                      </a:r>
                      <a:r>
                        <a:rPr lang="fr-FR" dirty="0" smtClean="0"/>
                        <a:t> et 1 </a:t>
                      </a:r>
                      <a:r>
                        <a:rPr lang="fr-FR" dirty="0" err="1" smtClean="0"/>
                        <a:t>Clinical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Overview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 jours</a:t>
                      </a:r>
                      <a:endParaRPr lang="fr-FR" dirty="0"/>
                    </a:p>
                  </a:txBody>
                  <a:tcPr marL="126043" marR="1260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8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Missions acceptées depuis le dernier </a:t>
            </a:r>
            <a:r>
              <a:rPr lang="fr-FR" dirty="0" err="1" smtClean="0"/>
              <a:t>Sun.eNews</a:t>
            </a:r>
            <a:r>
              <a:rPr lang="fr-FR" dirty="0" smtClean="0"/>
              <a:t> (décembre 2014)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687711"/>
          </a:xfrm>
        </p:spPr>
        <p:txBody>
          <a:bodyPr/>
          <a:lstStyle/>
          <a:p>
            <a:r>
              <a:rPr lang="fr-FR" dirty="0" err="1" smtClean="0"/>
              <a:t>Actelion</a:t>
            </a:r>
            <a:r>
              <a:rPr lang="fr-FR" dirty="0" smtClean="0"/>
              <a:t> : formation</a:t>
            </a:r>
          </a:p>
          <a:p>
            <a:r>
              <a:rPr lang="fr-FR" dirty="0"/>
              <a:t>Agence de la </a:t>
            </a:r>
            <a:r>
              <a:rPr lang="fr-FR" dirty="0" smtClean="0"/>
              <a:t>Biomédecine : conseil</a:t>
            </a:r>
            <a:endParaRPr lang="fr-FR" dirty="0"/>
          </a:p>
          <a:p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r>
              <a:rPr lang="fr-FR" dirty="0" smtClean="0"/>
              <a:t>CERC : </a:t>
            </a:r>
            <a:r>
              <a:rPr lang="fr-FR" dirty="0" smtClean="0"/>
              <a:t>Manager Qualité</a:t>
            </a:r>
            <a:endParaRPr lang="fr-FR" dirty="0"/>
          </a:p>
          <a:p>
            <a:r>
              <a:rPr lang="fr-FR" dirty="0" smtClean="0"/>
              <a:t>DRCI Grenoble : formation</a:t>
            </a:r>
          </a:p>
          <a:p>
            <a:r>
              <a:rPr lang="fr-FR" dirty="0" smtClean="0"/>
              <a:t>ICTA : formation</a:t>
            </a:r>
            <a:endParaRPr lang="fr-FR" dirty="0"/>
          </a:p>
          <a:p>
            <a:r>
              <a:rPr lang="fr-FR" dirty="0" smtClean="0"/>
              <a:t>Institut Claudius </a:t>
            </a:r>
            <a:r>
              <a:rPr lang="fr-FR" dirty="0" err="1" smtClean="0"/>
              <a:t>Regaud</a:t>
            </a:r>
            <a:r>
              <a:rPr lang="fr-FR" dirty="0" smtClean="0"/>
              <a:t> : formation</a:t>
            </a:r>
          </a:p>
          <a:p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r>
              <a:rPr lang="fr-FR" dirty="0" smtClean="0"/>
              <a:t>STEBA : audit</a:t>
            </a:r>
          </a:p>
          <a:p>
            <a:r>
              <a:rPr lang="fr-FR" dirty="0" smtClean="0"/>
              <a:t>THEA : </a:t>
            </a:r>
            <a:r>
              <a:rPr lang="fr-FR" dirty="0" smtClean="0"/>
              <a:t>procédure Épidémiologie</a:t>
            </a:r>
            <a:endParaRPr lang="fr-FR" dirty="0" smtClean="0"/>
          </a:p>
          <a:p>
            <a:r>
              <a:rPr lang="fr-FR" dirty="0" smtClean="0"/>
              <a:t>TXELL : formation</a:t>
            </a:r>
          </a:p>
          <a:p>
            <a:r>
              <a:rPr lang="fr-FR" dirty="0" smtClean="0"/>
              <a:t>United </a:t>
            </a:r>
            <a:r>
              <a:rPr lang="fr-FR" dirty="0" err="1" smtClean="0"/>
              <a:t>Therapeutics</a:t>
            </a:r>
            <a:r>
              <a:rPr lang="fr-FR" dirty="0" smtClean="0"/>
              <a:t> : </a:t>
            </a:r>
            <a:r>
              <a:rPr lang="fr-FR" dirty="0" smtClean="0"/>
              <a:t>audit</a:t>
            </a:r>
          </a:p>
          <a:p>
            <a:r>
              <a:rPr lang="fr-FR" dirty="0" smtClean="0"/>
              <a:t>LASER : Manager Qualité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3983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Nouveaux Projets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 février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355312"/>
          </a:xfrm>
        </p:spPr>
        <p:txBody>
          <a:bodyPr/>
          <a:lstStyle/>
          <a:p>
            <a:r>
              <a:rPr lang="fr-FR" dirty="0"/>
              <a:t>Projets presque acceptés</a:t>
            </a:r>
          </a:p>
          <a:p>
            <a:pPr lvl="1"/>
            <a:r>
              <a:rPr lang="fr-FR" dirty="0"/>
              <a:t>D&amp;A Pharma : audit de TMF – 4 </a:t>
            </a:r>
            <a:r>
              <a:rPr lang="fr-FR" dirty="0" smtClean="0"/>
              <a:t>jours + audit Stat</a:t>
            </a:r>
            <a:endParaRPr lang="fr-FR" dirty="0"/>
          </a:p>
          <a:p>
            <a:pPr lvl="1"/>
            <a:r>
              <a:rPr lang="fr-FR" dirty="0"/>
              <a:t>TEVA : 2 audits de CRO et mise à jour de </a:t>
            </a:r>
            <a:r>
              <a:rPr lang="fr-FR" dirty="0" err="1" smtClean="0"/>
              <a:t>SOPs</a:t>
            </a:r>
            <a:endParaRPr lang="fr-FR" dirty="0" smtClean="0"/>
          </a:p>
          <a:p>
            <a:pPr lvl="1"/>
            <a:r>
              <a:rPr lang="fr-FR" dirty="0" err="1"/>
              <a:t>Novonordisk</a:t>
            </a:r>
            <a:r>
              <a:rPr lang="fr-FR" dirty="0"/>
              <a:t> : </a:t>
            </a:r>
            <a:r>
              <a:rPr lang="fr-FR" dirty="0" smtClean="0"/>
              <a:t>formation</a:t>
            </a:r>
            <a:endParaRPr lang="fr-FR" dirty="0"/>
          </a:p>
          <a:p>
            <a:r>
              <a:rPr lang="fr-FR" dirty="0" smtClean="0"/>
              <a:t>Autres projets </a:t>
            </a:r>
            <a:endParaRPr lang="fr-FR" dirty="0"/>
          </a:p>
          <a:p>
            <a:pPr lvl="1"/>
            <a:r>
              <a:rPr lang="fr-FR" dirty="0" smtClean="0"/>
              <a:t>ANRS : conseil / expertise</a:t>
            </a:r>
          </a:p>
          <a:p>
            <a:pPr lvl="1"/>
            <a:r>
              <a:rPr lang="fr-FR" dirty="0" err="1" smtClean="0"/>
              <a:t>Bioprojet</a:t>
            </a:r>
            <a:r>
              <a:rPr lang="fr-FR" dirty="0" smtClean="0"/>
              <a:t> : audit</a:t>
            </a:r>
          </a:p>
          <a:p>
            <a:pPr lvl="1"/>
            <a:r>
              <a:rPr lang="fr-FR" dirty="0" smtClean="0"/>
              <a:t>CHU Nantes : formation</a:t>
            </a:r>
            <a:endParaRPr lang="fr-FR" dirty="0"/>
          </a:p>
          <a:p>
            <a:pPr lvl="1"/>
            <a:r>
              <a:rPr lang="fr-FR" dirty="0" err="1" smtClean="0"/>
              <a:t>Erempharma</a:t>
            </a:r>
            <a:r>
              <a:rPr lang="fr-FR" dirty="0" smtClean="0"/>
              <a:t> : audits, VSI</a:t>
            </a:r>
            <a:endParaRPr lang="fr-FR" dirty="0"/>
          </a:p>
          <a:p>
            <a:pPr lvl="1"/>
            <a:r>
              <a:rPr lang="fr-FR" dirty="0" err="1" smtClean="0"/>
              <a:t>Erytech</a:t>
            </a:r>
            <a:r>
              <a:rPr lang="fr-FR" dirty="0" smtClean="0"/>
              <a:t> : préparation inspection</a:t>
            </a:r>
            <a:endParaRPr lang="fr-FR" dirty="0"/>
          </a:p>
          <a:p>
            <a:pPr lvl="1"/>
            <a:r>
              <a:rPr lang="fr-FR" dirty="0" err="1" smtClean="0"/>
              <a:t>Gamamabs</a:t>
            </a:r>
            <a:r>
              <a:rPr lang="fr-FR" dirty="0" smtClean="0"/>
              <a:t> : procédures</a:t>
            </a:r>
            <a:endParaRPr lang="fr-FR" dirty="0"/>
          </a:p>
          <a:p>
            <a:pPr lvl="1"/>
            <a:r>
              <a:rPr lang="fr-FR" dirty="0" smtClean="0"/>
              <a:t>GSK : audits</a:t>
            </a:r>
            <a:endParaRPr lang="fr-FR" dirty="0"/>
          </a:p>
          <a:p>
            <a:pPr lvl="1"/>
            <a:r>
              <a:rPr lang="fr-FR" dirty="0" smtClean="0"/>
              <a:t>LFB : procédures (PSMF)</a:t>
            </a:r>
          </a:p>
          <a:p>
            <a:pPr lvl="1"/>
            <a:r>
              <a:rPr lang="fr-FR" dirty="0" err="1" smtClean="0"/>
              <a:t>Mundipharma</a:t>
            </a:r>
            <a:r>
              <a:rPr lang="fr-FR" dirty="0" smtClean="0"/>
              <a:t> : formation</a:t>
            </a:r>
          </a:p>
          <a:p>
            <a:pPr lvl="1"/>
            <a:r>
              <a:rPr lang="fr-FR" dirty="0" smtClean="0"/>
              <a:t>TEVA Europe : </a:t>
            </a:r>
            <a:r>
              <a:rPr lang="fr-FR" dirty="0" smtClean="0"/>
              <a:t>audits</a:t>
            </a:r>
          </a:p>
          <a:p>
            <a:pPr lvl="1"/>
            <a:r>
              <a:rPr lang="fr-FR" dirty="0" smtClean="0"/>
              <a:t>Nanobiotix : VSI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6400163"/>
      </p:ext>
    </p:extLst>
  </p:cSld>
  <p:clrMapOvr>
    <a:masterClrMapping/>
  </p:clrMapOvr>
</p:sld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F21EE7B3-E959-4E22-95D6-E062FC205EAA}" vid="{B0B06D63-733C-48EE-8121-887E158AA47B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151</TotalTime>
  <Words>695</Words>
  <Application>Microsoft Office PowerPoint</Application>
  <PresentationFormat>Affichage à l'écran (4:3)</PresentationFormat>
  <Paragraphs>342</Paragraphs>
  <Slides>12</Slides>
  <Notes>0</Notes>
  <HiddenSlides>2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  <vt:variant>
        <vt:lpstr>Diaporamas personnalisés</vt:lpstr>
      </vt:variant>
      <vt:variant>
        <vt:i4>1</vt:i4>
      </vt:variant>
    </vt:vector>
  </HeadingPairs>
  <TitlesOfParts>
    <vt:vector size="16" baseType="lpstr">
      <vt:lpstr>Arial</vt:lpstr>
      <vt:lpstr>Calibri</vt:lpstr>
      <vt:lpstr>Diapositive Standard</vt:lpstr>
      <vt:lpstr>Réunion de rentrée – Coin des Seniors</vt:lpstr>
      <vt:lpstr>Réunion de rentrée – Coin des Senior</vt:lpstr>
      <vt:lpstr>Bilan 2014 Projets / Missions</vt:lpstr>
      <vt:lpstr>Bilan des audits 2014 par consultant</vt:lpstr>
      <vt:lpstr>Bilan par domaine d'audits</vt:lpstr>
      <vt:lpstr>Bilan par type d'audits</vt:lpstr>
      <vt:lpstr>Bilan par durée</vt:lpstr>
      <vt:lpstr>Présentation PowerPoint</vt:lpstr>
      <vt:lpstr>Présentation PowerPoint</vt:lpstr>
      <vt:lpstr>Bilan des contrôles qualité</vt:lpstr>
      <vt:lpstr>Missions acceptées depuis le dernier Sun.eNews (décembre 2014)</vt:lpstr>
      <vt:lpstr>Nouveaux Projets</vt:lpstr>
      <vt:lpstr>Diaporama personnalisé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de rentrée – Coin des Seniors</dc:title>
  <dc:creator>Frédérique ALBOUY-NAVARRO</dc:creator>
  <cp:lastModifiedBy>Georges MARTIN</cp:lastModifiedBy>
  <cp:revision>22</cp:revision>
  <cp:lastPrinted>2012-03-12T14:48:51Z</cp:lastPrinted>
  <dcterms:created xsi:type="dcterms:W3CDTF">2015-01-29T20:12:46Z</dcterms:created>
  <dcterms:modified xsi:type="dcterms:W3CDTF">2015-02-02T12:25:24Z</dcterms:modified>
</cp:coreProperties>
</file>