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43"/>
  </p:notesMasterIdLst>
  <p:handoutMasterIdLst>
    <p:handoutMasterId r:id="rId44"/>
  </p:handoutMasterIdLst>
  <p:sldIdLst>
    <p:sldId id="257" r:id="rId2"/>
    <p:sldId id="273" r:id="rId3"/>
    <p:sldId id="274" r:id="rId4"/>
    <p:sldId id="260" r:id="rId5"/>
    <p:sldId id="282" r:id="rId6"/>
    <p:sldId id="284" r:id="rId7"/>
    <p:sldId id="285" r:id="rId8"/>
    <p:sldId id="286" r:id="rId9"/>
    <p:sldId id="287" r:id="rId10"/>
    <p:sldId id="294" r:id="rId11"/>
    <p:sldId id="270" r:id="rId12"/>
    <p:sldId id="289" r:id="rId13"/>
    <p:sldId id="275" r:id="rId14"/>
    <p:sldId id="279" r:id="rId15"/>
    <p:sldId id="267" r:id="rId16"/>
    <p:sldId id="276" r:id="rId17"/>
    <p:sldId id="293" r:id="rId18"/>
    <p:sldId id="277" r:id="rId19"/>
    <p:sldId id="278" r:id="rId20"/>
    <p:sldId id="268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288" r:id="rId32"/>
    <p:sldId id="259" r:id="rId33"/>
    <p:sldId id="290" r:id="rId34"/>
    <p:sldId id="271" r:id="rId35"/>
    <p:sldId id="263" r:id="rId36"/>
    <p:sldId id="281" r:id="rId37"/>
    <p:sldId id="272" r:id="rId38"/>
    <p:sldId id="269" r:id="rId39"/>
    <p:sldId id="305" r:id="rId40"/>
    <p:sldId id="291" r:id="rId41"/>
    <p:sldId id="292" r:id="rId42"/>
  </p:sldIdLst>
  <p:sldSz cx="9144000" cy="6858000" type="screen4x3"/>
  <p:notesSz cx="6807200" cy="9939338"/>
  <p:custShowLst>
    <p:custShow name="Diaporama personnalisé 1" id="0">
      <p:sldLst/>
    </p:custShow>
  </p:custShowLst>
  <p:custDataLst>
    <p:tags r:id="rId45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orges MARTIN" initials="G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3399"/>
    <a:srgbClr val="FFFF99"/>
    <a:srgbClr val="FFFF00"/>
    <a:srgbClr val="CCFFFF"/>
    <a:srgbClr val="1088C9"/>
    <a:srgbClr val="FF3399"/>
    <a:srgbClr val="FF0000"/>
    <a:srgbClr val="FF99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67" autoAdjust="0"/>
    <p:restoredTop sz="83433" autoAdjust="0"/>
  </p:normalViewPr>
  <p:slideViewPr>
    <p:cSldViewPr>
      <p:cViewPr varScale="1">
        <p:scale>
          <a:sx n="116" d="100"/>
          <a:sy n="116" d="100"/>
        </p:scale>
        <p:origin x="216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3928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8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5" y="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>
            <a:lvl1pPr algn="r"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271463"/>
            <a:ext cx="5745162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5" y="4721227"/>
            <a:ext cx="6291262" cy="4787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37689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defTabSz="918231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5" y="9437689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17" tIns="46008" rIns="92017" bIns="46008" numCol="1" anchor="b" anchorCtr="0" compatLnSpc="1">
            <a:prstTxWarp prst="textNoShape">
              <a:avLst/>
            </a:prstTxWarp>
          </a:bodyPr>
          <a:lstStyle>
            <a:lvl1pPr algn="r" defTabSz="918231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04 Juin 2009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Forma_MQ_01_Concepts MPQR.pps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39414" indent="-284391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37561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592585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47610" indent="-227512" defTabSz="763115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02632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57658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12683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67705" indent="-227512" defTabSz="76311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274436F-56AD-4CB8-9E56-A54AC87D00DB}" type="slidenum">
              <a:rPr lang="fr-FR" b="0" smtClean="0">
                <a:latin typeface="Times New Roman" pitchFamily="18" charset="0"/>
              </a:rPr>
              <a:pPr/>
              <a:t>1</a:t>
            </a:fld>
            <a:endParaRPr lang="fr-FR" b="0" smtClean="0">
              <a:latin typeface="Times New Roman" pitchFamily="18" charset="0"/>
            </a:endParaRPr>
          </a:p>
        </p:txBody>
      </p:sp>
      <p:sp>
        <p:nvSpPr>
          <p:cNvPr id="249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4857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abGood"/>
          <p:cNvSpPr/>
          <p:nvPr userDrawn="1"/>
        </p:nvSpPr>
        <p:spPr>
          <a:xfrm>
            <a:off x="-9144000" y="457200"/>
            <a:ext cx="914400" cy="457200"/>
          </a:xfrm>
          <a:prstGeom prst="cube">
            <a:avLst/>
          </a:prstGeom>
          <a:solidFill>
            <a:srgbClr val="00E821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GabBad"/>
          <p:cNvSpPr/>
          <p:nvPr userDrawn="1"/>
        </p:nvSpPr>
        <p:spPr>
          <a:xfrm>
            <a:off x="-9144000" y="1371600"/>
            <a:ext cx="914400" cy="457200"/>
          </a:xfrm>
          <a:prstGeom prst="cube">
            <a:avLst/>
          </a:prstGeom>
          <a:solidFill>
            <a:srgbClr val="135EF3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abNul"/>
          <p:cNvSpPr/>
          <p:nvPr userDrawn="1"/>
        </p:nvSpPr>
        <p:spPr>
          <a:xfrm>
            <a:off x="-9144000" y="2286000"/>
            <a:ext cx="914400" cy="457200"/>
          </a:xfrm>
          <a:prstGeom prst="cube">
            <a:avLst/>
          </a:prstGeom>
          <a:solidFill>
            <a:srgbClr val="FF8040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file:///\\intranet-me.sunnikan.com@SSL\DavWWWRoot\05_Methodologie_Interne\Corruption_Formation.pptx" TargetMode="External"/><Relationship Id="rId2" Type="http://schemas.openxmlformats.org/officeDocument/2006/relationships/hyperlink" Target="file:///\\intranet-me.sunnikan.com@SSL\DavWWWRoot\05_Methodologie_Interne\Corruption_Politique.docx" TargetMode="Externa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unnikan ConsultingRéunion de rentrée 01 Septembre 2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548680"/>
            <a:ext cx="7772400" cy="4893647"/>
          </a:xfrm>
        </p:spPr>
        <p:txBody>
          <a:bodyPr/>
          <a:lstStyle/>
          <a:p>
            <a:r>
              <a:rPr lang="fr-FR" dirty="0" smtClean="0">
                <a:latin typeface="+mn-lt"/>
              </a:rPr>
              <a:t>Sunnikan Consulting</a:t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/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Réunion de rentrée 02 Février 2015</a:t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>Bonne année !</a:t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/>
            </a:r>
            <a:br>
              <a:rPr lang="fr-FR" dirty="0" smtClean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r>
              <a:rPr lang="fr-FR" dirty="0" smtClean="0">
                <a:latin typeface="+mn-lt"/>
              </a:rPr>
              <a:t>Rétrospective 2014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Rappels méthodologiques</a:t>
            </a:r>
            <a:br>
              <a:rPr lang="fr-FR" dirty="0" smtClean="0">
                <a:latin typeface="+mn-lt"/>
              </a:rPr>
            </a:br>
            <a:r>
              <a:rPr lang="fr-FR" dirty="0" smtClean="0">
                <a:latin typeface="+mn-lt"/>
              </a:rPr>
              <a:t>Sunnikan en 2015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>
                <a:latin typeface="+mn-lt"/>
              </a:rPr>
              <a:t>02 Février 2015</a:t>
            </a:r>
            <a:endParaRPr lang="fr-FR">
              <a:latin typeface="+mn-lt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>
                <a:latin typeface="+mn-lt"/>
              </a:rPr>
              <a:t>Sunnikan - 2015_02_02_Rentree.pptx</a:t>
            </a:r>
            <a:endParaRPr lang="fr-FR">
              <a:latin typeface="+mn-lt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4290DB7-88CB-421F-B0B5-4BABC2111128}" type="slidenum">
              <a:rPr lang="fr-FR" smtClean="0">
                <a:latin typeface="+mn-lt"/>
              </a:rPr>
              <a:pPr/>
              <a:t>1</a:t>
            </a:fld>
            <a:endParaRPr lang="fr-FR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1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Rétrospective 2014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208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Le point de vue de chacun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24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Nouveaux locaux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721132"/>
            <a:ext cx="7344816" cy="369332"/>
          </a:xfrm>
        </p:spPr>
        <p:txBody>
          <a:bodyPr/>
          <a:lstStyle/>
          <a:p>
            <a:r>
              <a:rPr lang="fr-FR" dirty="0" smtClean="0"/>
              <a:t>Qu'en pensez-vous ?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49275" y="908720"/>
            <a:ext cx="6759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3399"/>
              </a:buClr>
              <a:buSzPct val="150000"/>
            </a:pPr>
            <a:r>
              <a:rPr lang="fr-FR" sz="16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L'ambition de ces nouveaux locaux est de refléter notre professionnalisme ("un esprit clair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  <a:cs typeface="Calibri" pitchFamily="34" charset="0"/>
              </a:rPr>
              <a:t>")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217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Indicateurs Financiers 2014 : </a:t>
            </a:r>
            <a:br>
              <a:rPr lang="fr-FR" dirty="0" smtClean="0"/>
            </a:br>
            <a:r>
              <a:rPr lang="fr-FR" dirty="0" smtClean="0"/>
              <a:t>Consultants seulement (incluant Georges)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  <p:graphicFrame>
        <p:nvGraphicFramePr>
          <p:cNvPr id="9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4742399"/>
              </p:ext>
            </p:extLst>
          </p:nvPr>
        </p:nvGraphicFramePr>
        <p:xfrm>
          <a:off x="179512" y="1645880"/>
          <a:ext cx="8640961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307223"/>
                <a:gridCol w="1266920"/>
                <a:gridCol w="1350198"/>
                <a:gridCol w="1350198"/>
                <a:gridCol w="1350198"/>
              </a:tblGrid>
              <a:tr h="338358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2014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CA (factures)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1 232</a:t>
                      </a:r>
                      <a:r>
                        <a:rPr lang="fr-FR" baseline="0" dirty="0" smtClean="0"/>
                        <a:t>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1 220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1 200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1 350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1 326 K€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Travaillés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1 912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2 005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1 675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1 818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1 878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8,85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9,28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7,75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8,42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8,70 ETP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1 173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1 163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</a:t>
                      </a:r>
                      <a:r>
                        <a:rPr lang="fr-FR" baseline="0" dirty="0" smtClean="0"/>
                        <a:t> 132</a:t>
                      </a:r>
                      <a:r>
                        <a:rPr lang="fr-FR" dirty="0" smtClean="0"/>
                        <a:t>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1 038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1 311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Jours Facturables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1 082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1 085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981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1 023 jours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1 119 jours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Mission/Travaillé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61,3 %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58,0 %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67,6 %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64,7 %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69,80 %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/>
                        <a:t>Facturable/Mission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92,2 %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93,3 %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86,7 %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98,6 %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85,3 %</a:t>
                      </a:r>
                      <a:endParaRPr lang="fr-FR" dirty="0"/>
                    </a:p>
                  </a:txBody>
                  <a:tcPr/>
                </a:tc>
              </a:tr>
              <a:tr h="338358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Facturable/</a:t>
                      </a:r>
                      <a:br>
                        <a:rPr lang="fr-FR" dirty="0" smtClean="0">
                          <a:solidFill>
                            <a:srgbClr val="FF0000"/>
                          </a:solidFill>
                        </a:rPr>
                      </a:br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Travaillé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56,6 %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54,2</a:t>
                      </a:r>
                      <a:r>
                        <a:rPr lang="fr-FR" baseline="0" dirty="0" smtClean="0">
                          <a:solidFill>
                            <a:srgbClr val="FF0000"/>
                          </a:solidFill>
                        </a:rPr>
                        <a:t>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58,6 %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56,3 %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59,57 %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30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562074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2014 par domaine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21"/>
          <a:stretch/>
        </p:blipFill>
        <p:spPr bwMode="auto">
          <a:xfrm>
            <a:off x="228274" y="4019200"/>
            <a:ext cx="3090815" cy="253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662128" y="1779435"/>
            <a:ext cx="4654288" cy="1034129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smtClean="0">
                <a:solidFill>
                  <a:srgbClr val="FF0000"/>
                </a:solidFill>
              </a:rPr>
              <a:t>Recherche Clinique : 80 %, 60%, 70%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 </a:t>
            </a:r>
            <a:r>
              <a:rPr lang="fr-FR" dirty="0" smtClean="0">
                <a:solidFill>
                  <a:srgbClr val="FF0000"/>
                </a:solidFill>
              </a:rPr>
              <a:t>Pharmacovigilance :  14 %, 22 %, 16 %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Épidémiologie         :  1 %,  8 %, 8%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87824" y="4024410"/>
            <a:ext cx="2592288" cy="235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3779912" y="360637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1259632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2011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457200" y="3688372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67544" y="957105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111" y="1039609"/>
            <a:ext cx="3087450" cy="2485022"/>
          </a:xfrm>
          <a:prstGeom prst="rect">
            <a:avLst/>
          </a:prstGeom>
        </p:spPr>
      </p:pic>
      <p:sp>
        <p:nvSpPr>
          <p:cNvPr id="16" name="Titre 1"/>
          <p:cNvSpPr txBox="1">
            <a:spLocks/>
          </p:cNvSpPr>
          <p:nvPr/>
        </p:nvSpPr>
        <p:spPr bwMode="auto">
          <a:xfrm>
            <a:off x="6660232" y="357301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2013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0024" y="4017410"/>
            <a:ext cx="2578400" cy="229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8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7131" y="4420234"/>
            <a:ext cx="3134749" cy="204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457200" y="156032"/>
            <a:ext cx="8435280" cy="70827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2014 par type de prestation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3851920" y="1556792"/>
            <a:ext cx="4534943" cy="169892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dirty="0">
                <a:solidFill>
                  <a:srgbClr val="FF0000"/>
                </a:solidFill>
              </a:rPr>
              <a:t>Audits	</a:t>
            </a:r>
            <a:r>
              <a:rPr lang="fr-FR" dirty="0" smtClean="0">
                <a:solidFill>
                  <a:srgbClr val="FF0000"/>
                </a:solidFill>
              </a:rPr>
              <a:t>                 29 </a:t>
            </a:r>
            <a:r>
              <a:rPr lang="fr-FR" dirty="0">
                <a:solidFill>
                  <a:srgbClr val="FF0000"/>
                </a:solidFill>
              </a:rPr>
              <a:t>- 23 - </a:t>
            </a:r>
            <a:r>
              <a:rPr lang="fr-FR" dirty="0" smtClean="0">
                <a:solidFill>
                  <a:srgbClr val="FF0000"/>
                </a:solidFill>
              </a:rPr>
              <a:t>26 - 26 </a:t>
            </a:r>
            <a:r>
              <a:rPr lang="fr-FR" dirty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 </a:t>
            </a:r>
            <a:r>
              <a:rPr lang="fr-FR" dirty="0">
                <a:solidFill>
                  <a:srgbClr val="FF0000"/>
                </a:solidFill>
              </a:rPr>
              <a:t>Consulting	25 - 23 - </a:t>
            </a:r>
            <a:r>
              <a:rPr lang="fr-FR" dirty="0" smtClean="0">
                <a:solidFill>
                  <a:srgbClr val="FF0000"/>
                </a:solidFill>
              </a:rPr>
              <a:t>22 - 16 </a:t>
            </a:r>
            <a:r>
              <a:rPr lang="fr-FR" dirty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Procédures	25 - 24 - 20 - 23 %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SeV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RB	                  5 -   6 -   7 %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 Formation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	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5 -  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7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-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10 - 11 </a:t>
            </a: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%</a:t>
            </a:r>
            <a:endParaRPr lang="fr-FR" dirty="0" smtClean="0">
              <a:solidFill>
                <a:srgbClr val="FF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94425" y="4213338"/>
            <a:ext cx="3161751" cy="22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1115616" y="361171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2011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4067944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457200" y="3688372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67544" y="957105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2937" y="4240869"/>
            <a:ext cx="2667495" cy="1852427"/>
          </a:xfrm>
          <a:prstGeom prst="rect">
            <a:avLst/>
          </a:prstGeom>
        </p:spPr>
      </p:pic>
      <p:sp>
        <p:nvSpPr>
          <p:cNvPr id="14" name="Titre 1"/>
          <p:cNvSpPr txBox="1">
            <a:spLocks/>
          </p:cNvSpPr>
          <p:nvPr/>
        </p:nvSpPr>
        <p:spPr bwMode="auto">
          <a:xfrm>
            <a:off x="7020272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2013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569" y="983297"/>
            <a:ext cx="2890594" cy="257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8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2204" y="4168080"/>
            <a:ext cx="2609636" cy="214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764272" y="1390280"/>
            <a:ext cx="4264112" cy="1366528"/>
          </a:xfrm>
        </p:spPr>
        <p:txBody>
          <a:bodyPr/>
          <a:lstStyle/>
          <a:p>
            <a:pPr marL="0" indent="0">
              <a:buNone/>
              <a:tabLst>
                <a:tab pos="2774950" algn="l"/>
              </a:tabLst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 </a:t>
            </a:r>
            <a:r>
              <a:rPr lang="fr-FR" dirty="0" smtClean="0">
                <a:solidFill>
                  <a:srgbClr val="FF0000"/>
                </a:solidFill>
              </a:rPr>
              <a:t>Laboratoires         69 - 68 - 56 - 55 %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2774950" algn="l"/>
              </a:tabLst>
            </a:pP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r>
              <a:rPr lang="fr-FR" dirty="0" smtClean="0">
                <a:solidFill>
                  <a:srgbClr val="FF0000"/>
                </a:solidFill>
              </a:rPr>
              <a:t>Prestataires           19 - 19 - 20 - 21 %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2774950" algn="l"/>
              </a:tabLst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 </a:t>
            </a:r>
            <a:r>
              <a:rPr lang="fr-FR" dirty="0" smtClean="0">
                <a:solidFill>
                  <a:srgbClr val="FF0000"/>
                </a:solidFill>
              </a:rPr>
              <a:t>Institutionnels       3 -   4 - 11 - 15 %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2774950" algn="l"/>
              </a:tabLst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 </a:t>
            </a:r>
            <a:r>
              <a:rPr lang="fr-FR" b="1" dirty="0" smtClean="0">
                <a:solidFill>
                  <a:srgbClr val="FF0000"/>
                </a:solidFill>
              </a:rPr>
              <a:t>SUNNIKAN</a:t>
            </a:r>
            <a:r>
              <a:rPr lang="fr-FR" dirty="0" smtClean="0">
                <a:solidFill>
                  <a:srgbClr val="FF0000"/>
                </a:solidFill>
              </a:rPr>
              <a:t>             8 -   9 - 11 - 9 </a:t>
            </a:r>
            <a:r>
              <a:rPr lang="fr-FR" dirty="0">
                <a:solidFill>
                  <a:srgbClr val="FF0000"/>
                </a:solidFill>
              </a:rPr>
              <a:t>%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024255" cy="561227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2014 par type de Client</a:t>
            </a:r>
            <a:endParaRPr lang="fr-FR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9832" y="4169654"/>
            <a:ext cx="2808312" cy="213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1259632" y="3611716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2011</a:t>
            </a:r>
            <a:endParaRPr lang="fr-FR" dirty="0"/>
          </a:p>
        </p:txBody>
      </p:sp>
      <p:sp>
        <p:nvSpPr>
          <p:cNvPr id="12" name="Titre 1"/>
          <p:cNvSpPr txBox="1">
            <a:spLocks/>
          </p:cNvSpPr>
          <p:nvPr/>
        </p:nvSpPr>
        <p:spPr bwMode="auto">
          <a:xfrm>
            <a:off x="3851920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2012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57200" y="3688372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67544" y="957105"/>
            <a:ext cx="8013700" cy="2687919"/>
          </a:xfrm>
          <a:prstGeom prst="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0984" y="4159859"/>
            <a:ext cx="2634788" cy="2195657"/>
          </a:xfrm>
          <a:prstGeom prst="rect">
            <a:avLst/>
          </a:prstGeom>
        </p:spPr>
      </p:pic>
      <p:sp>
        <p:nvSpPr>
          <p:cNvPr id="15" name="Titre 1"/>
          <p:cNvSpPr txBox="1">
            <a:spLocks/>
          </p:cNvSpPr>
          <p:nvPr/>
        </p:nvSpPr>
        <p:spPr bwMode="auto">
          <a:xfrm>
            <a:off x="6804248" y="3645024"/>
            <a:ext cx="1008112" cy="55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2013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816" y="1064619"/>
            <a:ext cx="2752056" cy="253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1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32048"/>
          </a:xfrm>
        </p:spPr>
        <p:txBody>
          <a:bodyPr>
            <a:normAutofit fontScale="90000"/>
          </a:bodyPr>
          <a:lstStyle/>
          <a:p>
            <a:pPr>
              <a:tabLst>
                <a:tab pos="1793875" algn="l"/>
                <a:tab pos="5200650" algn="l"/>
              </a:tabLst>
            </a:pPr>
            <a:r>
              <a:rPr lang="fr-FR" dirty="0"/>
              <a:t>Les </a:t>
            </a:r>
            <a:r>
              <a:rPr lang="fr-FR" dirty="0" smtClean="0"/>
              <a:t>Clients les plus facturés au cours de l'année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475500"/>
              </p:ext>
            </p:extLst>
          </p:nvPr>
        </p:nvGraphicFramePr>
        <p:xfrm>
          <a:off x="323528" y="1129248"/>
          <a:ext cx="2177749" cy="4892040"/>
        </p:xfrm>
        <a:graphic>
          <a:graphicData uri="http://schemas.openxmlformats.org/drawingml/2006/table">
            <a:tbl>
              <a:tblPr/>
              <a:tblGrid>
                <a:gridCol w="1385661"/>
                <a:gridCol w="792088"/>
              </a:tblGrid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78 175€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73 150€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71 580€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NOVARTIS PHARMA SAS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70 871€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58 362€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56 921€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50 657€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46 360€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France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41 450€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NORDIC PHARMA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39 962€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36 500€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GSK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31 350€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30 831€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29 980€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DNDi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ZAMBON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29 093€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LABCATAL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25 840€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INC RESEARCH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25 500€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23 625€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AXONAL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23 520€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itre 1"/>
          <p:cNvSpPr txBox="1">
            <a:spLocks/>
          </p:cNvSpPr>
          <p:nvPr/>
        </p:nvSpPr>
        <p:spPr bwMode="auto">
          <a:xfrm>
            <a:off x="323528" y="620688"/>
            <a:ext cx="856895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793875" algn="l"/>
                <a:tab pos="5200650" algn="l"/>
              </a:tabLst>
            </a:pPr>
            <a:r>
              <a:rPr lang="fr-FR" dirty="0" smtClean="0"/>
              <a:t>          2012                          2013                          2014</a:t>
            </a:r>
            <a:endParaRPr lang="fr-FR" sz="1800" dirty="0">
              <a:solidFill>
                <a:srgbClr val="003399"/>
              </a:solidFill>
              <a:latin typeface="+mn-lt"/>
              <a:ea typeface="+mn-ea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674348"/>
              </p:ext>
            </p:extLst>
          </p:nvPr>
        </p:nvGraphicFramePr>
        <p:xfrm>
          <a:off x="3077341" y="1124744"/>
          <a:ext cx="2459182" cy="4968548"/>
        </p:xfrm>
        <a:graphic>
          <a:graphicData uri="http://schemas.openxmlformats.org/drawingml/2006/table">
            <a:tbl>
              <a:tblPr/>
              <a:tblGrid>
                <a:gridCol w="1812628"/>
                <a:gridCol w="646554"/>
              </a:tblGrid>
              <a:tr h="451687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 err="1">
                          <a:effectLst/>
                        </a:rPr>
                        <a:t>SUN.eVeille</a:t>
                      </a:r>
                      <a:r>
                        <a:rPr lang="fr-FR" sz="12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100 600€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92 850€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80 545€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LA-SER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78 541€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TEVA PHARMA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69 471€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53 582€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NOVARTIS PHARMA SAS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52 785€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SANDOZ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50 778€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50 655€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 err="1">
                          <a:effectLst/>
                        </a:rPr>
                        <a:t>Safety</a:t>
                      </a:r>
                      <a:r>
                        <a:rPr lang="fr-FR" sz="1200" dirty="0">
                          <a:effectLst/>
                        </a:rPr>
                        <a:t> Observer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45 900€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42 400€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Institut Jérôme Lejeune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39 168€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MAYOLY-SPINDLER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36 920€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1687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34 376€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33 370€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ANRS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28 875€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NOVO NORDISK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25 800€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STALLERGENES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25 213€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>
                          <a:effectLst/>
                        </a:rPr>
                        <a:t>22 130€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843"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GENETHON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fr-FR" sz="1200" dirty="0">
                          <a:effectLst/>
                        </a:rPr>
                        <a:t>20 902€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" name="Titre 1"/>
          <p:cNvSpPr txBox="1">
            <a:spLocks/>
          </p:cNvSpPr>
          <p:nvPr/>
        </p:nvSpPr>
        <p:spPr bwMode="auto">
          <a:xfrm>
            <a:off x="323528" y="6021288"/>
            <a:ext cx="856895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>
              <a:tabLst>
                <a:tab pos="1793875" algn="l"/>
                <a:tab pos="5200650" algn="l"/>
              </a:tabLst>
            </a:pPr>
            <a:r>
              <a:rPr lang="fr-FR" sz="2000" kern="0" dirty="0" smtClean="0"/>
              <a:t>Sunnikan = formations inter-entreprises + Assistances réglementaires</a:t>
            </a:r>
            <a:endParaRPr lang="fr-FR" sz="2000" kern="0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98981"/>
              </p:ext>
            </p:extLst>
          </p:nvPr>
        </p:nvGraphicFramePr>
        <p:xfrm>
          <a:off x="5652120" y="1078795"/>
          <a:ext cx="3096344" cy="498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720"/>
                <a:gridCol w="1007624"/>
              </a:tblGrid>
              <a:tr h="389963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 dirty="0" err="1">
                          <a:effectLst/>
                        </a:rPr>
                        <a:t>SUN.eVeille</a:t>
                      </a:r>
                      <a:r>
                        <a:rPr lang="fr-FR" sz="1400" u="none" strike="noStrike" dirty="0">
                          <a:effectLst/>
                        </a:rPr>
                        <a:t> Recherche Biomédicale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 dirty="0">
                          <a:effectLst/>
                        </a:rPr>
                        <a:t>94 300€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SANOFI PASTEUR MSD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85 626€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CERC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80 000€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LA-SER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70 804€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NOVO NORDISK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55 400€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NOVARTIS PHARMA SAS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54 900€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BOUCHARA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53 605€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INSERM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44 225€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IMS Health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42 941€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TEVA PHARMA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42 941€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SIRTEX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40 275€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GUERBET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40 200€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LYSARC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37 030€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LFB Biotechnologies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34 200€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SANDOZ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32 978€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GENFIT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25 092€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ABBVIE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24 984€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 dirty="0">
                          <a:effectLst/>
                        </a:rPr>
                        <a:t>SUNNIKAN CONSULTING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 dirty="0">
                          <a:effectLst/>
                        </a:rPr>
                        <a:t>23 201€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>
                    <a:solidFill>
                      <a:srgbClr val="FFFFCC"/>
                    </a:solidFill>
                  </a:tcPr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VAXON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>
                          <a:effectLst/>
                        </a:rPr>
                        <a:t>22 775€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  <a:tr h="239607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400" u="none" strike="noStrike">
                          <a:effectLst/>
                        </a:rPr>
                        <a:t>ANRS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fr-FR" sz="1400" u="none" strike="noStrike" dirty="0">
                          <a:effectLst/>
                        </a:rPr>
                        <a:t>22 000€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75" marR="3675" marT="367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52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err="1" smtClean="0"/>
              <a:t>Sun.eVeille</a:t>
            </a:r>
            <a:r>
              <a:rPr lang="fr-FR" dirty="0" smtClean="0"/>
              <a:t> Recherche Biomédicale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66528"/>
          </a:xfrm>
        </p:spPr>
        <p:txBody>
          <a:bodyPr/>
          <a:lstStyle/>
          <a:p>
            <a:r>
              <a:rPr lang="fr-FR" dirty="0"/>
              <a:t>2011 : </a:t>
            </a:r>
            <a:r>
              <a:rPr lang="fr-FR" dirty="0" smtClean="0"/>
              <a:t>44 abonnements</a:t>
            </a:r>
            <a:endParaRPr lang="fr-FR" dirty="0"/>
          </a:p>
          <a:p>
            <a:r>
              <a:rPr lang="fr-FR" dirty="0"/>
              <a:t>2012 : </a:t>
            </a:r>
            <a:r>
              <a:rPr lang="fr-FR" dirty="0" smtClean="0"/>
              <a:t>73</a:t>
            </a:r>
            <a:r>
              <a:rPr lang="fr-FR" dirty="0"/>
              <a:t> </a:t>
            </a:r>
            <a:r>
              <a:rPr lang="fr-FR" dirty="0" smtClean="0"/>
              <a:t>abonnements	94 300 €</a:t>
            </a:r>
            <a:endParaRPr lang="fr-FR" dirty="0"/>
          </a:p>
          <a:p>
            <a:r>
              <a:rPr lang="fr-FR" dirty="0"/>
              <a:t>2013 : </a:t>
            </a:r>
            <a:r>
              <a:rPr lang="fr-FR" dirty="0" smtClean="0"/>
              <a:t>67</a:t>
            </a:r>
            <a:r>
              <a:rPr lang="fr-FR" dirty="0"/>
              <a:t> </a:t>
            </a:r>
            <a:r>
              <a:rPr lang="fr-FR" dirty="0" smtClean="0"/>
              <a:t>abonnements	90 200 €</a:t>
            </a:r>
            <a:endParaRPr lang="fr-FR" dirty="0"/>
          </a:p>
          <a:p>
            <a:r>
              <a:rPr lang="fr-FR" dirty="0"/>
              <a:t>2014 : </a:t>
            </a:r>
            <a:r>
              <a:rPr lang="fr-FR" dirty="0" smtClean="0"/>
              <a:t>70</a:t>
            </a:r>
            <a:r>
              <a:rPr lang="fr-FR" dirty="0"/>
              <a:t> </a:t>
            </a:r>
            <a:r>
              <a:rPr lang="fr-FR" dirty="0" smtClean="0"/>
              <a:t>abonnements</a:t>
            </a:r>
            <a:r>
              <a:rPr lang="fr-FR" smtClean="0"/>
              <a:t>	96 </a:t>
            </a:r>
            <a:r>
              <a:rPr lang="fr-FR" dirty="0" smtClean="0"/>
              <a:t>300 €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52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du Séminaire 2014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err="1" smtClean="0"/>
              <a:t>Feed-backs</a:t>
            </a:r>
            <a:endParaRPr lang="fr-FR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88" y="1839044"/>
            <a:ext cx="6591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179512" y="168171"/>
            <a:ext cx="7670681" cy="830997"/>
          </a:xfrm>
        </p:spPr>
        <p:txBody>
          <a:bodyPr/>
          <a:lstStyle/>
          <a:p>
            <a:r>
              <a:rPr lang="fr-FR" sz="2400" dirty="0" smtClean="0"/>
              <a:t>Fonctions Support : systématiser la démarche [Avril 2014]</a:t>
            </a:r>
            <a:endParaRPr lang="fr-FR" sz="24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692696"/>
            <a:ext cx="7344816" cy="2631490"/>
          </a:xfrm>
        </p:spPr>
        <p:txBody>
          <a:bodyPr/>
          <a:lstStyle/>
          <a:p>
            <a:r>
              <a:rPr lang="fr-FR" dirty="0" smtClean="0"/>
              <a:t>Politique des fonctions Support</a:t>
            </a:r>
          </a:p>
          <a:p>
            <a:r>
              <a:rPr lang="fr-FR" dirty="0" smtClean="0"/>
              <a:t>Recueil des besoins des Consultants</a:t>
            </a:r>
          </a:p>
          <a:p>
            <a:r>
              <a:rPr lang="fr-FR" dirty="0" smtClean="0"/>
              <a:t>Définition d'objectifs</a:t>
            </a:r>
          </a:p>
          <a:p>
            <a:r>
              <a:rPr lang="fr-FR" dirty="0" smtClean="0"/>
              <a:t>Réalisation des actions</a:t>
            </a:r>
          </a:p>
          <a:p>
            <a:r>
              <a:rPr lang="fr-FR" dirty="0" smtClean="0"/>
              <a:t>Suivi de l'efficience des fonctions Support</a:t>
            </a:r>
          </a:p>
          <a:p>
            <a:pPr lvl="1"/>
            <a:r>
              <a:rPr lang="fr-FR" dirty="0" smtClean="0"/>
              <a:t>indicateurs</a:t>
            </a:r>
          </a:p>
          <a:p>
            <a:pPr lvl="1" algn="l"/>
            <a:r>
              <a:rPr lang="fr-FR" dirty="0" smtClean="0"/>
              <a:t>évaluation de la satisfaction des Consultants</a:t>
            </a:r>
          </a:p>
          <a:p>
            <a:pPr algn="l"/>
            <a:r>
              <a:rPr lang="fr-FR" dirty="0" err="1" smtClean="0"/>
              <a:t>Mots-clé</a:t>
            </a:r>
            <a:r>
              <a:rPr lang="fr-FR" dirty="0" smtClean="0"/>
              <a:t> : service, anticipation, écoute, </a:t>
            </a:r>
            <a:r>
              <a:rPr lang="fr-FR" dirty="0" err="1" smtClean="0"/>
              <a:t>pro-activité</a:t>
            </a:r>
            <a:r>
              <a:rPr lang="fr-FR" dirty="0" smtClean="0"/>
              <a:t>, systématisation, fiabilité, feed-back, amélioration permanente, satisfaction des Consultants</a:t>
            </a:r>
          </a:p>
        </p:txBody>
      </p:sp>
      <p:sp>
        <p:nvSpPr>
          <p:cNvPr id="8" name="Espace réservé du pied de page 2"/>
          <p:cNvSpPr txBox="1">
            <a:spLocks/>
          </p:cNvSpPr>
          <p:nvPr/>
        </p:nvSpPr>
        <p:spPr bwMode="auto">
          <a:xfrm>
            <a:off x="7092280" y="6381328"/>
            <a:ext cx="940247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r>
              <a:rPr lang="fr-FR" dirty="0" smtClean="0">
                <a:hlinkClick r:id="rId2" action="ppaction://hlinksldjump"/>
              </a:rPr>
              <a:t>Agenda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7611" y="3573016"/>
            <a:ext cx="55108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Autres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Formations en anglais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07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Rappels méthodologiques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402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err="1" smtClean="0"/>
              <a:t>TicTac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10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smtClean="0"/>
              <a:t>Rédiger sous Word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474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smtClean="0"/>
              <a:t>Rédiger dans l'intranet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66528"/>
          </a:xfrm>
        </p:spPr>
        <p:txBody>
          <a:bodyPr/>
          <a:lstStyle/>
          <a:p>
            <a:r>
              <a:rPr lang="fr-FR" i="1" dirty="0" smtClean="0"/>
              <a:t>Loi_2004_575_Loi_pour_la_confiance_dans_economie_numérique.htm</a:t>
            </a:r>
          </a:p>
          <a:p>
            <a:pPr marL="0" indent="0">
              <a:buNone/>
            </a:pPr>
            <a:r>
              <a:rPr lang="fr-FR" dirty="0" smtClean="0"/>
              <a:t>	</a:t>
            </a:r>
            <a:r>
              <a:rPr lang="fr-FR" b="1" dirty="0" smtClean="0"/>
              <a:t>Loi_2004_575_Economie_Numerique.htm</a:t>
            </a:r>
            <a:endParaRPr lang="fr-FR" dirty="0"/>
          </a:p>
          <a:p>
            <a:r>
              <a:rPr lang="fr-FR" strike="dblStrike" dirty="0" smtClean="0"/>
              <a:t>Nouveau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3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 Méthodologiques</a:t>
            </a:r>
            <a:br>
              <a:rPr lang="fr-FR" dirty="0" smtClean="0"/>
            </a:br>
            <a:r>
              <a:rPr lang="fr-FR" dirty="0" smtClean="0"/>
              <a:t>Gérer les versions </a:t>
            </a:r>
            <a:r>
              <a:rPr lang="fr-FR" dirty="0"/>
              <a:t>de documents dans </a:t>
            </a:r>
            <a:r>
              <a:rPr lang="fr-FR" dirty="0" smtClean="0"/>
              <a:t>SharePoint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554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Sunnikan en 2015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06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Sunnikan 2015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692696"/>
            <a:ext cx="8712968" cy="5909310"/>
          </a:xfrm>
        </p:spPr>
        <p:txBody>
          <a:bodyPr/>
          <a:lstStyle/>
          <a:p>
            <a:r>
              <a:rPr lang="fr-FR" dirty="0" smtClean="0"/>
              <a:t>Situation - Position</a:t>
            </a:r>
          </a:p>
          <a:p>
            <a:pPr lvl="1"/>
            <a:r>
              <a:rPr lang="fr-FR" dirty="0" smtClean="0"/>
              <a:t>(L'Américain de la Côte Ouest)</a:t>
            </a:r>
          </a:p>
          <a:p>
            <a:pPr lvl="1"/>
            <a:r>
              <a:rPr lang="fr-FR" dirty="0" smtClean="0"/>
              <a:t>Le niveau d'exigence des clients augmente</a:t>
            </a:r>
          </a:p>
          <a:p>
            <a:pPr lvl="1"/>
            <a:r>
              <a:rPr lang="fr-FR" dirty="0" smtClean="0"/>
              <a:t>Ce n'est pas possible d'être approximatif</a:t>
            </a:r>
          </a:p>
          <a:p>
            <a:pPr lvl="1"/>
            <a:r>
              <a:rPr lang="fr-FR" dirty="0" smtClean="0"/>
              <a:t>Nous devons connaître tous les cas particuliers possibles et la réglementation applicable</a:t>
            </a:r>
          </a:p>
          <a:p>
            <a:pPr lvl="1"/>
            <a:r>
              <a:rPr lang="fr-FR" dirty="0" smtClean="0"/>
              <a:t>En mission, nous devons constamment réfléchir, croiser les infos, se poser des questions…</a:t>
            </a:r>
          </a:p>
          <a:p>
            <a:pPr lvl="1"/>
            <a:r>
              <a:rPr lang="fr-FR" dirty="0" smtClean="0"/>
              <a:t>Nous devons nous </a:t>
            </a:r>
            <a:r>
              <a:rPr lang="fr-FR" dirty="0"/>
              <a:t>remettre en cause en </a:t>
            </a:r>
            <a:r>
              <a:rPr lang="fr-FR" dirty="0" smtClean="0"/>
              <a:t>permanence</a:t>
            </a:r>
          </a:p>
          <a:p>
            <a:r>
              <a:rPr lang="fr-FR" dirty="0" smtClean="0"/>
              <a:t>Méthodologies</a:t>
            </a:r>
          </a:p>
          <a:p>
            <a:pPr lvl="1"/>
            <a:r>
              <a:rPr lang="fr-FR" dirty="0" smtClean="0"/>
              <a:t>Présentations PowerPoint de formation</a:t>
            </a:r>
          </a:p>
          <a:p>
            <a:pPr lvl="1"/>
            <a:r>
              <a:rPr lang="fr-FR" dirty="0" smtClean="0"/>
              <a:t>Organisation de la facturation des missions</a:t>
            </a:r>
          </a:p>
          <a:p>
            <a:r>
              <a:rPr lang="fr-FR" dirty="0" smtClean="0"/>
              <a:t>Opérations commerciales</a:t>
            </a:r>
          </a:p>
          <a:p>
            <a:pPr lvl="1"/>
            <a:r>
              <a:rPr lang="fr-FR" dirty="0" smtClean="0"/>
              <a:t>Vœux</a:t>
            </a:r>
          </a:p>
          <a:p>
            <a:pPr lvl="1"/>
            <a:r>
              <a:rPr lang="fr-FR" dirty="0" smtClean="0"/>
              <a:t>Programme de formation 2015</a:t>
            </a:r>
          </a:p>
          <a:p>
            <a:pPr lvl="1"/>
            <a:r>
              <a:rPr lang="fr-FR" dirty="0" smtClean="0"/>
              <a:t>Emailing </a:t>
            </a:r>
            <a:r>
              <a:rPr lang="fr-FR" dirty="0" err="1" smtClean="0"/>
              <a:t>Safety</a:t>
            </a:r>
            <a:r>
              <a:rPr lang="fr-FR" dirty="0" smtClean="0"/>
              <a:t> Observer</a:t>
            </a:r>
          </a:p>
          <a:p>
            <a:r>
              <a:rPr lang="fr-FR" dirty="0" smtClean="0"/>
              <a:t>Exercice du droit à titre accessoire</a:t>
            </a:r>
          </a:p>
          <a:p>
            <a:r>
              <a:rPr lang="fr-FR" dirty="0" smtClean="0"/>
              <a:t>Agrément formation des Investigateurs ???</a:t>
            </a:r>
          </a:p>
        </p:txBody>
      </p:sp>
    </p:spTree>
    <p:extLst>
      <p:ext uri="{BB962C8B-B14F-4D97-AF65-F5344CB8AC3E}">
        <p14:creationId xmlns:p14="http://schemas.microsoft.com/office/powerpoint/2010/main" val="110694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2014 Projets / Missions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323850" y="1125538"/>
          <a:ext cx="734337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845"/>
                <a:gridCol w="1835845"/>
                <a:gridCol w="2088237"/>
                <a:gridCol w="1583452"/>
              </a:tblGrid>
              <a:tr h="352842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missions créées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Abandonnées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attente</a:t>
                      </a:r>
                      <a:endParaRPr lang="fr-FR" dirty="0"/>
                    </a:p>
                  </a:txBody>
                  <a:tcPr marL="114294" marR="114294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135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90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 marL="114294" marR="114294"/>
                </a:tc>
              </a:tr>
            </a:tbl>
          </a:graphicData>
        </a:graphic>
      </p:graphicFrame>
      <p:sp>
        <p:nvSpPr>
          <p:cNvPr id="7" name="Espace réservé du contenu 5"/>
          <p:cNvSpPr txBox="1">
            <a:spLocks/>
          </p:cNvSpPr>
          <p:nvPr/>
        </p:nvSpPr>
        <p:spPr bwMode="auto">
          <a:xfrm>
            <a:off x="323528" y="2276872"/>
            <a:ext cx="734481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b="1" u="sng" kern="0" dirty="0" smtClean="0"/>
              <a:t>81,95 jours</a:t>
            </a:r>
            <a:r>
              <a:rPr lang="fr-FR" sz="1800" b="1" kern="0" dirty="0" smtClean="0"/>
              <a:t> </a:t>
            </a:r>
            <a:r>
              <a:rPr lang="fr-FR" sz="1800" kern="0" dirty="0" smtClean="0"/>
              <a:t>passés en rédaction de devis / contrat, </a:t>
            </a:r>
            <a:r>
              <a:rPr lang="fr-FR" sz="1800" kern="0" dirty="0"/>
              <a:t>s</a:t>
            </a:r>
            <a:r>
              <a:rPr lang="fr-FR" sz="1800" kern="0" dirty="0" smtClean="0"/>
              <a:t>oit 0,61 jour par projet de mission en 2014</a:t>
            </a:r>
          </a:p>
          <a:p>
            <a:endParaRPr lang="fr-FR" sz="1800" kern="0" dirty="0"/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>
            <p:extLst/>
          </p:nvPr>
        </p:nvGraphicFramePr>
        <p:xfrm>
          <a:off x="478650" y="3864618"/>
          <a:ext cx="734337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845"/>
                <a:gridCol w="1835845"/>
                <a:gridCol w="2088237"/>
                <a:gridCol w="1583452"/>
              </a:tblGrid>
              <a:tr h="352842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missions créées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Abandonnées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attente</a:t>
                      </a:r>
                      <a:endParaRPr lang="fr-FR" dirty="0"/>
                    </a:p>
                  </a:txBody>
                  <a:tcPr marL="114294" marR="114294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163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135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28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 marL="114294" marR="114294"/>
                </a:tc>
              </a:tr>
            </a:tbl>
          </a:graphicData>
        </a:graphic>
      </p:graphicFrame>
      <p:sp>
        <p:nvSpPr>
          <p:cNvPr id="9" name="Espace réservé du contenu 5"/>
          <p:cNvSpPr txBox="1">
            <a:spLocks/>
          </p:cNvSpPr>
          <p:nvPr/>
        </p:nvSpPr>
        <p:spPr bwMode="auto">
          <a:xfrm>
            <a:off x="102147" y="4875538"/>
            <a:ext cx="7344816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b="1" u="sng" kern="0" dirty="0" smtClean="0"/>
              <a:t>106,07 jours</a:t>
            </a:r>
            <a:r>
              <a:rPr lang="fr-FR" sz="1800" b="1" kern="0" dirty="0" smtClean="0"/>
              <a:t> </a:t>
            </a:r>
            <a:r>
              <a:rPr lang="fr-FR" sz="1800" kern="0" dirty="0" smtClean="0"/>
              <a:t>passés en rédaction de devis / contrat, soit 0,79 jour par projet de mission en 2013</a:t>
            </a:r>
          </a:p>
          <a:p>
            <a:endParaRPr lang="fr-FR" sz="1800" kern="0" dirty="0" smtClean="0"/>
          </a:p>
          <a:p>
            <a:endParaRPr lang="fr-FR" sz="1800" kern="0" dirty="0"/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323528" y="3328536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 dirty="0" smtClean="0"/>
              <a:t>Bilan 2013 Projets / Missions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0677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des audits 2014 par consultant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/>
          </p:nvPr>
        </p:nvGraphicFramePr>
        <p:xfrm>
          <a:off x="1691680" y="1484784"/>
          <a:ext cx="712879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758"/>
                <a:gridCol w="1425758"/>
                <a:gridCol w="1425758"/>
                <a:gridCol w="1425758"/>
                <a:gridCol w="14257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Audits par Consultant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Principal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Secondaire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Observateur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FAN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CM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LMA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GM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RK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LH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MF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PYJ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17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domaine d'audits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1115616" y="1337510"/>
          <a:ext cx="7355283" cy="317161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049850"/>
                <a:gridCol w="883545"/>
                <a:gridCol w="883545"/>
                <a:gridCol w="883545"/>
                <a:gridCol w="883545"/>
                <a:gridCol w="771253"/>
              </a:tblGrid>
              <a:tr h="268393"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RC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PV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EPI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Autre</a:t>
                      </a:r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Activités Etudes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Centre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Corporate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Distributeur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Filiale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Presta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Selection CRO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Systèmes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TMF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 smtClean="0">
                          <a:effectLst/>
                        </a:rPr>
                        <a:t>47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8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48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type d'audits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24</a:t>
            </a:fld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/>
          </p:nvPr>
        </p:nvGraphicFramePr>
        <p:xfrm>
          <a:off x="549274" y="1196752"/>
          <a:ext cx="7407276" cy="216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06834"/>
                <a:gridCol w="851411"/>
                <a:gridCol w="923505"/>
                <a:gridCol w="830432"/>
                <a:gridCol w="623358"/>
                <a:gridCol w="964732"/>
                <a:gridCol w="718605"/>
                <a:gridCol w="688638"/>
                <a:gridCol w="699761"/>
              </a:tblGrid>
              <a:tr h="13887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Activités </a:t>
                      </a:r>
                      <a:r>
                        <a:rPr lang="fr-FR" sz="1400" u="none" strike="noStrike" dirty="0" err="1">
                          <a:effectLst/>
                        </a:rPr>
                        <a:t>Etudes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Centre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err="1">
                          <a:effectLst/>
                        </a:rPr>
                        <a:t>Selection</a:t>
                      </a:r>
                      <a:r>
                        <a:rPr lang="fr-FR" sz="1400" u="none" strike="noStrike" dirty="0">
                          <a:effectLst/>
                        </a:rPr>
                        <a:t> CRO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Systèmes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TMF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</a:t>
                      </a:r>
                      <a:r>
                        <a:rPr lang="fr-FR" sz="1400" u="none" strike="noStrike" dirty="0" err="1">
                          <a:effectLst/>
                        </a:rPr>
                        <a:t>Corporate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Distributeur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Filiale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Presta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14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1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durée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25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/>
          </p:nvPr>
        </p:nvGraphicFramePr>
        <p:xfrm>
          <a:off x="323850" y="1125538"/>
          <a:ext cx="734536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341"/>
                <a:gridCol w="1836341"/>
                <a:gridCol w="1836341"/>
                <a:gridCol w="18363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</a:t>
                      </a:r>
                      <a:r>
                        <a:rPr lang="fr-FR" baseline="0" dirty="0" smtClean="0"/>
                        <a:t> d'audits selon la durée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 jour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 jours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 jours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37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5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26</a:t>
            </a:fld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539552" y="44624"/>
          <a:ext cx="7715324" cy="632907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520281"/>
                <a:gridCol w="1944215"/>
                <a:gridCol w="1080120"/>
                <a:gridCol w="936104"/>
                <a:gridCol w="720080"/>
                <a:gridCol w="514524"/>
              </a:tblGrid>
              <a:tr h="294033"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Activités </a:t>
                      </a:r>
                      <a:r>
                        <a:rPr lang="fr-FR" sz="1200" u="none" strike="noStrike" dirty="0" err="1">
                          <a:effectLst/>
                        </a:rPr>
                        <a:t>Etudes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Centre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err="1">
                          <a:effectLst/>
                        </a:rPr>
                        <a:t>Selection</a:t>
                      </a:r>
                      <a:r>
                        <a:rPr lang="fr-FR" sz="1200" u="none" strike="noStrike" dirty="0">
                          <a:effectLst/>
                        </a:rPr>
                        <a:t> CRO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Systèmes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TMF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ALSI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ANRS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AnticipSanté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BIOPROJET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BOUCHARA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D&amp;A PHARMA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DANONE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DNDi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DRCI de Grenoble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ERYTECH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EXPANSCIENCE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 Pharmaceuticals A/S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GENETHON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GENFIT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Gensight Biologics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Institut PHISQUARE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KAPPA SANTE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LABCATAL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Laboratoires THEA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LA-SER</a:t>
                      </a:r>
                      <a:endParaRPr lang="fr-FR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LYSARC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NOVARTIS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NOVO NORDISK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SANDOZ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3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 et DRCD Assistance Publique - Hôpitaux de Paris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STEBA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TAKEDA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TEVA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7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27</a:t>
            </a:fld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385069" y="113981"/>
          <a:ext cx="7715323" cy="633935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4031979"/>
                <a:gridCol w="1015572"/>
                <a:gridCol w="1167153"/>
                <a:gridCol w="742729"/>
                <a:gridCol w="757890"/>
              </a:tblGrid>
              <a:tr h="402045"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PV </a:t>
                      </a:r>
                      <a:r>
                        <a:rPr lang="fr-FR" sz="1200" u="none" strike="noStrike" dirty="0" err="1">
                          <a:effectLst/>
                        </a:rPr>
                        <a:t>Corporate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Distributeur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Filiale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Presta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ALSI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ANRS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AnticipSanté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BIOPROJET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BOUCHARA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D&amp;A PHARMA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DANONE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DNDi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DRCI de Grenoble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ERYTECH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EXPANSCIENCE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 Pharmaceuticals A/S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GENETHON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GENFIT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Gensight Biologics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Institut PHISQUARE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KAPPA SANTE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LABCATAL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Laboratoires THEA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LA-SER</a:t>
                      </a:r>
                      <a:endParaRPr lang="fr-FR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LYSARC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NOVARTIS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NOVO NORDISK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SANDOZ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 et DRCD Assistance Publique - Hôpitaux de Paris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STEBA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TAKEDA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TEVA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55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des contrôles qualité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28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/>
          </p:nvPr>
        </p:nvGraphicFramePr>
        <p:xfrm>
          <a:off x="323850" y="1125538"/>
          <a:ext cx="7345074" cy="2447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37"/>
                <a:gridCol w="2304337"/>
              </a:tblGrid>
              <a:tr h="80736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Contrôle qualité</a:t>
                      </a:r>
                      <a:endParaRPr lang="fr-FR" dirty="0"/>
                    </a:p>
                  </a:txBody>
                  <a:tcPr marL="126043" marR="12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Durée totale mission</a:t>
                      </a:r>
                      <a:endParaRPr lang="fr-FR" dirty="0"/>
                    </a:p>
                  </a:txBody>
                  <a:tcPr marL="126043" marR="12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154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Vaxon</a:t>
                      </a:r>
                      <a:r>
                        <a:rPr lang="fr-FR" dirty="0" smtClean="0"/>
                        <a:t> – 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Contrôle qualité  de TMF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r>
                        <a:rPr lang="fr-FR" baseline="0" dirty="0" smtClean="0"/>
                        <a:t> jours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03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LFB – 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Contrôle qualité de 2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Study</a:t>
                      </a:r>
                      <a:r>
                        <a:rPr lang="fr-FR" dirty="0" smtClean="0"/>
                        <a:t> Report 1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Summary</a:t>
                      </a:r>
                      <a:r>
                        <a:rPr lang="fr-FR" dirty="0" smtClean="0"/>
                        <a:t> et 1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Overview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23 jours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Missions acceptées depuis le dernier </a:t>
            </a:r>
            <a:r>
              <a:rPr lang="fr-FR" dirty="0" err="1" smtClean="0"/>
              <a:t>Sun.eNews</a:t>
            </a:r>
            <a:r>
              <a:rPr lang="fr-FR" dirty="0" smtClean="0"/>
              <a:t> (décembre 2014)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687711"/>
          </a:xfrm>
        </p:spPr>
        <p:txBody>
          <a:bodyPr/>
          <a:lstStyle/>
          <a:p>
            <a:r>
              <a:rPr lang="fr-FR" dirty="0" err="1" smtClean="0"/>
              <a:t>Actelion</a:t>
            </a:r>
            <a:r>
              <a:rPr lang="fr-FR" dirty="0" smtClean="0"/>
              <a:t> : formation</a:t>
            </a:r>
          </a:p>
          <a:p>
            <a:r>
              <a:rPr lang="fr-FR" dirty="0"/>
              <a:t>Agence de la </a:t>
            </a:r>
            <a:r>
              <a:rPr lang="fr-FR" dirty="0" smtClean="0"/>
              <a:t>Biomédecine : conseil</a:t>
            </a:r>
            <a:endParaRPr lang="fr-FR" dirty="0"/>
          </a:p>
          <a:p>
            <a:r>
              <a:rPr lang="fr-FR" dirty="0" err="1" smtClean="0"/>
              <a:t>Bioprojet</a:t>
            </a:r>
            <a:r>
              <a:rPr lang="fr-FR" dirty="0" smtClean="0"/>
              <a:t> : audit</a:t>
            </a:r>
          </a:p>
          <a:p>
            <a:r>
              <a:rPr lang="fr-FR" dirty="0" smtClean="0"/>
              <a:t>CERC : Manager Qualité</a:t>
            </a:r>
            <a:endParaRPr lang="fr-FR" dirty="0"/>
          </a:p>
          <a:p>
            <a:r>
              <a:rPr lang="fr-FR" dirty="0" smtClean="0"/>
              <a:t>DRCI Grenoble : formation</a:t>
            </a:r>
          </a:p>
          <a:p>
            <a:r>
              <a:rPr lang="fr-FR" dirty="0" smtClean="0"/>
              <a:t>ICTA : formation</a:t>
            </a:r>
            <a:endParaRPr lang="fr-FR" dirty="0"/>
          </a:p>
          <a:p>
            <a:r>
              <a:rPr lang="fr-FR" dirty="0" smtClean="0"/>
              <a:t>Institut Claudius </a:t>
            </a:r>
            <a:r>
              <a:rPr lang="fr-FR" dirty="0" err="1" smtClean="0"/>
              <a:t>Regaud</a:t>
            </a:r>
            <a:r>
              <a:rPr lang="fr-FR" dirty="0" smtClean="0"/>
              <a:t> : formation</a:t>
            </a:r>
          </a:p>
          <a:p>
            <a:r>
              <a:rPr lang="fr-FR" dirty="0" err="1" smtClean="0"/>
              <a:t>Mundipharma</a:t>
            </a:r>
            <a:r>
              <a:rPr lang="fr-FR" dirty="0" smtClean="0"/>
              <a:t> : formation</a:t>
            </a:r>
          </a:p>
          <a:p>
            <a:r>
              <a:rPr lang="fr-FR" dirty="0" smtClean="0"/>
              <a:t>STEBA : audit</a:t>
            </a:r>
          </a:p>
          <a:p>
            <a:r>
              <a:rPr lang="fr-FR" dirty="0" smtClean="0"/>
              <a:t>THEA : procédure Épidémiologie</a:t>
            </a:r>
          </a:p>
          <a:p>
            <a:r>
              <a:rPr lang="fr-FR" dirty="0" smtClean="0"/>
              <a:t>TXELL : formation</a:t>
            </a:r>
          </a:p>
          <a:p>
            <a:r>
              <a:rPr lang="fr-FR" dirty="0" smtClean="0"/>
              <a:t>United </a:t>
            </a:r>
            <a:r>
              <a:rPr lang="fr-FR" dirty="0" err="1" smtClean="0"/>
              <a:t>Therapeutics</a:t>
            </a:r>
            <a:r>
              <a:rPr lang="fr-FR" dirty="0" smtClean="0"/>
              <a:t> : audit</a:t>
            </a:r>
          </a:p>
          <a:p>
            <a:r>
              <a:rPr lang="fr-FR" dirty="0" smtClean="0"/>
              <a:t>LASER : Manager Qualité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475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Nouveaux Projets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355312"/>
          </a:xfrm>
        </p:spPr>
        <p:txBody>
          <a:bodyPr/>
          <a:lstStyle/>
          <a:p>
            <a:r>
              <a:rPr lang="fr-FR" dirty="0"/>
              <a:t>Projets presque acceptés</a:t>
            </a:r>
          </a:p>
          <a:p>
            <a:pPr lvl="1"/>
            <a:r>
              <a:rPr lang="fr-FR" dirty="0"/>
              <a:t>D&amp;A Pharma : audit de TMF – 4 </a:t>
            </a:r>
            <a:r>
              <a:rPr lang="fr-FR" dirty="0" smtClean="0"/>
              <a:t>jours + audit Stat</a:t>
            </a:r>
            <a:endParaRPr lang="fr-FR" dirty="0"/>
          </a:p>
          <a:p>
            <a:pPr lvl="1"/>
            <a:r>
              <a:rPr lang="fr-FR" dirty="0"/>
              <a:t>TEVA : 2 audits de CRO et mise à jour de </a:t>
            </a:r>
            <a:r>
              <a:rPr lang="fr-FR" dirty="0" err="1" smtClean="0"/>
              <a:t>SOPs</a:t>
            </a:r>
            <a:endParaRPr lang="fr-FR" dirty="0" smtClean="0"/>
          </a:p>
          <a:p>
            <a:pPr lvl="1"/>
            <a:r>
              <a:rPr lang="fr-FR" dirty="0" err="1"/>
              <a:t>Novonordisk</a:t>
            </a:r>
            <a:r>
              <a:rPr lang="fr-FR" dirty="0"/>
              <a:t> : </a:t>
            </a:r>
            <a:r>
              <a:rPr lang="fr-FR" dirty="0" smtClean="0"/>
              <a:t>formation</a:t>
            </a:r>
            <a:endParaRPr lang="fr-FR" dirty="0"/>
          </a:p>
          <a:p>
            <a:r>
              <a:rPr lang="fr-FR" dirty="0" smtClean="0"/>
              <a:t>Autres projets </a:t>
            </a:r>
            <a:endParaRPr lang="fr-FR" dirty="0"/>
          </a:p>
          <a:p>
            <a:pPr lvl="1"/>
            <a:r>
              <a:rPr lang="fr-FR" dirty="0" smtClean="0"/>
              <a:t>ANRS : conseil / expertise</a:t>
            </a:r>
          </a:p>
          <a:p>
            <a:pPr lvl="1"/>
            <a:r>
              <a:rPr lang="fr-FR" dirty="0" err="1" smtClean="0"/>
              <a:t>Bioprojet</a:t>
            </a:r>
            <a:r>
              <a:rPr lang="fr-FR" dirty="0" smtClean="0"/>
              <a:t> : audit</a:t>
            </a:r>
          </a:p>
          <a:p>
            <a:pPr lvl="1"/>
            <a:r>
              <a:rPr lang="fr-FR" dirty="0" smtClean="0"/>
              <a:t>CHU Nantes : formation</a:t>
            </a:r>
            <a:endParaRPr lang="fr-FR" dirty="0"/>
          </a:p>
          <a:p>
            <a:pPr lvl="1"/>
            <a:r>
              <a:rPr lang="fr-FR" dirty="0" err="1" smtClean="0"/>
              <a:t>Erempharma</a:t>
            </a:r>
            <a:r>
              <a:rPr lang="fr-FR" dirty="0" smtClean="0"/>
              <a:t> : audits, VSI</a:t>
            </a:r>
            <a:endParaRPr lang="fr-FR" dirty="0"/>
          </a:p>
          <a:p>
            <a:pPr lvl="1"/>
            <a:r>
              <a:rPr lang="fr-FR" dirty="0" err="1" smtClean="0"/>
              <a:t>Erytech</a:t>
            </a:r>
            <a:r>
              <a:rPr lang="fr-FR" dirty="0" smtClean="0"/>
              <a:t> : préparation inspection</a:t>
            </a:r>
            <a:endParaRPr lang="fr-FR" dirty="0"/>
          </a:p>
          <a:p>
            <a:pPr lvl="1"/>
            <a:r>
              <a:rPr lang="fr-FR" dirty="0" err="1" smtClean="0"/>
              <a:t>Gamamabs</a:t>
            </a:r>
            <a:r>
              <a:rPr lang="fr-FR" dirty="0" smtClean="0"/>
              <a:t> : procédures</a:t>
            </a:r>
            <a:endParaRPr lang="fr-FR" dirty="0"/>
          </a:p>
          <a:p>
            <a:pPr lvl="1"/>
            <a:r>
              <a:rPr lang="fr-FR" dirty="0" smtClean="0"/>
              <a:t>GSK : audits</a:t>
            </a:r>
            <a:endParaRPr lang="fr-FR" dirty="0"/>
          </a:p>
          <a:p>
            <a:pPr lvl="1"/>
            <a:r>
              <a:rPr lang="fr-FR" dirty="0" smtClean="0"/>
              <a:t>LFB : procédures (PSMF)</a:t>
            </a:r>
          </a:p>
          <a:p>
            <a:pPr lvl="1"/>
            <a:r>
              <a:rPr lang="fr-FR" dirty="0" err="1" smtClean="0"/>
              <a:t>Mundipharma</a:t>
            </a:r>
            <a:r>
              <a:rPr lang="fr-FR" dirty="0" smtClean="0"/>
              <a:t> : formation</a:t>
            </a:r>
          </a:p>
          <a:p>
            <a:pPr lvl="1"/>
            <a:r>
              <a:rPr lang="fr-FR" dirty="0" smtClean="0"/>
              <a:t>TEVA Europe : audits</a:t>
            </a:r>
          </a:p>
          <a:p>
            <a:pPr lvl="1"/>
            <a:r>
              <a:rPr lang="fr-FR" dirty="0" smtClean="0"/>
              <a:t>Nanobiotix : VSI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04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Système d'Information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 janvier 2014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980728"/>
            <a:ext cx="8064896" cy="3305520"/>
          </a:xfrm>
        </p:spPr>
        <p:txBody>
          <a:bodyPr/>
          <a:lstStyle/>
          <a:p>
            <a:r>
              <a:rPr lang="fr-FR" dirty="0" smtClean="0"/>
              <a:t>La politique</a:t>
            </a:r>
          </a:p>
          <a:p>
            <a:pPr lvl="1"/>
            <a:r>
              <a:rPr lang="fr-FR" dirty="0" smtClean="0"/>
              <a:t>le système d'information est stratégique pour Sunnikan</a:t>
            </a:r>
          </a:p>
          <a:p>
            <a:pPr lvl="1"/>
            <a:r>
              <a:rPr lang="fr-FR" dirty="0" smtClean="0"/>
              <a:t>une informatique au service des Consultants et des Clients</a:t>
            </a:r>
          </a:p>
          <a:p>
            <a:pPr lvl="1"/>
            <a:r>
              <a:rPr lang="fr-FR" dirty="0" smtClean="0"/>
              <a:t>migrer les applications dans le nuage</a:t>
            </a:r>
          </a:p>
          <a:p>
            <a:pPr lvl="1"/>
            <a:r>
              <a:rPr lang="fr-FR" dirty="0" smtClean="0"/>
              <a:t>sous-traiter ce qui n'est pas notre cœur de métier</a:t>
            </a:r>
          </a:p>
          <a:p>
            <a:endParaRPr lang="fr-FR" dirty="0" smtClean="0"/>
          </a:p>
          <a:p>
            <a:r>
              <a:rPr lang="fr-FR" dirty="0" smtClean="0"/>
              <a:t>Le chantier 2014 : le déménagement, incluant des migrations vers le cloud</a:t>
            </a:r>
          </a:p>
          <a:p>
            <a:endParaRPr lang="fr-FR" dirty="0" smtClean="0"/>
          </a:p>
          <a:p>
            <a:r>
              <a:rPr lang="fr-FR" b="1" dirty="0" smtClean="0"/>
              <a:t>Je veux une informatique plus orientée vers le support aux Consultants et l'innovation (outils, méthodes…)</a:t>
            </a:r>
          </a:p>
        </p:txBody>
      </p:sp>
    </p:spTree>
    <p:extLst>
      <p:ext uri="{BB962C8B-B14F-4D97-AF65-F5344CB8AC3E}">
        <p14:creationId xmlns:p14="http://schemas.microsoft.com/office/powerpoint/2010/main" val="173536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ystème d'information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Informatique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2363724"/>
          </a:xfrm>
        </p:spPr>
        <p:txBody>
          <a:bodyPr/>
          <a:lstStyle/>
          <a:p>
            <a:r>
              <a:rPr lang="fr-FR" dirty="0"/>
              <a:t>Téléphonie </a:t>
            </a:r>
            <a:r>
              <a:rPr lang="fr-FR" dirty="0" err="1"/>
              <a:t>VoIP</a:t>
            </a:r>
            <a:r>
              <a:rPr lang="fr-FR" dirty="0"/>
              <a:t> dans le cloud</a:t>
            </a:r>
          </a:p>
          <a:p>
            <a:pPr lvl="1"/>
            <a:r>
              <a:rPr lang="fr-FR" dirty="0"/>
              <a:t>abonnement mensuel</a:t>
            </a:r>
          </a:p>
          <a:p>
            <a:pPr lvl="1"/>
            <a:r>
              <a:rPr lang="fr-FR" dirty="0"/>
              <a:t>suppression du standard téléphonique</a:t>
            </a:r>
          </a:p>
          <a:p>
            <a:pPr lvl="1"/>
            <a:r>
              <a:rPr lang="fr-FR" dirty="0"/>
              <a:t>facilité de migration des lignes</a:t>
            </a:r>
          </a:p>
          <a:p>
            <a:pPr lvl="1"/>
            <a:r>
              <a:rPr lang="fr-FR" dirty="0" smtClean="0"/>
              <a:t>toutes </a:t>
            </a:r>
            <a:r>
              <a:rPr lang="fr-FR" dirty="0"/>
              <a:t>les fonctionnalités de la téléphonie n'ont pas encore été explorées</a:t>
            </a:r>
          </a:p>
          <a:p>
            <a:pPr marL="342900" lvl="1" indent="-342900">
              <a:buSzPct val="150000"/>
              <a:buFont typeface="Arial" pitchFamily="34" charset="0"/>
              <a:buChar char="»"/>
            </a:pPr>
            <a:r>
              <a:rPr lang="fr-FR" dirty="0" smtClean="0">
                <a:solidFill>
                  <a:srgbClr val="003399"/>
                </a:solidFill>
              </a:rPr>
              <a:t>Répertoires </a:t>
            </a:r>
            <a:r>
              <a:rPr lang="fr-FR" dirty="0">
                <a:solidFill>
                  <a:srgbClr val="003399"/>
                </a:solidFill>
              </a:rPr>
              <a:t>partagés</a:t>
            </a:r>
          </a:p>
          <a:p>
            <a:pPr lvl="1"/>
            <a:r>
              <a:rPr lang="fr-FR" dirty="0"/>
              <a:t>3 pop-up successifs à chaque </a:t>
            </a:r>
            <a:r>
              <a:rPr lang="fr-FR" dirty="0" smtClean="0"/>
              <a:t>connexion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02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Informatique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Alarme et vidéo-surveillance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3527119"/>
          </a:xfrm>
        </p:spPr>
        <p:txBody>
          <a:bodyPr/>
          <a:lstStyle/>
          <a:p>
            <a:r>
              <a:rPr lang="fr-FR" dirty="0" smtClean="0"/>
              <a:t>Mise en fonction de </a:t>
            </a:r>
            <a:r>
              <a:rPr lang="fr-FR" dirty="0"/>
              <a:t>deux cameras IP situées dans l'entrée et le </a:t>
            </a:r>
            <a:r>
              <a:rPr lang="fr-FR" dirty="0" smtClean="0"/>
              <a:t>couloir :</a:t>
            </a:r>
            <a:endParaRPr lang="fr-FR" dirty="0"/>
          </a:p>
          <a:p>
            <a:pPr lvl="1"/>
            <a:r>
              <a:rPr lang="fr-FR" dirty="0" smtClean="0"/>
              <a:t>sont </a:t>
            </a:r>
            <a:r>
              <a:rPr lang="fr-FR" dirty="0"/>
              <a:t>uniquement utilisées à des fins de surveillance </a:t>
            </a:r>
            <a:r>
              <a:rPr lang="fr-FR" dirty="0" smtClean="0"/>
              <a:t>anti-intrusion</a:t>
            </a:r>
            <a:endParaRPr lang="fr-FR" dirty="0"/>
          </a:p>
          <a:p>
            <a:pPr lvl="1"/>
            <a:r>
              <a:rPr lang="fr-FR" dirty="0"/>
              <a:t>n'enregistrent ni image ni vidéo durant les heures de bureau (Lun à </a:t>
            </a:r>
            <a:r>
              <a:rPr lang="fr-FR" dirty="0" err="1"/>
              <a:t>Ven</a:t>
            </a:r>
            <a:r>
              <a:rPr lang="fr-FR" dirty="0"/>
              <a:t> de 08:00-20:00</a:t>
            </a:r>
            <a:r>
              <a:rPr lang="fr-FR" dirty="0" smtClean="0"/>
              <a:t>)</a:t>
            </a:r>
            <a:endParaRPr lang="fr-FR" dirty="0"/>
          </a:p>
          <a:p>
            <a:pPr lvl="1"/>
            <a:r>
              <a:rPr lang="fr-FR" dirty="0"/>
              <a:t>enregistrent images et vidéo hors des horaires de bureau en semaine (Lun à </a:t>
            </a:r>
            <a:r>
              <a:rPr lang="fr-FR" dirty="0" err="1"/>
              <a:t>Ven</a:t>
            </a:r>
            <a:r>
              <a:rPr lang="fr-FR" dirty="0"/>
              <a:t>, de 20:00 à 08:00) et toute la journée durant les </a:t>
            </a:r>
            <a:r>
              <a:rPr lang="fr-FR" dirty="0" smtClean="0"/>
              <a:t>week-ends</a:t>
            </a:r>
            <a:endParaRPr lang="fr-FR" dirty="0"/>
          </a:p>
          <a:p>
            <a:pPr lvl="1"/>
            <a:r>
              <a:rPr lang="fr-FR" dirty="0"/>
              <a:t>envoient des alertes </a:t>
            </a:r>
            <a:r>
              <a:rPr lang="fr-FR" dirty="0" smtClean="0"/>
              <a:t>courriel </a:t>
            </a:r>
            <a:r>
              <a:rPr lang="fr-FR" dirty="0"/>
              <a:t>et SMS à Georges et </a:t>
            </a:r>
            <a:r>
              <a:rPr lang="fr-FR" dirty="0" smtClean="0"/>
              <a:t>Pierre en </a:t>
            </a:r>
            <a:r>
              <a:rPr lang="fr-FR" dirty="0"/>
              <a:t>cas de détection de mouvement durant les périodes </a:t>
            </a:r>
            <a:r>
              <a:rPr lang="fr-FR" dirty="0" smtClean="0"/>
              <a:t>d'enregistrement</a:t>
            </a:r>
            <a:endParaRPr lang="fr-FR" dirty="0"/>
          </a:p>
          <a:p>
            <a:pPr lvl="1"/>
            <a:r>
              <a:rPr lang="fr-FR" dirty="0"/>
              <a:t>sont accessibles à distance par Georges et </a:t>
            </a:r>
            <a:r>
              <a:rPr lang="fr-FR" dirty="0" smtClean="0"/>
              <a:t>Pierre</a:t>
            </a:r>
            <a:endParaRPr lang="fr-FR" dirty="0"/>
          </a:p>
          <a:p>
            <a:pPr lvl="1"/>
            <a:r>
              <a:rPr lang="fr-FR" dirty="0"/>
              <a:t>sont capables d'enregistrer dans le </a:t>
            </a:r>
            <a:r>
              <a:rPr lang="fr-FR" dirty="0" smtClean="0"/>
              <a:t>noir</a:t>
            </a:r>
            <a:endParaRPr lang="fr-FR" dirty="0"/>
          </a:p>
          <a:p>
            <a:pPr lvl="1"/>
            <a:r>
              <a:rPr lang="fr-FR" dirty="0"/>
              <a:t>sont branchées sur une source d'alimentation </a:t>
            </a:r>
            <a:r>
              <a:rPr lang="fr-FR" dirty="0" smtClean="0"/>
              <a:t>secourue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364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SharePoint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2363724"/>
          </a:xfrm>
        </p:spPr>
        <p:txBody>
          <a:bodyPr/>
          <a:lstStyle/>
          <a:p>
            <a:r>
              <a:rPr lang="fr-FR" dirty="0" smtClean="0"/>
              <a:t>Rappel : Gestion des versions de documents dans SharePoint</a:t>
            </a:r>
          </a:p>
          <a:p>
            <a:r>
              <a:rPr lang="fr-FR" dirty="0" smtClean="0"/>
              <a:t>Mires Missions sous forme de document (décidé au dernier séminaire)</a:t>
            </a:r>
          </a:p>
          <a:p>
            <a:r>
              <a:rPr lang="fr-FR" dirty="0" smtClean="0"/>
              <a:t>On voudrait mettre les mails dans la mission</a:t>
            </a:r>
          </a:p>
          <a:p>
            <a:r>
              <a:rPr lang="fr-FR" dirty="0" smtClean="0"/>
              <a:t>Le passage des documents (fichiers) dans et hors SharePoint prend du temps</a:t>
            </a:r>
          </a:p>
          <a:p>
            <a:r>
              <a:rPr lang="fr-FR" dirty="0" smtClean="0"/>
              <a:t>La synchronisation des missions n'est pas fiable (donc pas utilisable)</a:t>
            </a:r>
          </a:p>
          <a:p>
            <a:r>
              <a:rPr lang="fr-FR" dirty="0" smtClean="0"/>
              <a:t>Optimisation des modèles de répertoires (enlever / créer des répertoires)</a:t>
            </a:r>
          </a:p>
          <a:p>
            <a:r>
              <a:rPr lang="fr-FR" dirty="0" smtClean="0"/>
              <a:t>Ouverture de sites SharePoint accessibles aux clients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472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ystème d'information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Intranet Scientifique et Méthodologique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2363724"/>
          </a:xfrm>
        </p:spPr>
        <p:txBody>
          <a:bodyPr/>
          <a:lstStyle/>
          <a:p>
            <a:r>
              <a:rPr lang="fr-FR" dirty="0" smtClean="0"/>
              <a:t>migré dans le cloud</a:t>
            </a:r>
          </a:p>
          <a:p>
            <a:r>
              <a:rPr lang="fr-FR" dirty="0" smtClean="0"/>
              <a:t>modifiable avec Expression Web 4</a:t>
            </a:r>
          </a:p>
          <a:p>
            <a:r>
              <a:rPr lang="fr-FR" dirty="0" smtClean="0"/>
              <a:t>capitaliser prend un peu plus de temps</a:t>
            </a:r>
          </a:p>
          <a:p>
            <a:pPr lvl="1"/>
            <a:r>
              <a:rPr lang="fr-FR" dirty="0" smtClean="0"/>
              <a:t>pas d'ouverture directe des fichiers html</a:t>
            </a:r>
          </a:p>
          <a:p>
            <a:pPr lvl="1"/>
            <a:r>
              <a:rPr lang="fr-FR" dirty="0" smtClean="0"/>
              <a:t>pas de mise à jour automatique des liens hypertexte (changement nom fichier…)</a:t>
            </a:r>
          </a:p>
          <a:p>
            <a:pPr lvl="1"/>
            <a:r>
              <a:rPr lang="fr-FR" dirty="0" smtClean="0"/>
              <a:t>pas de rapports de site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Merci de me signaler tout dysfonctionnement ou possibilité d'amélioration</a:t>
            </a:r>
            <a:r>
              <a:rPr lang="fr-FR" dirty="0" smtClean="0"/>
              <a:t> 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44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Formations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Formations des Consultants à la réglementation et aux processus</a:t>
            </a:r>
          </a:p>
          <a:p>
            <a:pPr lvl="1"/>
            <a:r>
              <a:rPr lang="fr-FR" dirty="0" smtClean="0"/>
              <a:t>Mise à jour des présentations de formation</a:t>
            </a:r>
          </a:p>
          <a:p>
            <a:pPr lvl="1"/>
            <a:r>
              <a:rPr lang="fr-FR" dirty="0" smtClean="0"/>
              <a:t>Séances de formation mensuelles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655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Synthèses Thématiques &amp; SOP XML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Industrialisation de la mise à jour des ST à partir des Textes de Référence</a:t>
            </a:r>
          </a:p>
          <a:p>
            <a:r>
              <a:rPr lang="fr-FR" dirty="0" smtClean="0"/>
              <a:t>Refonte du système des SOP XML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23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Nos Clients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Le niveau d'exigence augmente</a:t>
            </a:r>
          </a:p>
          <a:p>
            <a:r>
              <a:rPr lang="fr-FR" dirty="0" smtClean="0"/>
              <a:t>Enquête de satisfaction à la fin de chaque mission</a:t>
            </a:r>
          </a:p>
          <a:p>
            <a:r>
              <a:rPr lang="fr-FR" dirty="0" smtClean="0"/>
              <a:t>Monkey Survey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294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Politique anti-corruption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Sunnikan s'est doté </a:t>
            </a:r>
          </a:p>
          <a:p>
            <a:pPr lvl="1"/>
            <a:r>
              <a:rPr lang="fr-FR" dirty="0" smtClean="0"/>
              <a:t>d'une </a:t>
            </a:r>
            <a:r>
              <a:rPr lang="fr-FR" dirty="0" smtClean="0">
                <a:hlinkClick r:id="rId2" action="ppaction://hlinkfile"/>
              </a:rPr>
              <a:t>Politique anti-corruption</a:t>
            </a:r>
            <a:endParaRPr lang="fr-FR" dirty="0" smtClean="0"/>
          </a:p>
          <a:p>
            <a:pPr lvl="1"/>
            <a:r>
              <a:rPr lang="fr-FR" dirty="0" smtClean="0"/>
              <a:t>d'une </a:t>
            </a:r>
            <a:r>
              <a:rPr lang="fr-FR" dirty="0" smtClean="0">
                <a:hlinkClick r:id="rId3" action="ppaction://hlinkpres?slideindex=1&amp;slidetitle="/>
              </a:rPr>
              <a:t>Présentation de formation anti-corruption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2762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Repas de Noël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774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Repas de Noël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02 Février 2015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- 2015_02_02_Rentree.pptx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41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891624"/>
            <a:ext cx="7344816" cy="3625608"/>
          </a:xfrm>
        </p:spPr>
        <p:txBody>
          <a:bodyPr/>
          <a:lstStyle/>
          <a:p>
            <a:pPr marL="0" indent="0" algn="ctr">
              <a:buNone/>
            </a:pPr>
            <a:r>
              <a:rPr lang="fr-FR" sz="2800" b="1" dirty="0" smtClean="0"/>
              <a:t>Villa 9 Trois</a:t>
            </a:r>
          </a:p>
          <a:p>
            <a:pPr marL="0" indent="0" algn="ctr">
              <a:buNone/>
            </a:pPr>
            <a:r>
              <a:rPr lang="fr-FR" sz="2800" b="1" dirty="0"/>
              <a:t>71 rue </a:t>
            </a:r>
            <a:r>
              <a:rPr lang="fr-FR" sz="2800" b="1" dirty="0" smtClean="0"/>
              <a:t>Hoche</a:t>
            </a:r>
          </a:p>
          <a:p>
            <a:pPr marL="0" indent="0" algn="ctr">
              <a:buNone/>
            </a:pPr>
            <a:r>
              <a:rPr lang="fr-FR" sz="2800" b="1" dirty="0" smtClean="0"/>
              <a:t>93100 - Montreuil</a:t>
            </a:r>
            <a:endParaRPr lang="fr-FR" sz="2800" b="1" dirty="0"/>
          </a:p>
          <a:p>
            <a:pPr marL="0" indent="0" algn="ctr">
              <a:buNone/>
            </a:pPr>
            <a:endParaRPr lang="fr-FR" sz="2800" b="1" dirty="0" smtClean="0"/>
          </a:p>
          <a:p>
            <a:pPr marL="0" indent="0" algn="ctr">
              <a:buNone/>
            </a:pPr>
            <a:endParaRPr lang="fr-FR" sz="2800" b="1" dirty="0"/>
          </a:p>
          <a:p>
            <a:pPr marL="0" indent="0" algn="ctr">
              <a:buNone/>
            </a:pPr>
            <a:r>
              <a:rPr lang="fr-FR" sz="2800" b="1" dirty="0" smtClean="0"/>
              <a:t>19h - Apéritif</a:t>
            </a:r>
          </a:p>
          <a:p>
            <a:pPr marL="0" indent="0" algn="ctr">
              <a:buNone/>
            </a:pPr>
            <a:r>
              <a:rPr lang="fr-FR" sz="2800" b="1" dirty="0" smtClean="0"/>
              <a:t>19h30 - Diner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72033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VXVOTES" val="4.9.99v2"/>
  <p:tag name="SENDDATAS" val="0"/>
  <p:tag name="SENDMETHODE" val="1"/>
  <p:tag name="SENDTO" val="demo@e-powervote.com"/>
  <p:tag name="SENDID" val="AT#18787879BD59BD3"/>
  <p:tag name="SENDPASS" val="AT#1CECECECECEA38B879D"/>
  <p:tag name="PROGRAMID" val="0"/>
  <p:tag name="GROUPID" val="0"/>
  <p:tag name="USEQIDPERSO" val="-1"/>
  <p:tag name="PXID" val="1"/>
  <p:tag name="SLIDEID" val="264"/>
  <p:tag name="NBSLIDES" val="8"/>
  <p:tag name="FILEPATH" val="C:\Users\martin\Documents\01 - SUNNIKAN_Management"/>
  <p:tag name="BOXDEFS" val="nb=30;b1=00001;n1=¤Name 1¤First name 1¤Service 1¤e-mail 1¤Comments 1;c1=0;w1=1;b2=00002;n2=¤Name 2¤First name 2¤Service 2¤e-mail 2¤Comments 2;c2=0;w2=1;b3=00003;n3=¤Name 3¤First name 3¤Service 3¤e-mail 3¤Comments 3;c3=0;w3=1;b4=00004;n4=¤Name 4¤First name 4¤Service 4¤e-mail 4¤Comments 4;c4=0;w4=1;b5=00005;n5=¤Name 5¤First name 5¤Service 5¤e-mail 5¤Comments 5;c5=0;w5=1;b6=00006;n6=¤Name 6¤First name 6¤Service 6¤e-mail 6¤Comments 6;c6=0;w6=1;b7=00007;n7=¤Name 7¤First name 7¤Service 7¤e-mail 7¤Comments 7;c7=0;w7=1;b8=00008;n8=¤Name 8¤First name 8¤Service 8¤e-mail 8¤Comments 8;c8=0;w8=1;b9=00009;n9=¤Name 9¤First name 9¤Service 9¤e-mail 9¤Comments 9;c9=0;w9=1;b10=00010;n10=¤Name 10¤First name 10¤Service 10¤e-mail 10¤Comments 10;c10=0;w10=1;b11=00011;n11=¤Name 11¤First name 11¤Service 11¤email 11¤Comments 11;c11=0;w11=1;b12=00012;n12=¤Name 12¤First name 12¤Service 12¤e-mail 12¤Comments 12;c12=0;w12=1;b13=00013;n13=¤Name 13¤First name 13¤Service 13¤e-mail 13¤Comments 13;c13=0;w13=1;b14=00014;n14=¤Name 14¤First name 14¤Service 14¤e-mail 14¤Comments 14;c14=0;w14=1;b15=00015;n15=¤Name 15¤First name 15¤Service 15¤e-mail 15¤Comments 15;c15=0;w15=1;b16=00016;n16=¤Name 16¤First name 16¤Service 16¤e-mail 16¤Comments 16;c16=0;w16=1;b17=00017;n17=¤Name 17¤First name 17¤Service 17¤e-mail 17¤Comments 17;c17=0;w17=1;b18=00018;n18=¤Name 18¤First name 18¤Service 18¤e-mail 18¤Comments 18;c18=0;w18=1;b19=00019;n19=¤Name 19¤First name 19¤Service 19¤e-mail 19¤Comments 19;c19=0;w19=1;b20=00020;n20=¤Name 20¤First name 20¤Service 20¤e-mail 20¤Comments 20;c20=0;w20=1;b21=00021;n21=¤Name 21¤First name 21¤Service 21¤e-mail 21¤Comments 21;c21=0;w21=1;b22=00022;n22=¤Name 22¤First name 22¤Service 22¤e-mail 22¤Comments 22;c22=0;w22=1;b23=00023;n23=¤Name 23¤First name 23¤Service 23¤e-mail 23¤Comments 23;c23=0;w23=1;b24=00024;n24=¤Name 24¤First name 24¤Service 24¤e-mail 24¤Comments 24;c24=0;w24=1;b25=00025;n25=¤Name 25¤First name 25¤Service 25¤e-mail 25¤Comments 25;c25=0;w25=1;b26=00026;n26=¤Name 26¤First name 26¤Service 26¤e-mail 26¤Comments 26;c26=0;w26=1;b27=00027;n27=¤Name 27¤First name 27¤Service 27¤e-mail 27¤Comments 27;c27=0;w27=1;b28=00028;n28=¤Name 28¤First name 28¤Service 28¤e-mail 28¤Comments 28;c28=0;w28=1;b29=00029;n29=¤Name 29¤First name 29¤Service 29¤e-mail 29¤Comments 29;c29=0;w29=1;b30=00030;n30=¤Name 30¤First name 30¤Service 30¤e-mail 30¤Comments 30;c30=0;w30=1;"/>
  <p:tag name="BOXFILE" val="c:\powervote\Sessions\box.ini"/>
  <p:tag name="BOXCOLSHEADS" val="SyncPart=1¤SyncOrder=1¤T1=#¤W1=480,189¤Cb1=¤Ct1=¤T2=*¤W2=750,0473¤Cb2=¤Ct2=¤T3=Team¤W3=1440¤Cb3=¤Ct3=¤T4=Name¤W4=1440¤Cb4=¤Ct4=¤T5=First name¤W5=1440¤Cb5=¤Ct5=¤T6=Service¤W6=1440¤Cb6=¤Ct6=¤T7=e-mail¤W7=1440¤Cb7=¤Ct7=¤T8=Comments¤W8=1440¤Cb8=¤Ct8=¤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ID" val="1"/>
  <p:tag name="SID" val="257"/>
  <p:tag name="NAME" val="Sunnikan ConsultingRéunion de rentrée 01 Septembre 20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XCOPY" val=".0"/>
  <p:tag name="SID" val="260"/>
  <p:tag name="PXID" val="1"/>
  <p:tag name="NAME" val="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1)"/>
  <p:tag name="XCOPY" val="1.0"/>
  <p:tag name="SID" val="259"/>
  <p:tag name="PXI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1)"/>
  <p:tag name="XCOPY" val="1.0"/>
  <p:tag name="SID" val="259"/>
  <p:tag name="PXI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1)"/>
  <p:tag name="XCOPY" val="1.0"/>
  <p:tag name="SID" val="259"/>
  <p:tag name="PXI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ystème d'information (2)"/>
  <p:tag name="XCOPY" val="1.0"/>
  <p:tag name="SID" val="263"/>
  <p:tag name="PXID" val="1"/>
</p:tagLst>
</file>

<file path=ppt/theme/theme1.xml><?xml version="1.0" encoding="utf-8"?>
<a:theme xmlns:a="http://schemas.openxmlformats.org/drawingml/2006/main" name="Présentation Sunnikan 2012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Sunnikan 2012</Template>
  <TotalTime>5114</TotalTime>
  <Words>1999</Words>
  <Application>Microsoft Office PowerPoint</Application>
  <PresentationFormat>Affichage à l'écran (4:3)</PresentationFormat>
  <Paragraphs>746</Paragraphs>
  <Slides>41</Slides>
  <Notes>1</Notes>
  <HiddenSlides>2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  <vt:variant>
        <vt:lpstr>Diaporamas personnalisés</vt:lpstr>
      </vt:variant>
      <vt:variant>
        <vt:i4>1</vt:i4>
      </vt:variant>
    </vt:vector>
  </HeadingPairs>
  <TitlesOfParts>
    <vt:vector size="48" baseType="lpstr">
      <vt:lpstr>Arial</vt:lpstr>
      <vt:lpstr>Calibri</vt:lpstr>
      <vt:lpstr>Franklin Gothic Book</vt:lpstr>
      <vt:lpstr>Times New Roman</vt:lpstr>
      <vt:lpstr>Wingdings</vt:lpstr>
      <vt:lpstr>Présentation Sunnikan 2012</vt:lpstr>
      <vt:lpstr>Sunnikan Consulting   Réunion de rentrée 02 Février 2015  Bonne année !    Rétrospective 2014 Rappels méthodologiques Sunnikan en 2015</vt:lpstr>
      <vt:lpstr>Rétrospective 2014</vt:lpstr>
      <vt:lpstr>Le point de vue de chacun</vt:lpstr>
      <vt:lpstr>Nouveaux locaux</vt:lpstr>
      <vt:lpstr>Indicateurs Financiers 2014 :  Consultants seulement (incluant Georges)</vt:lpstr>
      <vt:lpstr>Répartition du C.A. 2014 par domaine</vt:lpstr>
      <vt:lpstr>Répartition du C.A. 2014 par type de prestation</vt:lpstr>
      <vt:lpstr>Répartition du C.A. 2014 par type de Client</vt:lpstr>
      <vt:lpstr>Les Clients les plus facturés au cours de l'année</vt:lpstr>
      <vt:lpstr>Sun.eVeille Recherche Biomédicale</vt:lpstr>
      <vt:lpstr>Bilan du Séminaire 2014</vt:lpstr>
      <vt:lpstr>Fonctions Support : systématiser la démarche [Avril 2014]</vt:lpstr>
      <vt:lpstr>Autres</vt:lpstr>
      <vt:lpstr>Rappels méthodologiques</vt:lpstr>
      <vt:lpstr>Rappels Méthodologiques TicTac</vt:lpstr>
      <vt:lpstr>Rappels Méthodologiques Rédiger sous Word</vt:lpstr>
      <vt:lpstr>Rappels Méthodologiques Rédiger dans l'intranet</vt:lpstr>
      <vt:lpstr>Rappels Méthodologiques Gérer les versions de documents dans SharePoint</vt:lpstr>
      <vt:lpstr>Sunnikan en 2015</vt:lpstr>
      <vt:lpstr>Sunnikan 2015</vt:lpstr>
      <vt:lpstr>Bilan 2014 Projets / Missions</vt:lpstr>
      <vt:lpstr>Bilan des audits 2014 par consultant</vt:lpstr>
      <vt:lpstr>Bilan par domaine d'audits</vt:lpstr>
      <vt:lpstr>Bilan par type d'audits</vt:lpstr>
      <vt:lpstr>Bilan par durée</vt:lpstr>
      <vt:lpstr>Présentation PowerPoint</vt:lpstr>
      <vt:lpstr>Présentation PowerPoint</vt:lpstr>
      <vt:lpstr>Bilan des contrôles qualité</vt:lpstr>
      <vt:lpstr>Missions acceptées depuis le dernier Sun.eNews (décembre 2014)</vt:lpstr>
      <vt:lpstr>Nouveaux Projets</vt:lpstr>
      <vt:lpstr>Système d'Information</vt:lpstr>
      <vt:lpstr>Informatique</vt:lpstr>
      <vt:lpstr>Informatique Alarme et vidéo-surveillance</vt:lpstr>
      <vt:lpstr>SharePoint</vt:lpstr>
      <vt:lpstr>Intranet Scientifique et Méthodologique</vt:lpstr>
      <vt:lpstr>Formations</vt:lpstr>
      <vt:lpstr>Synthèses Thématiques &amp; SOP XML</vt:lpstr>
      <vt:lpstr>Nos Clients</vt:lpstr>
      <vt:lpstr>Politique anti-corruption</vt:lpstr>
      <vt:lpstr>Repas de Noël</vt:lpstr>
      <vt:lpstr>Repas de Noël</vt:lpstr>
      <vt:lpstr>Diaporama personnalisé 1</vt:lpstr>
    </vt:vector>
  </TitlesOfParts>
  <Company>Sunnikan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</dc:title>
  <dc:subject>01 Septembre 2014</dc:subject>
  <dc:creator>Georges MARTIN</dc:creator>
  <cp:lastModifiedBy>Georges MARTIN</cp:lastModifiedBy>
  <cp:revision>268</cp:revision>
  <cp:lastPrinted>2015-01-30T10:52:19Z</cp:lastPrinted>
  <dcterms:created xsi:type="dcterms:W3CDTF">2012-06-06T15:07:13Z</dcterms:created>
  <dcterms:modified xsi:type="dcterms:W3CDTF">2015-02-02T13:33:43Z</dcterms:modified>
</cp:coreProperties>
</file>