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5"/>
  </p:notesMasterIdLst>
  <p:handoutMasterIdLst>
    <p:handoutMasterId r:id="rId26"/>
  </p:handoutMasterIdLst>
  <p:sldIdLst>
    <p:sldId id="257" r:id="rId2"/>
    <p:sldId id="357" r:id="rId3"/>
    <p:sldId id="376" r:id="rId4"/>
    <p:sldId id="374" r:id="rId5"/>
    <p:sldId id="377" r:id="rId6"/>
    <p:sldId id="375" r:id="rId7"/>
    <p:sldId id="373" r:id="rId8"/>
    <p:sldId id="378" r:id="rId9"/>
    <p:sldId id="379" r:id="rId10"/>
    <p:sldId id="380" r:id="rId11"/>
    <p:sldId id="383" r:id="rId12"/>
    <p:sldId id="359" r:id="rId13"/>
    <p:sldId id="361" r:id="rId14"/>
    <p:sldId id="360" r:id="rId15"/>
    <p:sldId id="370" r:id="rId16"/>
    <p:sldId id="362" r:id="rId17"/>
    <p:sldId id="363" r:id="rId18"/>
    <p:sldId id="369" r:id="rId19"/>
    <p:sldId id="367" r:id="rId20"/>
    <p:sldId id="368" r:id="rId21"/>
    <p:sldId id="364" r:id="rId22"/>
    <p:sldId id="365" r:id="rId23"/>
    <p:sldId id="366" r:id="rId24"/>
  </p:sldIdLst>
  <p:sldSz cx="9144000" cy="6858000" type="screen4x3"/>
  <p:notesSz cx="6807200" cy="9939338"/>
  <p:custShowLst>
    <p:custShow name="Diaporama personnalisé 1" id="0">
      <p:sldLst/>
    </p:custShow>
  </p:custShow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orges MARTIN" initials="G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3399"/>
    <a:srgbClr val="FFFF99"/>
    <a:srgbClr val="FFFF00"/>
    <a:srgbClr val="CCFFFF"/>
    <a:srgbClr val="1088C9"/>
    <a:srgbClr val="FF3399"/>
    <a:srgbClr val="FF0000"/>
    <a:srgbClr val="FF99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5" autoAdjust="0"/>
    <p:restoredTop sz="83433" autoAdjust="0"/>
  </p:normalViewPr>
  <p:slideViewPr>
    <p:cSldViewPr>
      <p:cViewPr>
        <p:scale>
          <a:sx n="90" d="100"/>
          <a:sy n="90" d="100"/>
        </p:scale>
        <p:origin x="-8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0" d="100"/>
        <a:sy n="170" d="100"/>
      </p:scale>
      <p:origin x="0" y="20478"/>
    </p:cViewPr>
  </p:sorterViewPr>
  <p:notesViewPr>
    <p:cSldViewPr>
      <p:cViewPr>
        <p:scale>
          <a:sx n="100" d="100"/>
          <a:sy n="100" d="100"/>
        </p:scale>
        <p:origin x="-2046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>
            <a:lvl1pPr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>
            <a:lvl1pPr algn="r"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3928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b" anchorCtr="0" compatLnSpc="1">
            <a:prstTxWarp prst="textNoShape">
              <a:avLst/>
            </a:prstTxWarp>
          </a:bodyPr>
          <a:lstStyle>
            <a:lvl1pPr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8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b" anchorCtr="0" compatLnSpc="1">
            <a:prstTxWarp prst="textNoShape">
              <a:avLst/>
            </a:prstTxWarp>
          </a:bodyPr>
          <a:lstStyle>
            <a:lvl1pPr algn="r"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>
            <a:lvl1pPr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5" y="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>
            <a:lvl1pPr algn="r"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271463"/>
            <a:ext cx="5745162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5" y="4721227"/>
            <a:ext cx="6291262" cy="4787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37689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b" anchorCtr="0" compatLnSpc="1">
            <a:prstTxWarp prst="textNoShape">
              <a:avLst/>
            </a:prstTxWarp>
          </a:bodyPr>
          <a:lstStyle>
            <a:lvl1pPr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5" y="9437689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b" anchorCtr="0" compatLnSpc="1">
            <a:prstTxWarp prst="textNoShape">
              <a:avLst/>
            </a:prstTxWarp>
          </a:bodyPr>
          <a:lstStyle>
            <a:lvl1pPr algn="r" defTabSz="918231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39414" indent="-284391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37561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592585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47610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02632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57658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12683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67705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b="0" dirty="0" smtClean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39414" indent="-284391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37561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592585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47610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02632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57658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12683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67705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b="0" dirty="0" smtClean="0">
                <a:latin typeface="Times New Roman" pitchFamily="18" charset="0"/>
              </a:rPr>
              <a:t>04 Juin 2009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39414" indent="-284391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37561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592585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47610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02632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57658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12683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67705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b="0" dirty="0" smtClean="0">
                <a:latin typeface="Times New Roman" pitchFamily="18" charset="0"/>
              </a:rPr>
              <a:t>Forma_MQ_01_Concepts MPQR.pps</a:t>
            </a: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39414" indent="-284391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37561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592585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47610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02632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57658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12683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67705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274436F-56AD-4CB8-9E56-A54AC87D00DB}" type="slidenum">
              <a:rPr lang="fr-FR" b="0" smtClean="0">
                <a:latin typeface="Times New Roman" pitchFamily="18" charset="0"/>
              </a:rPr>
              <a:pPr/>
              <a:t>1</a:t>
            </a:fld>
            <a:endParaRPr lang="fr-FR" b="0" dirty="0" smtClean="0">
              <a:latin typeface="Times New Roman" pitchFamily="18" charset="0"/>
            </a:endParaRPr>
          </a:p>
        </p:txBody>
      </p:sp>
      <p:sp>
        <p:nvSpPr>
          <p:cNvPr id="2498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  <a:endParaRPr lang="fr-FR" noProof="0" dirty="0" smtClean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  <a:endParaRPr lang="fr-FR" noProof="0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15 janvier 2013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SUNNIKAN Consulting - 20130115_Reunion.pptx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 janvier 2013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- 20130115_Reunion.pptx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32048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 janvier 2013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- 20130115_Reunion.pptx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980728"/>
            <a:ext cx="7344816" cy="126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 sz="1600"/>
            </a:lvl1pPr>
            <a:lvl2pPr marL="540000" indent="-180000" algn="just">
              <a:spcBef>
                <a:spcPts val="300"/>
              </a:spcBef>
              <a:defRPr sz="1600"/>
            </a:lvl2pPr>
            <a:lvl3pPr marL="720000" indent="-179388" algn="just">
              <a:spcBef>
                <a:spcPts val="0"/>
              </a:spcBef>
              <a:defRPr sz="1600"/>
            </a:lvl3pPr>
            <a:lvl4pPr marL="900000" indent="-179388" algn="just">
              <a:spcBef>
                <a:spcPts val="0"/>
              </a:spcBef>
              <a:defRPr sz="1400"/>
            </a:lvl4pPr>
            <a:lvl5pPr marL="1080000" indent="-179388" algn="just">
              <a:spcBef>
                <a:spcPts val="0"/>
              </a:spcBef>
              <a:defRPr sz="1200"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smtClean="0"/>
              <a:t>Titre</a:t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fr-FR" smtClean="0"/>
              <a:t>15 janvier 2013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smtClean="0"/>
              <a:t>SUNNIKAN Consulting - 20130115_Reunion.pptx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slide" Target="slide14.xml"/><Relationship Id="rId7" Type="http://schemas.openxmlformats.org/officeDocument/2006/relationships/slide" Target="slide18.xml"/><Relationship Id="rId12" Type="http://schemas.openxmlformats.org/officeDocument/2006/relationships/slide" Target="slide23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7.xml"/><Relationship Id="rId11" Type="http://schemas.openxmlformats.org/officeDocument/2006/relationships/slide" Target="slide22.xml"/><Relationship Id="rId5" Type="http://schemas.openxmlformats.org/officeDocument/2006/relationships/slide" Target="slide16.xml"/><Relationship Id="rId10" Type="http://schemas.openxmlformats.org/officeDocument/2006/relationships/slide" Target="slide21.xml"/><Relationship Id="rId4" Type="http://schemas.openxmlformats.org/officeDocument/2006/relationships/slide" Target="slide13.xml"/><Relationship Id="rId9" Type="http://schemas.openxmlformats.org/officeDocument/2006/relationships/slide" Target="slide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548680"/>
            <a:ext cx="7772400" cy="1754326"/>
          </a:xfrm>
        </p:spPr>
        <p:txBody>
          <a:bodyPr/>
          <a:lstStyle/>
          <a:p>
            <a:r>
              <a:rPr lang="fr-FR" dirty="0" smtClean="0">
                <a:latin typeface="+mn-lt"/>
              </a:rPr>
              <a:t>Sunnikan Consulting</a:t>
            </a:r>
            <a:br>
              <a:rPr lang="fr-FR" dirty="0" smtClean="0">
                <a:latin typeface="+mn-lt"/>
              </a:rPr>
            </a:br>
            <a:r>
              <a:rPr lang="fr-FR" sz="3200" b="1" dirty="0" smtClean="0">
                <a:latin typeface="+mn-lt"/>
              </a:rPr>
              <a:t>Réunion du 15 janvier 2013</a:t>
            </a:r>
            <a:r>
              <a:rPr lang="fr-FR" sz="2400" dirty="0" smtClean="0">
                <a:latin typeface="+mn-lt"/>
              </a:rPr>
              <a:t/>
            </a:r>
            <a:br>
              <a:rPr lang="fr-FR" sz="2400" dirty="0" smtClean="0">
                <a:latin typeface="+mn-lt"/>
              </a:rPr>
            </a:br>
            <a:r>
              <a:rPr lang="fr-FR" sz="2400" dirty="0" smtClean="0">
                <a:latin typeface="+mn-lt"/>
              </a:rPr>
              <a:t/>
            </a:r>
            <a:br>
              <a:rPr lang="fr-FR" sz="2400" dirty="0" smtClean="0">
                <a:latin typeface="+mn-lt"/>
              </a:rPr>
            </a:br>
            <a:endParaRPr lang="fr-FR" dirty="0" smtClean="0">
              <a:latin typeface="+mn-lt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15 janvier 2013</a:t>
            </a:r>
            <a:endParaRPr lang="fr-FR" dirty="0">
              <a:latin typeface="+mn-lt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SUNNIKAN Consulting - 20130115_Reunion.pptx</a:t>
            </a:r>
            <a:endParaRPr lang="fr-FR" dirty="0">
              <a:latin typeface="+mn-lt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290DB7-88CB-421F-B0B5-4BABC2111128}" type="slidenum">
              <a:rPr lang="fr-FR" smtClean="0">
                <a:latin typeface="+mn-lt"/>
              </a:rPr>
              <a:pPr/>
              <a:t>1</a:t>
            </a:fld>
            <a:endParaRPr lang="fr-FR" dirty="0">
              <a:latin typeface="+mn-lt"/>
            </a:endParaRPr>
          </a:p>
        </p:txBody>
      </p:sp>
      <p:pic>
        <p:nvPicPr>
          <p:cNvPr id="1026" name="Picture 2" descr="C:\Users\martin\Desktop\cascade-des-tuf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24" y="2420888"/>
            <a:ext cx="5559552" cy="416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10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Agenda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232202"/>
          </a:xfrm>
        </p:spPr>
        <p:txBody>
          <a:bodyPr/>
          <a:lstStyle/>
          <a:p>
            <a:r>
              <a:rPr lang="fr-FR" dirty="0" smtClean="0"/>
              <a:t>Démarche de déclinaison stratégique</a:t>
            </a:r>
          </a:p>
          <a:p>
            <a:r>
              <a:rPr lang="fr-FR" dirty="0" smtClean="0"/>
              <a:t>Axe "Finances"</a:t>
            </a:r>
          </a:p>
          <a:p>
            <a:pPr marL="702900" lvl="1" indent="-342900">
              <a:buFont typeface="+mj-lt"/>
              <a:buAutoNum type="arabicPeriod"/>
            </a:pPr>
            <a:r>
              <a:rPr lang="fr-FR" dirty="0" smtClean="0">
                <a:hlinkClick r:id="rId2" action="ppaction://hlinksldjump"/>
              </a:rPr>
              <a:t>Indicateurs 2012</a:t>
            </a:r>
            <a:endParaRPr lang="fr-FR" dirty="0" smtClean="0"/>
          </a:p>
          <a:p>
            <a:r>
              <a:rPr lang="fr-FR" dirty="0" smtClean="0"/>
              <a:t>Axe "Satisfaction des Clients"</a:t>
            </a:r>
          </a:p>
          <a:p>
            <a:pPr marL="702900" lvl="1" indent="-342900">
              <a:buFont typeface="+mj-lt"/>
              <a:buAutoNum type="arabicPeriod"/>
            </a:pPr>
            <a:r>
              <a:rPr lang="fr-FR" dirty="0" smtClean="0">
                <a:hlinkClick r:id="rId3" action="ppaction://hlinksldjump"/>
              </a:rPr>
              <a:t>Enquête de </a:t>
            </a:r>
            <a:r>
              <a:rPr lang="fr-FR" dirty="0">
                <a:hlinkClick r:id="rId3" action="ppaction://hlinksldjump"/>
              </a:rPr>
              <a:t>satisfaction des Clients</a:t>
            </a:r>
            <a:endParaRPr lang="fr-FR" dirty="0"/>
          </a:p>
          <a:p>
            <a:pPr marL="702900" lvl="1" indent="-342900">
              <a:buFont typeface="+mj-lt"/>
              <a:buAutoNum type="arabicPeriod"/>
            </a:pPr>
            <a:r>
              <a:rPr lang="fr-FR" dirty="0" smtClean="0">
                <a:hlinkClick r:id="rId4" action="ppaction://hlinksldjump"/>
              </a:rPr>
              <a:t>Prestation "</a:t>
            </a:r>
            <a:r>
              <a:rPr lang="fr-FR" dirty="0">
                <a:hlinkClick r:id="rId4" action="ppaction://hlinksldjump"/>
              </a:rPr>
              <a:t>Sous-traitance Manager Qualité"</a:t>
            </a:r>
            <a:endParaRPr lang="fr-FR" dirty="0"/>
          </a:p>
          <a:p>
            <a:r>
              <a:rPr lang="fr-FR" dirty="0" smtClean="0"/>
              <a:t>Axe "Processus"</a:t>
            </a:r>
          </a:p>
          <a:p>
            <a:pPr marL="702900" lvl="1" indent="-342900">
              <a:buFont typeface="+mj-lt"/>
              <a:buAutoNum type="arabicPeriod"/>
            </a:pPr>
            <a:r>
              <a:rPr lang="fr-FR" dirty="0">
                <a:hlinkClick r:id="rId3" action="ppaction://hlinksldjump"/>
              </a:rPr>
              <a:t>Gestion des </a:t>
            </a:r>
            <a:r>
              <a:rPr lang="fr-FR" dirty="0" smtClean="0">
                <a:hlinkClick r:id="rId3" action="ppaction://hlinksldjump"/>
              </a:rPr>
              <a:t>missions</a:t>
            </a:r>
            <a:endParaRPr lang="fr-FR" dirty="0" smtClean="0"/>
          </a:p>
          <a:p>
            <a:pPr marL="702900" lvl="1" indent="-342900">
              <a:buFont typeface="+mj-lt"/>
              <a:buAutoNum type="arabicPeriod"/>
            </a:pPr>
            <a:r>
              <a:rPr lang="fr-FR" dirty="0" smtClean="0">
                <a:hlinkClick r:id="rId2" action="ppaction://hlinksldjump"/>
              </a:rPr>
              <a:t>Démarche commerciale</a:t>
            </a:r>
            <a:endParaRPr lang="fr-FR" dirty="0" smtClean="0"/>
          </a:p>
          <a:p>
            <a:r>
              <a:rPr lang="fr-FR" dirty="0" smtClean="0"/>
              <a:t>Axe "Apprentissage Opérationnel"</a:t>
            </a:r>
          </a:p>
          <a:p>
            <a:pPr marL="702900" lvl="1" indent="-342900">
              <a:buFont typeface="+mj-lt"/>
              <a:buAutoNum type="arabicPeriod"/>
            </a:pPr>
            <a:r>
              <a:rPr lang="fr-FR" dirty="0" smtClean="0">
                <a:hlinkClick r:id="rId5" action="ppaction://hlinksldjump"/>
              </a:rPr>
              <a:t>Rôle Gestionnaire de Mission</a:t>
            </a:r>
            <a:endParaRPr lang="fr-FR" dirty="0" smtClean="0"/>
          </a:p>
          <a:p>
            <a:pPr marL="702900" lvl="1" indent="-342900">
              <a:buFont typeface="+mj-lt"/>
              <a:buAutoNum type="arabicPeriod"/>
            </a:pPr>
            <a:r>
              <a:rPr lang="fr-FR" dirty="0" smtClean="0">
                <a:hlinkClick r:id="rId6" action="ppaction://hlinksldjump"/>
              </a:rPr>
              <a:t>Rôle Assistante</a:t>
            </a:r>
            <a:endParaRPr lang="fr-FR" dirty="0" smtClean="0"/>
          </a:p>
          <a:p>
            <a:pPr marL="702900" lvl="1" indent="-342900">
              <a:buFont typeface="+mj-lt"/>
              <a:buAutoNum type="arabicPeriod"/>
            </a:pPr>
            <a:r>
              <a:rPr lang="fr-FR" dirty="0" smtClean="0">
                <a:hlinkClick r:id="rId7" action="ppaction://hlinksldjump"/>
              </a:rPr>
              <a:t>Formation des Consultants</a:t>
            </a:r>
            <a:endParaRPr lang="fr-FR" dirty="0" smtClean="0"/>
          </a:p>
          <a:p>
            <a:pPr marL="702900" lvl="1" indent="-342900">
              <a:buFont typeface="+mj-lt"/>
              <a:buAutoNum type="arabicPeriod"/>
            </a:pPr>
            <a:r>
              <a:rPr lang="fr-FR" dirty="0" smtClean="0">
                <a:hlinkClick r:id="rId8" action="ppaction://hlinksldjump"/>
              </a:rPr>
              <a:t>Informatique</a:t>
            </a:r>
            <a:endParaRPr lang="fr-FR" dirty="0" smtClean="0"/>
          </a:p>
          <a:p>
            <a:pPr marL="702900" lvl="1" indent="-342900">
              <a:buFont typeface="+mj-lt"/>
              <a:buAutoNum type="arabicPeriod"/>
            </a:pPr>
            <a:r>
              <a:rPr lang="fr-FR" dirty="0" smtClean="0">
                <a:hlinkClick r:id="rId9" action="ppaction://hlinksldjump"/>
              </a:rPr>
              <a:t>Intranet Scientifique</a:t>
            </a:r>
            <a:endParaRPr lang="fr-FR" dirty="0" smtClean="0"/>
          </a:p>
          <a:p>
            <a:pPr marL="702900" lvl="1" indent="-342900">
              <a:buFont typeface="+mj-lt"/>
              <a:buAutoNum type="arabicPeriod"/>
            </a:pPr>
            <a:r>
              <a:rPr lang="fr-FR" dirty="0" smtClean="0">
                <a:hlinkClick r:id="rId10" action="ppaction://hlinksldjump"/>
              </a:rPr>
              <a:t>SOP XML</a:t>
            </a:r>
            <a:endParaRPr lang="fr-FR" dirty="0" smtClean="0"/>
          </a:p>
          <a:p>
            <a:pPr marL="702900" lvl="1" indent="-342900">
              <a:buFont typeface="+mj-lt"/>
              <a:buAutoNum type="arabicPeriod"/>
            </a:pPr>
            <a:r>
              <a:rPr lang="fr-FR" dirty="0" smtClean="0">
                <a:hlinkClick r:id="rId11" action="ppaction://hlinksldjump"/>
              </a:rPr>
              <a:t>Méthodologie d'audit</a:t>
            </a:r>
            <a:r>
              <a:rPr lang="fr-FR" dirty="0" smtClean="0"/>
              <a:t> : check-lists, rapport</a:t>
            </a:r>
          </a:p>
          <a:p>
            <a:r>
              <a:rPr lang="fr-FR" dirty="0" smtClean="0">
                <a:hlinkClick r:id="rId12" action="ppaction://hlinksldjump"/>
              </a:rPr>
              <a:t>2013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46209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Carnet de Commandes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25 Juin 2012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SUNNIKAN Consulting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457200" y="1331090"/>
            <a:ext cx="3200400" cy="338554"/>
          </a:xfrm>
        </p:spPr>
        <p:txBody>
          <a:bodyPr/>
          <a:lstStyle/>
          <a:p>
            <a:endParaRPr lang="fr-FR" dirty="0" smtClean="0">
              <a:solidFill>
                <a:srgbClr val="FF0000"/>
              </a:solidFill>
              <a:sym typeface="Wingdings" pitchFamily="2" charset="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0" t="26581" r="36670" b="25983"/>
          <a:stretch/>
        </p:blipFill>
        <p:spPr bwMode="auto">
          <a:xfrm>
            <a:off x="3430343" y="908720"/>
            <a:ext cx="5750169" cy="4879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4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Indicateurs Financiers 2012 : </a:t>
            </a:r>
            <a:br>
              <a:rPr lang="fr-FR" dirty="0" smtClean="0"/>
            </a:br>
            <a:r>
              <a:rPr lang="fr-FR" dirty="0" smtClean="0"/>
              <a:t>Consultants seulement (incluant Georges)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  <p:graphicFrame>
        <p:nvGraphicFramePr>
          <p:cNvPr id="9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0219211"/>
              </p:ext>
            </p:extLst>
          </p:nvPr>
        </p:nvGraphicFramePr>
        <p:xfrm>
          <a:off x="757178" y="1217280"/>
          <a:ext cx="6336382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942"/>
                <a:gridCol w="1296144"/>
                <a:gridCol w="1224136"/>
                <a:gridCol w="1440160"/>
              </a:tblGrid>
              <a:tr h="338358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2012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CA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1 094</a:t>
                      </a:r>
                      <a:r>
                        <a:rPr lang="fr-FR" baseline="0" dirty="0" smtClean="0"/>
                        <a:t>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1 095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1 028 K€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Travaillés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1 912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2 005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1 675 jours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8,85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9,28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7,75 ETP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Mission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1 173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1 163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</a:t>
                      </a:r>
                      <a:r>
                        <a:rPr lang="fr-FR" baseline="0" dirty="0" smtClean="0"/>
                        <a:t> 132</a:t>
                      </a:r>
                      <a:r>
                        <a:rPr lang="fr-FR" dirty="0" smtClean="0"/>
                        <a:t> jours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Facturables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1 082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1 085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981 jours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Mission/Travaillé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61,3 %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58,0 %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67,6 %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Facturable/Mission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92,2 %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93,3 %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86,7 %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Facturable/Travaillé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56,6 %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54,2</a:t>
                      </a:r>
                      <a:r>
                        <a:rPr lang="fr-FR" baseline="0" dirty="0" smtClean="0">
                          <a:solidFill>
                            <a:srgbClr val="FF0000"/>
                          </a:solidFill>
                        </a:rPr>
                        <a:t>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58,6 %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790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chiffres de l'année 2011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462862"/>
              </p:ext>
            </p:extLst>
          </p:nvPr>
        </p:nvGraphicFramePr>
        <p:xfrm>
          <a:off x="558140" y="1397000"/>
          <a:ext cx="8348355" cy="424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671"/>
                <a:gridCol w="1246909"/>
                <a:gridCol w="1055077"/>
                <a:gridCol w="2264898"/>
                <a:gridCol w="21118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2009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Δ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C.A. (factures)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1.024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1.232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1.220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-1 %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ETP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9,42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8,95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8,70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-2,8 %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Productivité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109</a:t>
                      </a:r>
                      <a:r>
                        <a:rPr lang="fr-FR" baseline="0" dirty="0" smtClean="0"/>
                        <a:t> K€/ETP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138 K€/ETP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140 K€/ETP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+ 2 %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Masse Salariale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543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558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+2,76 %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C.A. / M.S.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2,27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2,19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JM / JT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61,35 %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58% * (61,45 %)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-3,67 % (+0,10%)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JF / JM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92,45 %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93 % * (90,05 %)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+ 0,53 % (-2,40 %)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JF / JT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56,72 %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54 % * (55,34</a:t>
                      </a:r>
                      <a:r>
                        <a:rPr lang="fr-FR" baseline="0" dirty="0" smtClean="0"/>
                        <a:t> %)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-3,09 % (-1,38 %)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charset="0"/>
                        <a:buChar char="•"/>
                      </a:pPr>
                      <a:r>
                        <a:rPr lang="fr-FR" dirty="0" smtClean="0"/>
                        <a:t>sur 11 mois</a:t>
                      </a:r>
                    </a:p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fr-FR" dirty="0" smtClean="0"/>
                        <a:t>+ Lobna (- Lobna)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56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Indicateurs Financiers 2012 : </a:t>
            </a:r>
            <a:br>
              <a:rPr lang="fr-FR" dirty="0" smtClean="0"/>
            </a:br>
            <a:r>
              <a:rPr lang="fr-FR" dirty="0" smtClean="0"/>
              <a:t>Consultants seulement (n'incluant pas Georges)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  <p:graphicFrame>
        <p:nvGraphicFramePr>
          <p:cNvPr id="9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2236317"/>
              </p:ext>
            </p:extLst>
          </p:nvPr>
        </p:nvGraphicFramePr>
        <p:xfrm>
          <a:off x="757178" y="1217280"/>
          <a:ext cx="6336382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942"/>
                <a:gridCol w="1296144"/>
                <a:gridCol w="1224136"/>
                <a:gridCol w="1440160"/>
              </a:tblGrid>
              <a:tr h="338358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2012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CA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1 200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Travaillés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1 696 JT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7,85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Mission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1 096 JM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Facturables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1 000 JF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Mission/Travaillé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64,6 %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Facturable/Mission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91,2 %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Facturable/Travaillé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59,0 %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039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Indicateurs Financiers 2012 </a:t>
            </a:r>
            <a:r>
              <a:rPr lang="fr-FR" dirty="0" smtClean="0">
                <a:solidFill>
                  <a:srgbClr val="FF0000"/>
                </a:solidFill>
              </a:rPr>
              <a:t>+ Vision 2013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  <p:graphicFrame>
        <p:nvGraphicFramePr>
          <p:cNvPr id="9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141490"/>
              </p:ext>
            </p:extLst>
          </p:nvPr>
        </p:nvGraphicFramePr>
        <p:xfrm>
          <a:off x="757178" y="3068960"/>
          <a:ext cx="806329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553"/>
                <a:gridCol w="1343937"/>
                <a:gridCol w="1269275"/>
                <a:gridCol w="1493265"/>
                <a:gridCol w="1493265"/>
              </a:tblGrid>
              <a:tr h="338358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2013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CA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1 094</a:t>
                      </a:r>
                      <a:r>
                        <a:rPr lang="fr-FR" baseline="0" dirty="0" smtClean="0"/>
                        <a:t>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1 095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1 028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1 500 K€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Travaillés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1 912 JT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2 005 JT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1 675 JT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1 923 JT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8,85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9,28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7,75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8,90 ETP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Mission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1 173 JM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1 163 JM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</a:t>
                      </a:r>
                      <a:r>
                        <a:rPr lang="fr-FR" baseline="0" dirty="0" smtClean="0"/>
                        <a:t> 132</a:t>
                      </a:r>
                      <a:r>
                        <a:rPr lang="fr-FR" dirty="0" smtClean="0"/>
                        <a:t> JM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Facturables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1 082 JF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1 085 JF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981 JF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1250 JF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Mission/Travaillé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61,3 %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58,0 %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67,6 %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Facturable/Mission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92,2 %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93,3 %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86,7 %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sz="1800" dirty="0" smtClean="0">
                          <a:solidFill>
                            <a:srgbClr val="FF0000"/>
                          </a:solidFill>
                        </a:rPr>
                        <a:t>Facturable/Travaillé</a:t>
                      </a:r>
                      <a:endParaRPr lang="fr-FR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56,6 %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54,2</a:t>
                      </a:r>
                      <a:r>
                        <a:rPr lang="fr-FR" baseline="0" dirty="0" smtClean="0">
                          <a:solidFill>
                            <a:srgbClr val="FF0000"/>
                          </a:solidFill>
                        </a:rPr>
                        <a:t>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58,6 %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65,0 %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>
          <a:xfrm>
            <a:off x="323528" y="980728"/>
            <a:ext cx="7344816" cy="2111347"/>
          </a:xfrm>
        </p:spPr>
        <p:txBody>
          <a:bodyPr/>
          <a:lstStyle/>
          <a:p>
            <a:r>
              <a:rPr lang="fr-FR" dirty="0" smtClean="0"/>
              <a:t>Indicateurs globaux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Consultants seulement (</a:t>
            </a:r>
            <a:r>
              <a:rPr lang="fr-FR" dirty="0" smtClean="0">
                <a:solidFill>
                  <a:srgbClr val="FF0000"/>
                </a:solidFill>
              </a:rPr>
              <a:t>incluant GM</a:t>
            </a:r>
            <a:r>
              <a:rPr lang="fr-FR" dirty="0" smtClean="0"/>
              <a:t>)</a:t>
            </a:r>
            <a:endParaRPr lang="fr-FR" dirty="0"/>
          </a:p>
        </p:txBody>
      </p:sp>
      <p:graphicFrame>
        <p:nvGraphicFramePr>
          <p:cNvPr id="12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457247"/>
              </p:ext>
            </p:extLst>
          </p:nvPr>
        </p:nvGraphicFramePr>
        <p:xfrm>
          <a:off x="755898" y="1340768"/>
          <a:ext cx="806457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944"/>
                <a:gridCol w="1344151"/>
                <a:gridCol w="1269476"/>
                <a:gridCol w="1493502"/>
                <a:gridCol w="1493502"/>
              </a:tblGrid>
              <a:tr h="338358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2013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CA*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</a:t>
                      </a:r>
                      <a:r>
                        <a:rPr lang="fr-FR" baseline="0" dirty="0" smtClean="0"/>
                        <a:t> 232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1 220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1 203</a:t>
                      </a:r>
                      <a:r>
                        <a:rPr lang="fr-FR" baseline="0" dirty="0" smtClean="0"/>
                        <a:t>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99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24255" cy="1112728"/>
          </a:xfrm>
        </p:spPr>
        <p:txBody>
          <a:bodyPr>
            <a:normAutofit/>
          </a:bodyPr>
          <a:lstStyle/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Répartition du C.A. par domaine</a:t>
            </a:r>
            <a:br>
              <a:rPr lang="fr-FR" dirty="0" smtClean="0"/>
            </a:br>
            <a:r>
              <a:rPr lang="fr-FR" dirty="0"/>
              <a:t>	</a:t>
            </a:r>
            <a:r>
              <a:rPr lang="fr-FR" dirty="0" smtClean="0"/>
              <a:t>2010	2011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96853d923b2346b9b0d32b85440f057c&amp;StreamID=IMGCON_1_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21"/>
          <a:stretch/>
        </p:blipFill>
        <p:spPr bwMode="auto">
          <a:xfrm>
            <a:off x="4793553" y="1485131"/>
            <a:ext cx="3090815" cy="25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ae07aabde86a4ac1bca3390b7be4f854&amp;StreamID=IMGCON_1_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0"/>
          <a:stretch/>
        </p:blipFill>
        <p:spPr bwMode="auto">
          <a:xfrm>
            <a:off x="435927" y="1485131"/>
            <a:ext cx="3127962" cy="253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457200" y="4988802"/>
            <a:ext cx="3466728" cy="880241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Recherche Clinique = 80 %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Augmentation de la Pharmacovigilance de 10 % à 15 %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" t="30052" r="82865" b="45693"/>
          <a:stretch/>
        </p:blipFill>
        <p:spPr bwMode="auto">
          <a:xfrm>
            <a:off x="5724128" y="4024410"/>
            <a:ext cx="2933700" cy="2351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re 1"/>
          <p:cNvSpPr txBox="1">
            <a:spLocks/>
          </p:cNvSpPr>
          <p:nvPr/>
        </p:nvSpPr>
        <p:spPr bwMode="auto">
          <a:xfrm>
            <a:off x="3995936" y="4096772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227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96853d923b2346b9b0d32b85440f057c&amp;StreamID=IMGCON_1_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66" b="33061"/>
          <a:stretch/>
        </p:blipFill>
        <p:spPr bwMode="auto">
          <a:xfrm>
            <a:off x="4211960" y="764704"/>
            <a:ext cx="4317708" cy="282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ae07aabde86a4ac1bca3390b7be4f854&amp;StreamID=IMGCON_1_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90" b="33329"/>
          <a:stretch/>
        </p:blipFill>
        <p:spPr bwMode="auto">
          <a:xfrm>
            <a:off x="35496" y="764704"/>
            <a:ext cx="4324193" cy="302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12728"/>
          </a:xfrm>
        </p:spPr>
        <p:txBody>
          <a:bodyPr>
            <a:normAutofit/>
          </a:bodyPr>
          <a:lstStyle/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Répartition du C.A. par type de prestation</a:t>
            </a:r>
            <a:br>
              <a:rPr lang="fr-FR" dirty="0" smtClean="0"/>
            </a:br>
            <a:r>
              <a:rPr lang="fr-FR" dirty="0"/>
              <a:t>	</a:t>
            </a:r>
            <a:r>
              <a:rPr lang="fr-FR" dirty="0" smtClean="0"/>
              <a:t>2010                                             	        2011</a:t>
            </a:r>
            <a:endParaRPr lang="fr-FR" dirty="0"/>
          </a:p>
        </p:txBody>
      </p:sp>
      <p:sp>
        <p:nvSpPr>
          <p:cNvPr id="17" name="Espace réservé du contenu 2"/>
          <p:cNvSpPr>
            <a:spLocks noGrp="1"/>
          </p:cNvSpPr>
          <p:nvPr>
            <p:ph idx="1"/>
          </p:nvPr>
        </p:nvSpPr>
        <p:spPr>
          <a:xfrm>
            <a:off x="457200" y="4988802"/>
            <a:ext cx="4042792" cy="929485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Procédures	de 30 % à 24 %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Audits		de 18 % - 29 % à 23 %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Consulting	de 15% à 25%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6" t="29953" r="67830" b="45151"/>
          <a:stretch/>
        </p:blipFill>
        <p:spPr bwMode="auto">
          <a:xfrm>
            <a:off x="4499992" y="3500377"/>
            <a:ext cx="3672408" cy="3283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re 1"/>
          <p:cNvSpPr txBox="1">
            <a:spLocks/>
          </p:cNvSpPr>
          <p:nvPr/>
        </p:nvSpPr>
        <p:spPr bwMode="auto">
          <a:xfrm>
            <a:off x="3995936" y="4096772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008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96853d923b2346b9b0d32b85440f057c&amp;StreamID=IMGCON_1_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81"/>
          <a:stretch/>
        </p:blipFill>
        <p:spPr bwMode="auto">
          <a:xfrm>
            <a:off x="4805258" y="764704"/>
            <a:ext cx="3897975" cy="274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ae07aabde86a4ac1bca3390b7be4f854&amp;StreamID=IMGCON_1_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79"/>
          <a:stretch/>
        </p:blipFill>
        <p:spPr bwMode="auto">
          <a:xfrm>
            <a:off x="435927" y="764704"/>
            <a:ext cx="4250438" cy="274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457200" y="4988802"/>
            <a:ext cx="4474840" cy="1520416"/>
          </a:xfrm>
        </p:spPr>
        <p:txBody>
          <a:bodyPr/>
          <a:lstStyle/>
          <a:p>
            <a:pPr marL="0" indent="0">
              <a:buNone/>
              <a:tabLst>
                <a:tab pos="2774950" algn="l"/>
              </a:tabLst>
            </a:pPr>
            <a:r>
              <a:rPr lang="fr-FR" dirty="0"/>
              <a:t>Stabilité de la répartition par type de Client</a:t>
            </a:r>
          </a:p>
          <a:p>
            <a:pPr>
              <a:tabLst>
                <a:tab pos="2774950" algn="l"/>
              </a:tabLst>
            </a:pPr>
            <a:r>
              <a:rPr lang="fr-FR" dirty="0"/>
              <a:t>Laboratoires	65 % - 70 %</a:t>
            </a:r>
          </a:p>
          <a:p>
            <a:pPr>
              <a:tabLst>
                <a:tab pos="2774950" algn="l"/>
              </a:tabLst>
            </a:pPr>
            <a:r>
              <a:rPr lang="fr-FR" dirty="0"/>
              <a:t>Prestataires 	20 %</a:t>
            </a:r>
          </a:p>
          <a:p>
            <a:pPr>
              <a:tabLst>
                <a:tab pos="2774950" algn="l"/>
              </a:tabLst>
            </a:pPr>
            <a:r>
              <a:rPr lang="fr-FR" dirty="0"/>
              <a:t>Institutionnels	3 % - 4 %</a:t>
            </a:r>
          </a:p>
          <a:p>
            <a:pPr>
              <a:tabLst>
                <a:tab pos="2774950" algn="l"/>
              </a:tabLst>
            </a:pPr>
            <a:r>
              <a:rPr lang="fr-FR" b="1" dirty="0"/>
              <a:t>SUNNIKAN : augmentation	6 %, 8 %, 9 %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24255" cy="1112728"/>
          </a:xfrm>
        </p:spPr>
        <p:txBody>
          <a:bodyPr>
            <a:normAutofit/>
          </a:bodyPr>
          <a:lstStyle/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Répartition du C.A. par type de Client</a:t>
            </a:r>
            <a:br>
              <a:rPr lang="fr-FR" dirty="0" smtClean="0"/>
            </a:br>
            <a:r>
              <a:rPr lang="fr-FR" dirty="0"/>
              <a:t>	</a:t>
            </a:r>
            <a:r>
              <a:rPr lang="fr-FR" dirty="0" smtClean="0"/>
              <a:t>2010	2011</a:t>
            </a:r>
            <a:endParaRPr lang="fr-FR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78" t="29953" r="51510" b="45240"/>
          <a:stretch/>
        </p:blipFill>
        <p:spPr bwMode="auto">
          <a:xfrm>
            <a:off x="5076056" y="3765084"/>
            <a:ext cx="3384376" cy="3005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re 1"/>
          <p:cNvSpPr txBox="1">
            <a:spLocks/>
          </p:cNvSpPr>
          <p:nvPr/>
        </p:nvSpPr>
        <p:spPr bwMode="auto">
          <a:xfrm>
            <a:off x="3995936" y="4096772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833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tabLst>
                <a:tab pos="1793875" algn="l"/>
                <a:tab pos="5200650" algn="l"/>
              </a:tabLst>
            </a:pPr>
            <a:r>
              <a:rPr lang="fr-FR" dirty="0"/>
              <a:t>Les </a:t>
            </a:r>
            <a:r>
              <a:rPr lang="fr-FR" dirty="0" smtClean="0"/>
              <a:t>Clients les plus facturés au cours de l'année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53049"/>
              </p:ext>
            </p:extLst>
          </p:nvPr>
        </p:nvGraphicFramePr>
        <p:xfrm>
          <a:off x="3347864" y="1543793"/>
          <a:ext cx="2177749" cy="4785360"/>
        </p:xfrm>
        <a:graphic>
          <a:graphicData uri="http://schemas.openxmlformats.org/drawingml/2006/table">
            <a:tbl>
              <a:tblPr/>
              <a:tblGrid>
                <a:gridCol w="1621984"/>
                <a:gridCol w="555765"/>
              </a:tblGrid>
              <a:tr h="228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effectLst/>
                        </a:rPr>
                        <a:t>OLYMPUS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 smtClean="0">
                          <a:effectLst/>
                        </a:rPr>
                        <a:t>105 240€</a:t>
                      </a:r>
                      <a:endParaRPr lang="fr-FR" sz="11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GUERBET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87 048€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LFB Biomédicaments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81 755€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LFB Biotechnologies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80 096€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AIR LIQUIDE SANTE INTERNATIONAL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79 228€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CERC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70 900€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Recherche Biomédicale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69 825€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LA-SER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44 180€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EXPANSCIENCE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43 450€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STEBA Biotech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42 975€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BIOPROJET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35 428€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ROCHE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29 648€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</a:t>
                      </a:r>
                      <a:r>
                        <a:rPr lang="fr-FR" sz="1100" dirty="0" err="1">
                          <a:effectLst/>
                        </a:rPr>
                        <a:t>Safety</a:t>
                      </a:r>
                      <a:endParaRPr lang="fr-FR" sz="11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29 500€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BOUCHARA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29 220€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ANTICIP SANTE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28 839€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J&amp;J Medical Devices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24 990€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KAPPA SANTE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21 794€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AB SCIENCE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19 000€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CHU TOULOUSE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17 500€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CYTHERIS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17 400€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586357"/>
              </p:ext>
            </p:extLst>
          </p:nvPr>
        </p:nvGraphicFramePr>
        <p:xfrm>
          <a:off x="539552" y="1538526"/>
          <a:ext cx="2113686" cy="4508858"/>
        </p:xfrm>
        <a:graphic>
          <a:graphicData uri="http://schemas.openxmlformats.org/drawingml/2006/table">
            <a:tbl>
              <a:tblPr/>
              <a:tblGrid>
                <a:gridCol w="1512521"/>
                <a:gridCol w="601165"/>
              </a:tblGrid>
              <a:tr h="2196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effectLst/>
                        </a:rPr>
                        <a:t>LFB Biomédicaments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 smtClean="0">
                          <a:effectLst/>
                        </a:rPr>
                        <a:t>126 995€</a:t>
                      </a:r>
                      <a:endParaRPr lang="fr-FR" sz="11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CERC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90 063€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GUERBET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66 451€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LFB Biotechnologies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58 830€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CHU TOULOUSE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56 000€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Recherche Biomédicale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53 600€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NESTLE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45 254€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BOEHRINGER INGELHEIM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43 145€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EXPANSCIENCE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36 255€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OLYMPUS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35 865€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BIOMEDECINE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33 000€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LFB SA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29 598€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</a:t>
                      </a:r>
                      <a:r>
                        <a:rPr lang="fr-FR" sz="1100" dirty="0" err="1">
                          <a:effectLst/>
                        </a:rPr>
                        <a:t>Safety</a:t>
                      </a:r>
                      <a:endParaRPr lang="fr-FR" sz="11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27 200€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SUNNIKAN CONSULTING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27 135€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STEBA Biotech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26 775€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CLINIGRID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25 150€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ROCHE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23 235€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AB SCIENCE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22 000€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CYTHERIS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21 450€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NICOX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21 093€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Espace réservé du conten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4921490"/>
              </p:ext>
            </p:extLst>
          </p:nvPr>
        </p:nvGraphicFramePr>
        <p:xfrm>
          <a:off x="6210675" y="1556792"/>
          <a:ext cx="2177749" cy="4892040"/>
        </p:xfrm>
        <a:graphic>
          <a:graphicData uri="http://schemas.openxmlformats.org/drawingml/2006/table">
            <a:tbl>
              <a:tblPr/>
              <a:tblGrid>
                <a:gridCol w="1385661"/>
                <a:gridCol w="792088"/>
              </a:tblGrid>
              <a:tr h="228600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Recherche Biomédicale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78 175€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CERC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73 150€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ROCHE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71 580€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NOVARTIS PHARMA SAS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70 871€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OLYMPUS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58 362€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BOUCHARA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56 921€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LFB Biomédicaments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50 657€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BIOPROJET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46 360€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STEBA France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41 450€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NORDIC PHARMA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39 962€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</a:t>
                      </a:r>
                      <a:r>
                        <a:rPr lang="fr-FR" sz="1100" dirty="0" err="1">
                          <a:effectLst/>
                        </a:rPr>
                        <a:t>Safety</a:t>
                      </a:r>
                      <a:endParaRPr lang="fr-FR" sz="11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36 500€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GSK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31 350€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AIR LIQUIDE SANTE INTERNATIONAL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30 831€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SUNNIKAN CONSULTING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29 980€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DNDi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29 400€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ZAMBON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29 093€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LABCATAL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25 840€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INC RESEARCH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25 500€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LFB Biotechnologies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23 625€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AXONAL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23 520€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itre 1"/>
          <p:cNvSpPr txBox="1">
            <a:spLocks/>
          </p:cNvSpPr>
          <p:nvPr/>
        </p:nvSpPr>
        <p:spPr bwMode="auto">
          <a:xfrm>
            <a:off x="323528" y="620688"/>
            <a:ext cx="820891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793875" algn="l"/>
                <a:tab pos="5200650" algn="l"/>
              </a:tabLst>
            </a:pPr>
            <a:r>
              <a:rPr lang="fr-FR" dirty="0" smtClean="0"/>
              <a:t>          2010                               2011                       2012</a:t>
            </a:r>
            <a:endParaRPr lang="fr-FR" sz="1800" dirty="0">
              <a:solidFill>
                <a:srgbClr val="003399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4826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Indicateurs Clients 2012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907941"/>
          </a:xfrm>
        </p:spPr>
        <p:txBody>
          <a:bodyPr/>
          <a:lstStyle/>
          <a:p>
            <a:r>
              <a:rPr lang="fr-FR" dirty="0" smtClean="0"/>
              <a:t>Axe "Satisfaction des Clients"</a:t>
            </a:r>
          </a:p>
          <a:p>
            <a:pPr lvl="1"/>
            <a:r>
              <a:rPr lang="fr-FR" dirty="0" smtClean="0"/>
              <a:t>enquête de satisfaction des Clients</a:t>
            </a:r>
          </a:p>
          <a:p>
            <a:pPr lvl="1"/>
            <a:r>
              <a:rPr lang="fr-FR" dirty="0" smtClean="0"/>
              <a:t>prestation "Sous-traitance Manager Qualité"</a:t>
            </a:r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289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95536" y="188640"/>
            <a:ext cx="7344816" cy="400110"/>
          </a:xfrm>
        </p:spPr>
        <p:txBody>
          <a:bodyPr/>
          <a:lstStyle/>
          <a:p>
            <a:r>
              <a:rPr lang="fr-FR" sz="2000" b="1" dirty="0" smtClean="0"/>
              <a:t>Prestation "Sous-traitance de la fonction Manager Qualité"</a:t>
            </a:r>
            <a:endParaRPr lang="fr-FR" sz="2000" b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622530"/>
          </a:xfrm>
        </p:spPr>
        <p:txBody>
          <a:bodyPr/>
          <a:lstStyle/>
          <a:p>
            <a:r>
              <a:rPr lang="fr-FR" dirty="0" smtClean="0"/>
              <a:t>Les différentes demandes</a:t>
            </a:r>
          </a:p>
          <a:p>
            <a:pPr lvl="1"/>
            <a:r>
              <a:rPr lang="fr-FR" dirty="0" smtClean="0"/>
              <a:t>Besoin d'une AQ performante (mais ne résiste pas au long terme) :</a:t>
            </a:r>
          </a:p>
          <a:p>
            <a:pPr lvl="2"/>
            <a:r>
              <a:rPr lang="fr-FR" dirty="0" smtClean="0"/>
              <a:t>CARDIALPHA, LA-SER, MONITORING FORCE, ICTA, CLINIGRID, CERC</a:t>
            </a:r>
          </a:p>
          <a:p>
            <a:pPr lvl="1"/>
            <a:r>
              <a:rPr lang="fr-FR" dirty="0" smtClean="0"/>
              <a:t>Solution temporaire, en attente d'un recrutement interne</a:t>
            </a:r>
          </a:p>
          <a:p>
            <a:pPr lvl="2"/>
            <a:r>
              <a:rPr lang="fr-FR" dirty="0" smtClean="0"/>
              <a:t>DNDi ?? UNICANCER, OLYMPUS, BOUCHARA, CSL BEHRING</a:t>
            </a:r>
          </a:p>
          <a:p>
            <a:pPr lvl="1"/>
            <a:r>
              <a:rPr lang="fr-FR" dirty="0" smtClean="0"/>
              <a:t>Objectif de réduction des coûts</a:t>
            </a:r>
          </a:p>
          <a:p>
            <a:pPr lvl="2"/>
            <a:r>
              <a:rPr lang="fr-FR" dirty="0" smtClean="0"/>
              <a:t>FOVEA</a:t>
            </a:r>
          </a:p>
          <a:p>
            <a:pPr lvl="1"/>
            <a:r>
              <a:rPr lang="fr-FR" dirty="0" smtClean="0"/>
              <a:t>Modèle économique de sous-traitance des activités non stratégiques</a:t>
            </a:r>
          </a:p>
          <a:p>
            <a:r>
              <a:rPr lang="fr-FR" dirty="0" smtClean="0"/>
              <a:t>Calcul économique</a:t>
            </a:r>
          </a:p>
          <a:p>
            <a:pPr lvl="1"/>
            <a:r>
              <a:rPr lang="fr-FR" dirty="0" smtClean="0"/>
              <a:t>CERC : </a:t>
            </a:r>
          </a:p>
          <a:p>
            <a:pPr lvl="1"/>
            <a:r>
              <a:rPr lang="fr-FR" dirty="0" smtClean="0"/>
              <a:t>FOVEA : 640 €/jour</a:t>
            </a:r>
          </a:p>
          <a:p>
            <a:r>
              <a:rPr lang="fr-FR" dirty="0" smtClean="0"/>
              <a:t>Problème de caution morale pour des prestataires (et des labos) qui ne travailleraient pas bien ! +++</a:t>
            </a:r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289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Gestion des Missions avec SharePoint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352952"/>
          </a:xfrm>
        </p:spPr>
        <p:txBody>
          <a:bodyPr/>
          <a:lstStyle/>
          <a:p>
            <a:r>
              <a:rPr lang="fr-FR" dirty="0" smtClean="0"/>
              <a:t>Plan d'action :</a:t>
            </a:r>
          </a:p>
          <a:p>
            <a:pPr lvl="1"/>
            <a:r>
              <a:rPr lang="fr-FR" dirty="0"/>
              <a:t>Groupe de Travail : Frédérique, Catherine, Soazic, </a:t>
            </a:r>
            <a:r>
              <a:rPr lang="fr-FR" dirty="0" smtClean="0"/>
              <a:t>Pierre</a:t>
            </a:r>
          </a:p>
          <a:p>
            <a:pPr lvl="1"/>
            <a:r>
              <a:rPr lang="fr-FR" dirty="0" smtClean="0"/>
              <a:t>Définir les méthodologies de travail appropriées</a:t>
            </a:r>
          </a:p>
          <a:p>
            <a:pPr lvl="1"/>
            <a:r>
              <a:rPr lang="fr-FR" dirty="0" smtClean="0"/>
              <a:t>Améliorer le système</a:t>
            </a:r>
          </a:p>
          <a:p>
            <a:pPr lvl="1"/>
            <a:r>
              <a:rPr lang="fr-FR" dirty="0" smtClean="0"/>
              <a:t>Former les Consultants aux méthodologies spécifiques</a:t>
            </a:r>
          </a:p>
          <a:p>
            <a:r>
              <a:rPr lang="fr-FR" dirty="0" smtClean="0"/>
              <a:t>Projet à documenter dans SharePoint lui-même</a:t>
            </a:r>
          </a:p>
          <a:p>
            <a:pPr marL="360000" lvl="1" indent="0">
              <a:buNone/>
            </a:pPr>
            <a:r>
              <a:rPr lang="fr-FR" dirty="0" smtClean="0"/>
              <a:t>échéance : Mi-avril (objectifs à définir) </a:t>
            </a:r>
          </a:p>
          <a:p>
            <a:pPr lvl="1"/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289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Démarche Commerciale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374496"/>
          </a:xfrm>
        </p:spPr>
        <p:txBody>
          <a:bodyPr/>
          <a:lstStyle/>
          <a:p>
            <a:r>
              <a:rPr lang="fr-FR" dirty="0" smtClean="0"/>
              <a:t>Importance de la démarche commerciale</a:t>
            </a:r>
          </a:p>
          <a:p>
            <a:r>
              <a:rPr lang="fr-FR" dirty="0" smtClean="0"/>
              <a:t>Identifier les prospects</a:t>
            </a:r>
          </a:p>
          <a:p>
            <a:pPr lvl="1"/>
            <a:r>
              <a:rPr lang="fr-FR" dirty="0" smtClean="0"/>
              <a:t>mettre systématiquement Outlook </a:t>
            </a:r>
            <a:r>
              <a:rPr lang="fr-FR" dirty="0"/>
              <a:t>à jour </a:t>
            </a:r>
            <a:endParaRPr lang="fr-FR" dirty="0" smtClean="0"/>
          </a:p>
          <a:p>
            <a:r>
              <a:rPr lang="fr-FR" dirty="0" smtClean="0"/>
              <a:t>Identifier les besoins</a:t>
            </a:r>
          </a:p>
          <a:p>
            <a:pPr lvl="1"/>
            <a:r>
              <a:rPr lang="fr-FR" dirty="0" smtClean="0"/>
              <a:t>interroger les prospects</a:t>
            </a:r>
          </a:p>
          <a:p>
            <a:pPr lvl="1"/>
            <a:r>
              <a:rPr lang="fr-FR" dirty="0" smtClean="0"/>
              <a:t>présenter les prestations Sunnikan</a:t>
            </a:r>
          </a:p>
          <a:p>
            <a:r>
              <a:rPr lang="fr-FR" dirty="0" smtClean="0"/>
              <a:t>Positionnement de Sunnikan</a:t>
            </a:r>
          </a:p>
          <a:p>
            <a:pPr lvl="1"/>
            <a:r>
              <a:rPr lang="fr-FR" dirty="0" smtClean="0"/>
              <a:t>professionnel, cherchant à satisfaire les Clients, polyvalent</a:t>
            </a:r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033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Rôle Gestionnaire de Missions : Soazic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425553"/>
          </a:xfrm>
        </p:spPr>
        <p:txBody>
          <a:bodyPr/>
          <a:lstStyle/>
          <a:p>
            <a:r>
              <a:rPr lang="fr-FR" dirty="0" smtClean="0"/>
              <a:t>Gestionnaire de Mission</a:t>
            </a:r>
          </a:p>
          <a:p>
            <a:pPr lvl="1"/>
            <a:r>
              <a:rPr lang="fr-FR" dirty="0" smtClean="0"/>
              <a:t>Création, suivi des Missions sous SharePoint</a:t>
            </a:r>
          </a:p>
          <a:p>
            <a:pPr lvl="1"/>
            <a:r>
              <a:rPr lang="fr-FR" dirty="0" smtClean="0"/>
              <a:t>support administratif, documentaire des missions, notamment pour les audits et les formations</a:t>
            </a:r>
          </a:p>
          <a:p>
            <a:pPr lvl="1"/>
            <a:r>
              <a:rPr lang="fr-FR" dirty="0" smtClean="0"/>
              <a:t>garantir la planification, l'émission et le paiement des missions</a:t>
            </a:r>
          </a:p>
          <a:p>
            <a:pPr lvl="1"/>
            <a:r>
              <a:rPr lang="fr-FR" dirty="0" smtClean="0"/>
              <a:t>Préparation des documents missions : devis, contrats (incluant le suivi), rapports d'audit, certificats…</a:t>
            </a:r>
          </a:p>
          <a:p>
            <a:r>
              <a:rPr lang="fr-FR" dirty="0" smtClean="0"/>
              <a:t>Coordination Méthodologie </a:t>
            </a:r>
            <a:r>
              <a:rPr lang="fr-FR" dirty="0" smtClean="0"/>
              <a:t>des Missions</a:t>
            </a:r>
          </a:p>
          <a:p>
            <a:pPr lvl="1"/>
            <a:r>
              <a:rPr lang="fr-FR" dirty="0" smtClean="0"/>
              <a:t>Recueil des besoins des Consultants</a:t>
            </a:r>
          </a:p>
          <a:p>
            <a:pPr lvl="1"/>
            <a:r>
              <a:rPr lang="fr-FR" dirty="0" smtClean="0"/>
              <a:t>Suivi de l'efficience des méthodologies et des outils</a:t>
            </a:r>
          </a:p>
          <a:p>
            <a:r>
              <a:rPr lang="fr-FR" dirty="0" smtClean="0"/>
              <a:t>Mise en place d'un système de la qualité </a:t>
            </a:r>
            <a:r>
              <a:rPr lang="fr-FR" dirty="0" smtClean="0"/>
              <a:t>interne</a:t>
            </a:r>
          </a:p>
          <a:p>
            <a:r>
              <a:rPr lang="fr-FR" dirty="0" smtClean="0"/>
              <a:t>Backup de l'Assistante</a:t>
            </a:r>
            <a:endParaRPr lang="fr-FR" dirty="0" smtClean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289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Rôle Assistante Administrative : Mélody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702278"/>
          </a:xfrm>
        </p:spPr>
        <p:txBody>
          <a:bodyPr/>
          <a:lstStyle/>
          <a:p>
            <a:r>
              <a:rPr lang="fr-FR" dirty="0" smtClean="0"/>
              <a:t>Support de Georges</a:t>
            </a:r>
          </a:p>
          <a:p>
            <a:r>
              <a:rPr lang="fr-FR" dirty="0" smtClean="0"/>
              <a:t>Secrétariat, hôtesse des locaux (incluant les formations)</a:t>
            </a:r>
          </a:p>
          <a:p>
            <a:r>
              <a:rPr lang="fr-FR" dirty="0" smtClean="0"/>
              <a:t>Support aux Ressources Humaines</a:t>
            </a:r>
            <a:endParaRPr lang="fr-FR" dirty="0" smtClean="0"/>
          </a:p>
          <a:p>
            <a:r>
              <a:rPr lang="fr-FR" dirty="0" smtClean="0"/>
              <a:t>Saisie des contacts SharePoint</a:t>
            </a:r>
            <a:endParaRPr lang="fr-FR" dirty="0" smtClean="0"/>
          </a:p>
          <a:p>
            <a:r>
              <a:rPr lang="fr-FR" dirty="0" smtClean="0"/>
              <a:t>Factures et paiements</a:t>
            </a:r>
          </a:p>
          <a:p>
            <a:r>
              <a:rPr lang="fr-FR" dirty="0" smtClean="0"/>
              <a:t>Logistique des missions : hôtels, voyages</a:t>
            </a:r>
          </a:p>
          <a:p>
            <a:r>
              <a:rPr lang="fr-FR" dirty="0" smtClean="0"/>
              <a:t>Notes de frais consultants, notes de mission clients</a:t>
            </a:r>
          </a:p>
          <a:p>
            <a:r>
              <a:rPr lang="fr-FR" dirty="0" smtClean="0"/>
              <a:t>Back-up de la Gestionnaire de Mission</a:t>
            </a:r>
          </a:p>
          <a:p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289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Formation des Consultants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929485"/>
          </a:xfrm>
        </p:spPr>
        <p:txBody>
          <a:bodyPr/>
          <a:lstStyle/>
          <a:p>
            <a:r>
              <a:rPr lang="fr-FR" dirty="0" smtClean="0"/>
              <a:t>Réglementation</a:t>
            </a:r>
          </a:p>
          <a:p>
            <a:r>
              <a:rPr lang="fr-FR" dirty="0" smtClean="0"/>
              <a:t>Méthodologie</a:t>
            </a:r>
          </a:p>
          <a:p>
            <a:r>
              <a:rPr lang="fr-FR" dirty="0" smtClean="0"/>
              <a:t>Anglais</a:t>
            </a:r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391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Informatique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367349"/>
          </a:xfrm>
        </p:spPr>
        <p:txBody>
          <a:bodyPr/>
          <a:lstStyle/>
          <a:p>
            <a:r>
              <a:rPr lang="fr-FR" dirty="0" smtClean="0"/>
              <a:t>SharePoint</a:t>
            </a:r>
          </a:p>
          <a:p>
            <a:r>
              <a:rPr lang="fr-FR" dirty="0" smtClean="0"/>
              <a:t>LYNC</a:t>
            </a:r>
          </a:p>
          <a:p>
            <a:r>
              <a:rPr lang="fr-FR" dirty="0" smtClean="0"/>
              <a:t>En cours</a:t>
            </a:r>
          </a:p>
          <a:p>
            <a:pPr lvl="1"/>
            <a:r>
              <a:rPr lang="fr-FR" dirty="0" smtClean="0"/>
              <a:t>SSO = single </a:t>
            </a:r>
            <a:r>
              <a:rPr lang="fr-FR" dirty="0" err="1" smtClean="0"/>
              <a:t>sign</a:t>
            </a:r>
            <a:r>
              <a:rPr lang="fr-FR" dirty="0"/>
              <a:t> </a:t>
            </a:r>
            <a:r>
              <a:rPr lang="fr-FR" dirty="0" smtClean="0"/>
              <a:t>on</a:t>
            </a:r>
            <a:endParaRPr lang="fr-FR" dirty="0"/>
          </a:p>
          <a:p>
            <a:r>
              <a:rPr lang="fr-FR" dirty="0" smtClean="0"/>
              <a:t>Informatique gérée en MQPR</a:t>
            </a:r>
          </a:p>
          <a:p>
            <a:pPr lvl="1"/>
            <a:r>
              <a:rPr lang="fr-FR" dirty="0" smtClean="0"/>
              <a:t>Documentation</a:t>
            </a:r>
          </a:p>
          <a:p>
            <a:pPr lvl="1"/>
            <a:r>
              <a:rPr lang="fr-FR" dirty="0" smtClean="0"/>
              <a:t>Analyse de Risque</a:t>
            </a:r>
          </a:p>
          <a:p>
            <a:r>
              <a:rPr lang="fr-FR" dirty="0" smtClean="0"/>
              <a:t>Plan d'action Portail : Frédérique, Catherine, Georges</a:t>
            </a:r>
          </a:p>
          <a:p>
            <a:pPr lvl="1"/>
            <a:r>
              <a:rPr lang="fr-FR" dirty="0" smtClean="0"/>
              <a:t>Groupe de Travail Portail</a:t>
            </a:r>
          </a:p>
          <a:p>
            <a:pPr lvl="1"/>
            <a:r>
              <a:rPr lang="fr-FR" dirty="0" smtClean="0"/>
              <a:t>Tâches récentes : ne sont pas à  jour</a:t>
            </a:r>
          </a:p>
          <a:p>
            <a:pPr lvl="1"/>
            <a:r>
              <a:rPr lang="fr-FR" dirty="0" smtClean="0"/>
              <a:t>liste des clients dans TicTac : clients n'ayant pas acheté de missions</a:t>
            </a:r>
          </a:p>
          <a:p>
            <a:pPr lvl="1"/>
            <a:r>
              <a:rPr lang="fr-FR" dirty="0" smtClean="0"/>
              <a:t>problèmes de régression, fonctionnalités mal testées</a:t>
            </a:r>
          </a:p>
          <a:p>
            <a:pPr lvl="1"/>
            <a:r>
              <a:rPr lang="fr-FR" dirty="0" smtClean="0"/>
              <a:t>Morgan dans la liste des utilisateurs</a:t>
            </a:r>
          </a:p>
          <a:p>
            <a:pPr lvl="1"/>
            <a:r>
              <a:rPr lang="fr-FR" smtClean="0"/>
              <a:t>page perso</a:t>
            </a:r>
            <a:endParaRPr lang="fr-FR" dirty="0" smtClean="0"/>
          </a:p>
          <a:p>
            <a:pPr lvl="1"/>
            <a:endParaRPr lang="fr-FR" dirty="0" smtClean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931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Intranet Scientifique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38554"/>
          </a:xfrm>
        </p:spPr>
        <p:txBody>
          <a:bodyPr/>
          <a:lstStyle/>
          <a:p>
            <a:r>
              <a:rPr lang="fr-FR" dirty="0" smtClean="0"/>
              <a:t>Synthèses Thématiques</a:t>
            </a:r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609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SOP XML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207032"/>
          </a:xfrm>
        </p:spPr>
        <p:txBody>
          <a:bodyPr/>
          <a:lstStyle/>
          <a:p>
            <a:r>
              <a:rPr lang="fr-FR" dirty="0" smtClean="0"/>
              <a:t>L'application a été améliorée</a:t>
            </a:r>
          </a:p>
          <a:p>
            <a:pPr lvl="1"/>
            <a:r>
              <a:rPr lang="fr-FR" dirty="0" smtClean="0"/>
              <a:t>facilité de mise à jour</a:t>
            </a:r>
          </a:p>
          <a:p>
            <a:pPr lvl="1"/>
            <a:r>
              <a:rPr lang="fr-FR" dirty="0" smtClean="0"/>
              <a:t>fonctionnement en délocalisé</a:t>
            </a:r>
          </a:p>
          <a:p>
            <a:r>
              <a:rPr lang="fr-FR" dirty="0" smtClean="0"/>
              <a:t>Mise à jour des jeux de procédures</a:t>
            </a:r>
          </a:p>
          <a:p>
            <a:pPr lvl="1"/>
            <a:r>
              <a:rPr lang="fr-FR" dirty="0" smtClean="0"/>
              <a:t>Recherche Biomédicale		(FR - EN)</a:t>
            </a:r>
          </a:p>
          <a:p>
            <a:pPr lvl="1"/>
            <a:r>
              <a:rPr lang="fr-FR" dirty="0" smtClean="0"/>
              <a:t>Data Management	</a:t>
            </a:r>
            <a:r>
              <a:rPr lang="fr-FR" dirty="0"/>
              <a:t> </a:t>
            </a:r>
            <a:r>
              <a:rPr lang="fr-FR" dirty="0" smtClean="0"/>
              <a:t>	(</a:t>
            </a:r>
            <a:r>
              <a:rPr lang="fr-FR" dirty="0"/>
              <a:t>FR - EN)</a:t>
            </a:r>
            <a:endParaRPr lang="fr-FR" dirty="0" smtClean="0"/>
          </a:p>
          <a:p>
            <a:pPr lvl="1"/>
            <a:r>
              <a:rPr lang="fr-FR" dirty="0" smtClean="0"/>
              <a:t>Biométrie			(</a:t>
            </a:r>
            <a:r>
              <a:rPr lang="fr-FR" dirty="0"/>
              <a:t>FR - EN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Validation des Systèmes Informatisés (en cours de migration)</a:t>
            </a:r>
          </a:p>
          <a:p>
            <a:pPr lvl="1"/>
            <a:r>
              <a:rPr lang="fr-FR" dirty="0" smtClean="0"/>
              <a:t>Management de la Qualité		(ultérieurement)</a:t>
            </a:r>
          </a:p>
          <a:p>
            <a:pPr lvl="1"/>
            <a:r>
              <a:rPr lang="fr-FR" dirty="0" smtClean="0"/>
              <a:t>Pharmacovigilance		(ultérieurement)</a:t>
            </a:r>
          </a:p>
          <a:p>
            <a:r>
              <a:rPr lang="fr-FR" dirty="0" smtClean="0"/>
              <a:t>Amélioration des procédures existantes</a:t>
            </a:r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289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Méthodologie d'audit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080843"/>
          </a:xfrm>
        </p:spPr>
        <p:txBody>
          <a:bodyPr/>
          <a:lstStyle/>
          <a:p>
            <a:r>
              <a:rPr lang="fr-FR" dirty="0" smtClean="0"/>
              <a:t>Check-lists d'audit</a:t>
            </a:r>
          </a:p>
          <a:p>
            <a:pPr lvl="1"/>
            <a:r>
              <a:rPr lang="fr-FR" dirty="0" smtClean="0"/>
              <a:t>But : améliorer les check-lists d'audit pour :</a:t>
            </a:r>
          </a:p>
          <a:p>
            <a:pPr lvl="2"/>
            <a:r>
              <a:rPr lang="fr-FR" dirty="0" smtClean="0"/>
              <a:t>faciliter le travail de l'Auditeur pendant l'audit</a:t>
            </a:r>
          </a:p>
          <a:p>
            <a:pPr lvl="2"/>
            <a:r>
              <a:rPr lang="fr-FR" dirty="0" smtClean="0"/>
              <a:t>réduire le temps de rédaction du Rapport d'Audit</a:t>
            </a:r>
          </a:p>
          <a:p>
            <a:pPr lvl="1"/>
            <a:r>
              <a:rPr lang="fr-FR" dirty="0" smtClean="0"/>
              <a:t>Test : sur les parties "Organisation" et "Qualification et formation du personnel" de la check-list "Audit de Système" (FR)</a:t>
            </a:r>
          </a:p>
          <a:p>
            <a:r>
              <a:rPr lang="fr-FR" dirty="0" smtClean="0"/>
              <a:t>Rapports d'audit</a:t>
            </a:r>
          </a:p>
          <a:p>
            <a:pPr lvl="1"/>
            <a:r>
              <a:rPr lang="fr-FR" dirty="0" smtClean="0"/>
              <a:t>souligner les points positifs</a:t>
            </a:r>
          </a:p>
          <a:p>
            <a:pPr lvl="1"/>
            <a:r>
              <a:rPr lang="fr-FR" dirty="0" smtClean="0"/>
              <a:t>observations sous forme de champs (pour plans d'action)</a:t>
            </a:r>
          </a:p>
          <a:p>
            <a:pPr lvl="1"/>
            <a:r>
              <a:rPr lang="fr-FR" dirty="0" smtClean="0"/>
              <a:t>champs pour données redondantes</a:t>
            </a:r>
          </a:p>
          <a:p>
            <a:pPr lvl="1"/>
            <a:r>
              <a:rPr lang="fr-FR" dirty="0" err="1" smtClean="0"/>
              <a:t>debriefing</a:t>
            </a:r>
            <a:r>
              <a:rPr lang="fr-FR" dirty="0" smtClean="0"/>
              <a:t> après l'audit</a:t>
            </a:r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118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2013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 janvier 2013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- 20130115_Reunion.pptx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929485"/>
          </a:xfrm>
        </p:spPr>
        <p:txBody>
          <a:bodyPr/>
          <a:lstStyle/>
          <a:p>
            <a:r>
              <a:rPr lang="fr-FR" dirty="0" smtClean="0"/>
              <a:t>Déménagement avant le 31 décembre 2013</a:t>
            </a:r>
          </a:p>
          <a:p>
            <a:r>
              <a:rPr lang="fr-FR" dirty="0" smtClean="0"/>
              <a:t>Recrutement d'un(e) Juriste en CDD</a:t>
            </a:r>
          </a:p>
          <a:p>
            <a:r>
              <a:rPr lang="fr-FR" dirty="0" smtClean="0"/>
              <a:t>Journée de rangement</a:t>
            </a:r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738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ésentation Sunnikan 2012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2">
      <a:majorFont>
        <a:latin typeface="Franklin Gothic Boo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Sunnikan 2012</Template>
  <TotalTime>4423</TotalTime>
  <Words>1429</Words>
  <Application>Microsoft Office PowerPoint</Application>
  <PresentationFormat>Affichage à l'écran (4:3)</PresentationFormat>
  <Paragraphs>499</Paragraphs>
  <Slides>23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  <vt:variant>
        <vt:lpstr>Diaporamas personnalisés</vt:lpstr>
      </vt:variant>
      <vt:variant>
        <vt:i4>1</vt:i4>
      </vt:variant>
    </vt:vector>
  </HeadingPairs>
  <TitlesOfParts>
    <vt:vector size="25" baseType="lpstr">
      <vt:lpstr>Présentation Sunnikan 2012</vt:lpstr>
      <vt:lpstr>Sunnikan Consulting Réunion du 15 janvier 2013  </vt:lpstr>
      <vt:lpstr>Agenda</vt:lpstr>
      <vt:lpstr>Carnet de Commandes</vt:lpstr>
      <vt:lpstr>Indicateurs Financiers 2012 :  Consultants seulement (incluant Georges)</vt:lpstr>
      <vt:lpstr>Les chiffres de l'année 2011</vt:lpstr>
      <vt:lpstr>Indicateurs Financiers 2012 :  Consultants seulement (n'incluant pas Georges)</vt:lpstr>
      <vt:lpstr>Indicateurs Financiers 2012 + Vision 2013</vt:lpstr>
      <vt:lpstr>Répartition du C.A. par domaine  2010 2011</vt:lpstr>
      <vt:lpstr>Répartition du C.A. par type de prestation  2010                                                      2011</vt:lpstr>
      <vt:lpstr>Répartition du C.A. par type de Client  2010 2011</vt:lpstr>
      <vt:lpstr>Les Clients les plus facturés au cours de l'année</vt:lpstr>
      <vt:lpstr>Indicateurs Clients 2012</vt:lpstr>
      <vt:lpstr>Prestation "Sous-traitance de la fonction Manager Qualité"</vt:lpstr>
      <vt:lpstr>Gestion des Missions avec SharePoint</vt:lpstr>
      <vt:lpstr>Démarche Commerciale</vt:lpstr>
      <vt:lpstr>Rôle Gestionnaire de Missions : Soazic</vt:lpstr>
      <vt:lpstr>Rôle Assistante Administrative : Mélody</vt:lpstr>
      <vt:lpstr>Formation des Consultants</vt:lpstr>
      <vt:lpstr>Informatique</vt:lpstr>
      <vt:lpstr>Intranet Scientifique</vt:lpstr>
      <vt:lpstr>SOP XML</vt:lpstr>
      <vt:lpstr>Méthodologie d'audit</vt:lpstr>
      <vt:lpstr>2013</vt:lpstr>
      <vt:lpstr>Diaporama personnalisé 1</vt:lpstr>
    </vt:vector>
  </TitlesOfParts>
  <Company>SUNNIKAN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CERC ISO 9001:2008 Tableau de Bord Prospectif (Stratégie et Indicateurs)</dc:title>
  <dc:creator>Pierre JOUBERT</dc:creator>
  <cp:lastModifiedBy>Georges MARTIN</cp:lastModifiedBy>
  <cp:revision>250</cp:revision>
  <cp:lastPrinted>2013-01-02T14:57:05Z</cp:lastPrinted>
  <dcterms:created xsi:type="dcterms:W3CDTF">2012-06-06T15:07:13Z</dcterms:created>
  <dcterms:modified xsi:type="dcterms:W3CDTF">2013-01-15T15:13:00Z</dcterms:modified>
</cp:coreProperties>
</file>