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9" r:id="rId1"/>
  </p:sldMasterIdLst>
  <p:notesMasterIdLst>
    <p:notesMasterId r:id="rId23"/>
  </p:notesMasterIdLst>
  <p:sldIdLst>
    <p:sldId id="356" r:id="rId2"/>
    <p:sldId id="360" r:id="rId3"/>
    <p:sldId id="361" r:id="rId4"/>
    <p:sldId id="362" r:id="rId5"/>
    <p:sldId id="363" r:id="rId6"/>
    <p:sldId id="368" r:id="rId7"/>
    <p:sldId id="365" r:id="rId8"/>
    <p:sldId id="367" r:id="rId9"/>
    <p:sldId id="377" r:id="rId10"/>
    <p:sldId id="370" r:id="rId11"/>
    <p:sldId id="371" r:id="rId12"/>
    <p:sldId id="372" r:id="rId13"/>
    <p:sldId id="373" r:id="rId14"/>
    <p:sldId id="351" r:id="rId15"/>
    <p:sldId id="374" r:id="rId16"/>
    <p:sldId id="352" r:id="rId17"/>
    <p:sldId id="353" r:id="rId18"/>
    <p:sldId id="375" r:id="rId19"/>
    <p:sldId id="376" r:id="rId20"/>
    <p:sldId id="364" r:id="rId21"/>
    <p:sldId id="355" r:id="rId22"/>
  </p:sldIdLst>
  <p:sldSz cx="9144000" cy="6858000" type="screen4x3"/>
  <p:notesSz cx="6807200" cy="9939338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99"/>
    <a:srgbClr val="FFFFFF"/>
    <a:srgbClr val="FFFF99"/>
    <a:srgbClr val="FFFF66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04" autoAdjust="0"/>
    <p:restoredTop sz="98700" autoAdjust="0"/>
  </p:normalViewPr>
  <p:slideViewPr>
    <p:cSldViewPr snapToGrid="0">
      <p:cViewPr varScale="1">
        <p:scale>
          <a:sx n="80" d="100"/>
          <a:sy n="80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86" tIns="47843" rIns="95686" bIns="47843" numCol="1" anchor="t" anchorCtr="0" compatLnSpc="1">
            <a:prstTxWarp prst="textNoShape">
              <a:avLst/>
            </a:prstTxWarp>
          </a:bodyPr>
          <a:lstStyle>
            <a:lvl1pPr algn="l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86" tIns="47843" rIns="95686" bIns="47843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8875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86" tIns="47843" rIns="95686" bIns="478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11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86" tIns="47843" rIns="95686" bIns="47843" numCol="1" anchor="b" anchorCtr="0" compatLnSpc="1">
            <a:prstTxWarp prst="textNoShape">
              <a:avLst/>
            </a:prstTxWarp>
          </a:bodyPr>
          <a:lstStyle>
            <a:lvl1pPr algn="l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2450"/>
            <a:ext cx="29511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86" tIns="47843" rIns="95686" bIns="47843" numCol="1" anchor="b" anchorCtr="0" compatLnSpc="1">
            <a:prstTxWarp prst="textNoShape">
              <a:avLst/>
            </a:prstTxWarp>
          </a:bodyPr>
          <a:lstStyle>
            <a:lvl1pPr algn="r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4A29342D-7898-49A3-8346-0B627720600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7603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F065C-EB46-4466-B001-F7ECB2E75D73}" type="slidenum">
              <a:rPr lang="fr-FR" smtClean="0">
                <a:solidFill>
                  <a:prstClr val="black"/>
                </a:solidFill>
              </a:rPr>
              <a:pPr/>
              <a:t>16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F065C-EB46-4466-B001-F7ECB2E75D73}" type="slidenum">
              <a:rPr lang="fr-FR" smtClean="0">
                <a:solidFill>
                  <a:prstClr val="black"/>
                </a:solidFill>
              </a:rPr>
              <a:pPr/>
              <a:t>17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0C7C7-2877-43FC-B1A7-4336CE58DA7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03/01/2012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1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46425" cy="6860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None/>
              <a:defRPr lang="fr-FR" sz="3200" kern="1200" dirty="0">
                <a:solidFill>
                  <a:srgbClr val="0099CC"/>
                </a:solidFill>
                <a:latin typeface="Franklin Gothic Medium" pitchFamily="34" charset="0"/>
                <a:ea typeface="+mj-ea"/>
                <a:cs typeface="+mj-cs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31090"/>
            <a:ext cx="8229600" cy="4795074"/>
          </a:xfrm>
          <a:prstGeom prst="rect">
            <a:avLst/>
          </a:prstGeom>
        </p:spPr>
        <p:txBody>
          <a:bodyPr/>
          <a:lstStyle>
            <a:lvl1pPr marL="342900" indent="-342900" algn="l" rtl="0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•"/>
              <a:defRPr lang="fr-FR" sz="1800" b="1" kern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+mn-ea"/>
                <a:cs typeface="+mn-cs"/>
              </a:defRPr>
            </a:lvl1pPr>
            <a:lvl2pPr marL="908050" indent="-457200">
              <a:defRPr lang="fr-FR" sz="1600" dirty="0" smtClean="0">
                <a:solidFill>
                  <a:srgbClr val="3333FF"/>
                </a:solidFill>
                <a:latin typeface="ITC Franklin Gothic Std Bk Cd" pitchFamily="34" charset="0"/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marL="719138" lvl="1" indent="-2682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145000"/>
              <a:buFont typeface="Arial" charset="0"/>
              <a:buChar char="•"/>
            </a:pPr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4A866-53F3-4989-9583-11A1FA15DCA3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03/01/2012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07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essai-sunni-habillage0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8538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0696F-2F2A-48B5-9098-2885C5BF1FB0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03/01/2012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532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50597" cy="755509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3D2EE-3469-4A78-AE0C-C5DA6CB37C5B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03/01/2012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788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50597" cy="75550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94E93-41AD-4877-AAB1-95CCB736E95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03/01/2012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963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50597" cy="755509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C49EE-81D6-431D-A37C-582E9D525880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03/01/2012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893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1537-4212-4889-96CF-A6FD1CE408A1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03/01/2012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289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5D75A-43F0-4F6F-A036-15AEAF262147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03/01/2012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634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9CE25-6F9E-46A3-BFE3-2B4C67C47B03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03/01/2012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735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50597" cy="755509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05C2-A743-4483-88C5-BA8C8471BBB3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03/01/2012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301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BCB3A-7B32-45F5-8F9C-35CCEFFAA41C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03/01/2012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27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essai-sunni-habillage03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85384"/>
          </a:xfrm>
          <a:prstGeom prst="rect">
            <a:avLst/>
          </a:prstGeom>
        </p:spPr>
      </p:pic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5B8D190-D539-4905-8E58-872F86E6440A}" type="datetime1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03/01/2012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7" name="Espace réservé du contenu 13" descr="logo-ultime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7518264" y="260648"/>
            <a:ext cx="1257604" cy="36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823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</p:sldLayoutIdLst>
  <p:hf hdr="0" dt="0"/>
  <p:txStyles>
    <p:titleStyle>
      <a:lvl1pPr algn="l" defTabSz="914400" rtl="0" eaLnBrk="1" fontAlgn="base" latinLnBrk="0" hangingPunct="1">
        <a:spcBef>
          <a:spcPct val="0"/>
        </a:spcBef>
        <a:spcAft>
          <a:spcPct val="0"/>
        </a:spcAft>
        <a:buNone/>
        <a:defRPr lang="fr-FR" sz="3200" kern="1200" dirty="0">
          <a:solidFill>
            <a:srgbClr val="0099CC"/>
          </a:solidFill>
          <a:latin typeface="Franklin Gothic Medium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19 Octobre 20011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SUNNIKAN Consulting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8CBB26-DB7F-4382-B0D4-A33BFB225BF6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  <p:pic>
        <p:nvPicPr>
          <p:cNvPr id="40962" name="Picture 2" descr="logo-ultime1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8" y="744725"/>
            <a:ext cx="7892064" cy="18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 txBox="1">
            <a:spLocks/>
          </p:cNvSpPr>
          <p:nvPr/>
        </p:nvSpPr>
        <p:spPr>
          <a:xfrm>
            <a:off x="695328" y="2963557"/>
            <a:ext cx="6119481" cy="26534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200" dirty="0" smtClean="0">
                <a:solidFill>
                  <a:srgbClr val="0099CC"/>
                </a:solidFill>
                <a:latin typeface="Franklin Gothic Medium" pitchFamily="34" charset="0"/>
              </a:rPr>
              <a:t>Janvier 2012</a:t>
            </a:r>
          </a:p>
          <a:p>
            <a:pPr algn="l"/>
            <a:endParaRPr lang="fr-FR" sz="3200" dirty="0" smtClean="0">
              <a:solidFill>
                <a:srgbClr val="0099CC"/>
              </a:solidFill>
              <a:latin typeface="Franklin Gothic Medium" pitchFamily="34" charset="0"/>
            </a:endParaRPr>
          </a:p>
          <a:p>
            <a:pPr algn="l"/>
            <a:endParaRPr lang="fr-FR" sz="3200" dirty="0">
              <a:solidFill>
                <a:srgbClr val="0099CC"/>
              </a:solidFill>
              <a:latin typeface="Franklin Gothic Medium" pitchFamily="34" charset="0"/>
            </a:endParaRPr>
          </a:p>
          <a:p>
            <a:pPr algn="l"/>
            <a:r>
              <a:rPr lang="fr-FR" sz="3200" dirty="0" smtClean="0">
                <a:solidFill>
                  <a:srgbClr val="0099CC"/>
                </a:solidFill>
                <a:latin typeface="Franklin Gothic Medium" pitchFamily="34" charset="0"/>
              </a:rPr>
              <a:t>Bonne année 2012 !</a:t>
            </a:r>
            <a:endParaRPr lang="fr-FR" sz="3200" dirty="0">
              <a:solidFill>
                <a:srgbClr val="0099CC"/>
              </a:solidFill>
              <a:latin typeface="Franklin Gothic Medium" pitchFamily="34" charset="0"/>
            </a:endParaRPr>
          </a:p>
          <a:p>
            <a:pPr algn="l"/>
            <a:endParaRPr lang="fr-FR" sz="3200" dirty="0">
              <a:solidFill>
                <a:srgbClr val="0099CC"/>
              </a:solidFill>
              <a:latin typeface="Franklin Gothic Medium" pitchFamily="34" charset="0"/>
            </a:endParaRPr>
          </a:p>
        </p:txBody>
      </p:sp>
      <p:sp>
        <p:nvSpPr>
          <p:cNvPr id="8" name="Sous-titre 4"/>
          <p:cNvSpPr txBox="1">
            <a:spLocks/>
          </p:cNvSpPr>
          <p:nvPr/>
        </p:nvSpPr>
        <p:spPr>
          <a:xfrm>
            <a:off x="549275" y="5262871"/>
            <a:ext cx="8377238" cy="5905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•"/>
              <a:defRPr lang="fr-FR" sz="1800" b="1" kern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  <a:ea typeface="+mn-ea"/>
                <a:cs typeface="+mn-cs"/>
              </a:defRPr>
            </a:lvl1pPr>
            <a:lvl2pPr marL="908050" indent="-4572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fr-FR" sz="1600" kern="1200" dirty="0" smtClean="0">
                <a:solidFill>
                  <a:srgbClr val="3333FF"/>
                </a:solidFill>
                <a:latin typeface="ITC Franklin Gothic Std Bk Cd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2000" smtClean="0"/>
              <a:t>"</a:t>
            </a:r>
            <a:r>
              <a:rPr lang="fr-FR" sz="2000" i="1" smtClean="0"/>
              <a:t>Une société de conseil vit en permanence à 6 mois de la faillite !</a:t>
            </a:r>
            <a:r>
              <a:rPr lang="fr-FR" sz="2000" smtClean="0"/>
              <a:t>"</a:t>
            </a:r>
            <a:endParaRPr lang="fr-FR" sz="2000"/>
          </a:p>
        </p:txBody>
      </p:sp>
    </p:spTree>
    <p:extLst>
      <p:ext uri="{BB962C8B-B14F-4D97-AF65-F5344CB8AC3E}">
        <p14:creationId xmlns:p14="http://schemas.microsoft.com/office/powerpoint/2010/main" val="230111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faits marquants 2011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SUNNIKAN a 15 ans</a:t>
            </a:r>
            <a:r>
              <a:rPr lang="fr-FR" dirty="0" smtClean="0">
                <a:solidFill>
                  <a:srgbClr val="FF0000"/>
                </a:solidFill>
              </a:rPr>
              <a:t> &gt;&gt;</a:t>
            </a:r>
          </a:p>
          <a:p>
            <a:r>
              <a:rPr lang="fr-FR" dirty="0" smtClean="0"/>
              <a:t>Personnel </a:t>
            </a:r>
            <a:r>
              <a:rPr lang="fr-FR" dirty="0" smtClean="0">
                <a:solidFill>
                  <a:srgbClr val="FF0000"/>
                </a:solidFill>
              </a:rPr>
              <a:t>&gt;&gt;</a:t>
            </a:r>
            <a:r>
              <a:rPr lang="fr-FR" dirty="0" smtClean="0"/>
              <a:t> </a:t>
            </a:r>
          </a:p>
          <a:p>
            <a:r>
              <a:rPr lang="fr-FR" dirty="0" smtClean="0"/>
              <a:t>Chiffres </a:t>
            </a:r>
            <a:r>
              <a:rPr lang="fr-FR" dirty="0" smtClean="0">
                <a:solidFill>
                  <a:srgbClr val="FF0000"/>
                </a:solidFill>
              </a:rPr>
              <a:t>&gt;&gt;</a:t>
            </a:r>
            <a:r>
              <a:rPr lang="fr-FR" dirty="0" smtClean="0"/>
              <a:t> </a:t>
            </a:r>
            <a:endParaRPr lang="fr-FR" dirty="0"/>
          </a:p>
          <a:p>
            <a:r>
              <a:rPr lang="fr-FR" dirty="0" smtClean="0"/>
              <a:t>L'Angleterre</a:t>
            </a:r>
            <a:r>
              <a:rPr lang="fr-FR" dirty="0" smtClean="0">
                <a:solidFill>
                  <a:srgbClr val="FF0000"/>
                </a:solidFill>
              </a:rPr>
              <a:t> &gt;&gt;</a:t>
            </a:r>
          </a:p>
          <a:p>
            <a:r>
              <a:rPr lang="fr-FR" dirty="0" smtClean="0"/>
              <a:t>Les clients les plus importants </a:t>
            </a:r>
            <a:r>
              <a:rPr lang="fr-FR" dirty="0" smtClean="0">
                <a:solidFill>
                  <a:srgbClr val="FF0000"/>
                </a:solidFill>
              </a:rPr>
              <a:t>&gt;&gt;</a:t>
            </a:r>
            <a:r>
              <a:rPr lang="fr-FR" dirty="0" smtClean="0"/>
              <a:t> </a:t>
            </a:r>
          </a:p>
          <a:p>
            <a:r>
              <a:rPr lang="fr-FR" dirty="0" smtClean="0"/>
              <a:t>Les missions les plus importantes </a:t>
            </a:r>
            <a:r>
              <a:rPr lang="fr-FR" dirty="0" smtClean="0">
                <a:solidFill>
                  <a:srgbClr val="FF0000"/>
                </a:solidFill>
              </a:rPr>
              <a:t>&gt;&gt;</a:t>
            </a:r>
            <a:r>
              <a:rPr lang="fr-FR" dirty="0" smtClean="0"/>
              <a:t> </a:t>
            </a:r>
          </a:p>
          <a:p>
            <a:r>
              <a:rPr lang="fr-FR" dirty="0" smtClean="0"/>
              <a:t>SWOT </a:t>
            </a:r>
            <a:r>
              <a:rPr lang="fr-FR" dirty="0" smtClean="0">
                <a:solidFill>
                  <a:srgbClr val="FF0000"/>
                </a:solidFill>
              </a:rPr>
              <a:t>&gt;&gt;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12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Sunnikan a </a:t>
            </a:r>
            <a:r>
              <a:rPr lang="fr-FR" dirty="0"/>
              <a:t>15 ans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Sunnikan a été fondé en novembre 1996</a:t>
            </a:r>
          </a:p>
          <a:p>
            <a:r>
              <a:rPr lang="fr-FR" dirty="0" smtClean="0"/>
              <a:t>En 15 ans :</a:t>
            </a:r>
          </a:p>
          <a:p>
            <a:pPr lvl="1"/>
            <a:r>
              <a:rPr lang="fr-FR" dirty="0"/>
              <a:t>1 300 procédures</a:t>
            </a:r>
          </a:p>
          <a:p>
            <a:pPr lvl="1"/>
            <a:r>
              <a:rPr lang="fr-FR" dirty="0" smtClean="0"/>
              <a:t>   320 audits</a:t>
            </a:r>
          </a:p>
          <a:p>
            <a:r>
              <a:rPr lang="fr-FR" dirty="0" smtClean="0"/>
              <a:t>Domaines couverts :</a:t>
            </a:r>
          </a:p>
          <a:p>
            <a:pPr lvl="1"/>
            <a:r>
              <a:rPr lang="fr-FR" dirty="0" smtClean="0"/>
              <a:t>recherche et développement clinique</a:t>
            </a:r>
          </a:p>
          <a:p>
            <a:pPr lvl="1"/>
            <a:r>
              <a:rPr lang="fr-FR" dirty="0" smtClean="0"/>
              <a:t>pharmacovigilance</a:t>
            </a:r>
          </a:p>
          <a:p>
            <a:pPr lvl="1"/>
            <a:r>
              <a:rPr lang="fr-FR" dirty="0" smtClean="0"/>
              <a:t>épidémiologie</a:t>
            </a:r>
          </a:p>
          <a:p>
            <a:pPr lvl="1"/>
            <a:r>
              <a:rPr lang="fr-FR" dirty="0" smtClean="0"/>
              <a:t>affaires réglementaires</a:t>
            </a:r>
          </a:p>
          <a:p>
            <a:r>
              <a:rPr lang="fr-FR" dirty="0" smtClean="0"/>
              <a:t>Personnel</a:t>
            </a:r>
          </a:p>
          <a:p>
            <a:pPr lvl="1"/>
            <a:r>
              <a:rPr lang="fr-FR" dirty="0" smtClean="0"/>
              <a:t>de 1 à 12 personnes</a:t>
            </a:r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7" descr="C:\Users\martin.SUNNIKAN\AppData\Local\Microsoft\Windows\Temporary Internet Files\Content.IE5\M328DPYZ\MP900382957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062" y="860590"/>
            <a:ext cx="3865938" cy="276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63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8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mouvements de personnel en 2011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Lobna débute comme stagiaire et continue comme Consultante en Juillet</a:t>
            </a:r>
          </a:p>
          <a:p>
            <a:r>
              <a:rPr lang="fr-FR" dirty="0" smtClean="0"/>
              <a:t>Clémence nous quitte en septembre</a:t>
            </a:r>
          </a:p>
          <a:p>
            <a:r>
              <a:rPr lang="fr-FR" dirty="0" smtClean="0"/>
              <a:t>Samia, Anne-Laure et Thomas se développent</a:t>
            </a:r>
          </a:p>
          <a:p>
            <a:r>
              <a:rPr lang="fr-FR" dirty="0" smtClean="0"/>
              <a:t>Orlane débute comme apprentie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63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chiffres de l'année 2011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934108"/>
              </p:ext>
            </p:extLst>
          </p:nvPr>
        </p:nvGraphicFramePr>
        <p:xfrm>
          <a:off x="558140" y="1397000"/>
          <a:ext cx="8348355" cy="424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9671"/>
                <a:gridCol w="1246909"/>
                <a:gridCol w="1055077"/>
                <a:gridCol w="2264898"/>
                <a:gridCol w="21118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2009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2011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Δ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C.A. (factures)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1.024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1.232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1.220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-1 %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ETP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9,42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8,95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8,70 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-2,8 %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Productivité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109</a:t>
                      </a:r>
                      <a:r>
                        <a:rPr lang="fr-FR" baseline="0" dirty="0" smtClean="0"/>
                        <a:t> K€/ETP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138 K€/ETP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140 K€/ETP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+ 2 %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Masse Salariale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543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558 K€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+2,76 %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C.A. / M.S.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2,27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2,19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JM / JT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61,35 %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58% * (61,45 %)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-3,67 % (+0,10%)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JF / JM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92,45 %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93 % * (90,05 %)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+ 0,53 % (-2,40 %)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JF / JT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56,72 %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54 % * (55,34</a:t>
                      </a:r>
                      <a:r>
                        <a:rPr lang="fr-FR" baseline="0" dirty="0" smtClean="0"/>
                        <a:t> %)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-3,09 % (-1,38 %)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charset="0"/>
                        <a:buChar char="•"/>
                      </a:pPr>
                      <a:r>
                        <a:rPr lang="fr-FR" dirty="0" smtClean="0"/>
                        <a:t>sur 11 mois</a:t>
                      </a:r>
                    </a:p>
                    <a:p>
                      <a:pPr marL="0" indent="0" algn="ctr">
                        <a:buFont typeface="Arial" charset="0"/>
                        <a:buNone/>
                      </a:pPr>
                      <a:r>
                        <a:rPr lang="fr-FR" dirty="0" smtClean="0"/>
                        <a:t>+ Lobna (- Lobna)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663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24255" cy="1112728"/>
          </a:xfrm>
        </p:spPr>
        <p:txBody>
          <a:bodyPr>
            <a:normAutofit/>
          </a:bodyPr>
          <a:lstStyle/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Répartition du C.A. par </a:t>
            </a:r>
            <a:r>
              <a:rPr lang="fr-FR" dirty="0" smtClean="0"/>
              <a:t>domaine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>	</a:t>
            </a:r>
            <a:r>
              <a:rPr lang="fr-FR" dirty="0" smtClean="0"/>
              <a:t>2010	2011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 descr="http://vrt-sql01-sc/ReportServer/Reserved.ReportViewerWebControl.axd?ExecutionID=hsr5igrsaavvvu2mlltkrl45&amp;Culture=1036&amp;CultureOverrides=False&amp;UICulture=12&amp;UICultureOverrides=False&amp;ReportStack=1&amp;ControlID=b0e3c2d62aed42b880fe6a9048fb4976&amp;OpType=ReportImage&amp;IterationId=96853d923b2346b9b0d32b85440f057c&amp;StreamID=IMGCON_1_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221"/>
          <a:stretch/>
        </p:blipFill>
        <p:spPr bwMode="auto">
          <a:xfrm>
            <a:off x="4773755" y="1451038"/>
            <a:ext cx="4165293" cy="342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vrt-sql01-sc/ReportServer/Reserved.ReportViewerWebControl.axd?ExecutionID=hsr5igrsaavvvu2mlltkrl45&amp;Culture=1036&amp;CultureOverrides=False&amp;UICulture=12&amp;UICultureOverrides=False&amp;ReportStack=1&amp;ControlID=b0e3c2d62aed42b880fe6a9048fb4976&amp;OpType=ReportImage&amp;IterationId=ae07aabde86a4ac1bca3390b7be4f854&amp;StreamID=IMGCON_1_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0"/>
          <a:stretch/>
        </p:blipFill>
        <p:spPr bwMode="auto">
          <a:xfrm>
            <a:off x="435926" y="1485130"/>
            <a:ext cx="4136073" cy="3353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457200" y="4988802"/>
            <a:ext cx="8229600" cy="1238689"/>
          </a:xfrm>
        </p:spPr>
        <p:txBody>
          <a:bodyPr/>
          <a:lstStyle/>
          <a:p>
            <a:r>
              <a:rPr lang="fr-FR" dirty="0" smtClean="0"/>
              <a:t>Recherche Clinique = 80 %</a:t>
            </a:r>
          </a:p>
          <a:p>
            <a:r>
              <a:rPr lang="fr-FR" dirty="0" smtClean="0"/>
              <a:t>Augmentation de la Pharmacovigilance de 10 % à 15 %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969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 descr="http://vrt-sql01-sc/ReportServer/Reserved.ReportViewerWebControl.axd?ExecutionID=hsr5igrsaavvvu2mlltkrl45&amp;Culture=1036&amp;CultureOverrides=False&amp;UICulture=12&amp;UICultureOverrides=False&amp;ReportStack=1&amp;ControlID=b0e3c2d62aed42b880fe6a9048fb4976&amp;OpType=ReportImage&amp;IterationId=96853d923b2346b9b0d32b85440f057c&amp;StreamID=IMGCON_1_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66" b="33061"/>
          <a:stretch/>
        </p:blipFill>
        <p:spPr bwMode="auto">
          <a:xfrm>
            <a:off x="4489558" y="2144110"/>
            <a:ext cx="4317708" cy="282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vrt-sql01-sc/ReportServer/Reserved.ReportViewerWebControl.axd?ExecutionID=hsr5igrsaavvvu2mlltkrl45&amp;Culture=1036&amp;CultureOverrides=False&amp;UICulture=12&amp;UICultureOverrides=False&amp;ReportStack=1&amp;ControlID=b0e3c2d62aed42b880fe6a9048fb4976&amp;OpType=ReportImage&amp;IterationId=ae07aabde86a4ac1bca3390b7be4f854&amp;StreamID=IMGCON_1_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90" b="33329"/>
          <a:stretch/>
        </p:blipFill>
        <p:spPr bwMode="auto">
          <a:xfrm>
            <a:off x="372865" y="1939159"/>
            <a:ext cx="4324193" cy="302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24255" cy="1112728"/>
          </a:xfrm>
        </p:spPr>
        <p:txBody>
          <a:bodyPr>
            <a:normAutofit fontScale="90000"/>
          </a:bodyPr>
          <a:lstStyle/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Répartition du C.A. par </a:t>
            </a:r>
            <a:r>
              <a:rPr lang="fr-FR" dirty="0" smtClean="0"/>
              <a:t>type de prestation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>	</a:t>
            </a:r>
            <a:r>
              <a:rPr lang="fr-FR" dirty="0" smtClean="0"/>
              <a:t>2010	2011</a:t>
            </a:r>
            <a:endParaRPr lang="fr-FR" dirty="0"/>
          </a:p>
        </p:txBody>
      </p:sp>
      <p:sp>
        <p:nvSpPr>
          <p:cNvPr id="17" name="Espace réservé du contenu 2"/>
          <p:cNvSpPr>
            <a:spLocks noGrp="1"/>
          </p:cNvSpPr>
          <p:nvPr>
            <p:ph idx="1"/>
          </p:nvPr>
        </p:nvSpPr>
        <p:spPr>
          <a:xfrm>
            <a:off x="457200" y="4988802"/>
            <a:ext cx="8229600" cy="1238689"/>
          </a:xfrm>
        </p:spPr>
        <p:txBody>
          <a:bodyPr/>
          <a:lstStyle/>
          <a:p>
            <a:r>
              <a:rPr lang="fr-FR" dirty="0" smtClean="0"/>
              <a:t>Procédures	de 30 % à 25 %</a:t>
            </a:r>
          </a:p>
          <a:p>
            <a:r>
              <a:rPr lang="fr-FR" dirty="0" smtClean="0"/>
              <a:t>Audits 	de 18 % à 30 %</a:t>
            </a:r>
          </a:p>
          <a:p>
            <a:r>
              <a:rPr lang="fr-FR" dirty="0" smtClean="0"/>
              <a:t>Consulting	de 15% à 25%</a:t>
            </a:r>
          </a:p>
        </p:txBody>
      </p:sp>
    </p:spTree>
    <p:extLst>
      <p:ext uri="{BB962C8B-B14F-4D97-AF65-F5344CB8AC3E}">
        <p14:creationId xmlns:p14="http://schemas.microsoft.com/office/powerpoint/2010/main" val="103663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 descr="http://vrt-sql01-sc/ReportServer/Reserved.ReportViewerWebControl.axd?ExecutionID=hsr5igrsaavvvu2mlltkrl45&amp;Culture=1036&amp;CultureOverrides=False&amp;UICulture=12&amp;UICultureOverrides=False&amp;ReportStack=1&amp;ControlID=b0e3c2d62aed42b880fe6a9048fb4976&amp;OpType=ReportImage&amp;IterationId=96853d923b2346b9b0d32b85440f057c&amp;StreamID=IMGCON_1_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81"/>
          <a:stretch/>
        </p:blipFill>
        <p:spPr bwMode="auto">
          <a:xfrm>
            <a:off x="4805258" y="1749972"/>
            <a:ext cx="3897975" cy="274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vrt-sql01-sc/ReportServer/Reserved.ReportViewerWebControl.axd?ExecutionID=hsr5igrsaavvvu2mlltkrl45&amp;Culture=1036&amp;CultureOverrides=False&amp;UICulture=12&amp;UICultureOverrides=False&amp;ReportStack=1&amp;ControlID=b0e3c2d62aed42b880fe6a9048fb4976&amp;OpType=ReportImage&amp;IterationId=ae07aabde86a4ac1bca3390b7be4f854&amp;StreamID=IMGCON_1_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79"/>
          <a:stretch/>
        </p:blipFill>
        <p:spPr bwMode="auto">
          <a:xfrm>
            <a:off x="435927" y="1749972"/>
            <a:ext cx="4250438" cy="274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457200" y="4988802"/>
            <a:ext cx="8229600" cy="1238689"/>
          </a:xfrm>
        </p:spPr>
        <p:txBody>
          <a:bodyPr/>
          <a:lstStyle/>
          <a:p>
            <a:pPr>
              <a:tabLst>
                <a:tab pos="2774950" algn="l"/>
              </a:tabLst>
            </a:pPr>
            <a:r>
              <a:rPr lang="fr-FR" dirty="0" smtClean="0"/>
              <a:t>Laboratoires	de 60 % à 70 %</a:t>
            </a:r>
          </a:p>
          <a:p>
            <a:pPr>
              <a:tabLst>
                <a:tab pos="2774950" algn="l"/>
              </a:tabLst>
            </a:pPr>
            <a:r>
              <a:rPr lang="fr-FR" dirty="0" smtClean="0"/>
              <a:t>Prestataires 	de 22 % à 19 %</a:t>
            </a:r>
          </a:p>
          <a:p>
            <a:pPr>
              <a:tabLst>
                <a:tab pos="2774950" algn="l"/>
              </a:tabLst>
            </a:pPr>
            <a:r>
              <a:rPr lang="fr-FR" dirty="0" smtClean="0"/>
              <a:t>Institutionnels	de 11 % à   3 %</a:t>
            </a:r>
          </a:p>
          <a:p>
            <a:pPr>
              <a:tabLst>
                <a:tab pos="2774950" algn="l"/>
              </a:tabLst>
            </a:pPr>
            <a:r>
              <a:rPr lang="fr-FR" dirty="0" smtClean="0"/>
              <a:t>SUNNIKAN	de   6 % à   8 %</a:t>
            </a:r>
          </a:p>
        </p:txBody>
      </p:sp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24255" cy="1112728"/>
          </a:xfrm>
        </p:spPr>
        <p:txBody>
          <a:bodyPr>
            <a:normAutofit/>
          </a:bodyPr>
          <a:lstStyle/>
          <a:p>
            <a:pPr>
              <a:tabLst>
                <a:tab pos="1166813" algn="l"/>
                <a:tab pos="5029200" algn="l"/>
              </a:tabLst>
            </a:pPr>
            <a:r>
              <a:rPr lang="fr-FR" dirty="0" smtClean="0"/>
              <a:t>Répartition du C.A. par type de Client</a:t>
            </a:r>
            <a:br>
              <a:rPr lang="fr-FR" dirty="0" smtClean="0"/>
            </a:br>
            <a:r>
              <a:rPr lang="fr-FR" dirty="0"/>
              <a:t>	</a:t>
            </a:r>
            <a:r>
              <a:rPr lang="fr-FR" dirty="0" smtClean="0"/>
              <a:t>2010	2011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969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tabLst>
                <a:tab pos="1793875" algn="l"/>
                <a:tab pos="5200650" algn="l"/>
              </a:tabLst>
            </a:pPr>
            <a:r>
              <a:rPr lang="fr-FR" dirty="0"/>
              <a:t>Les </a:t>
            </a:r>
            <a:r>
              <a:rPr lang="fr-FR" dirty="0" smtClean="0"/>
              <a:t>Clients les plus importants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	2010	2011</a:t>
            </a: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1588521"/>
              </p:ext>
            </p:extLst>
          </p:nvPr>
        </p:nvGraphicFramePr>
        <p:xfrm>
          <a:off x="4482483" y="1543793"/>
          <a:ext cx="3117726" cy="4572000"/>
        </p:xfrm>
        <a:graphic>
          <a:graphicData uri="http://schemas.openxmlformats.org/drawingml/2006/table">
            <a:tbl>
              <a:tblPr/>
              <a:tblGrid>
                <a:gridCol w="2322078"/>
                <a:gridCol w="795648"/>
              </a:tblGrid>
              <a:tr h="228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effectLst/>
                        </a:rPr>
                        <a:t>OLYMPUS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 smtClean="0">
                          <a:effectLst/>
                        </a:rPr>
                        <a:t>105 240€</a:t>
                      </a:r>
                      <a:endParaRPr lang="fr-FR" sz="11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GUERBET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87 048€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LFB Biomédicaments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81 755€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LFB Biotechnologies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80 096€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AIR LIQUIDE SANTE INTERNATIONAL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79 228€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CERC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70 900€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SUN.eVeille</a:t>
                      </a:r>
                      <a:r>
                        <a:rPr lang="fr-FR" sz="1100" dirty="0">
                          <a:effectLst/>
                        </a:rPr>
                        <a:t> Recherche Biomédicale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69 825€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LA-SER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44 180€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EXPANSCIENCE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43 450€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STEBA Biotech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42 975€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BIOPROJET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35 428€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ROCHE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29 648€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SUN.eVeille</a:t>
                      </a:r>
                      <a:r>
                        <a:rPr lang="fr-FR" sz="1100" dirty="0">
                          <a:effectLst/>
                        </a:rPr>
                        <a:t> </a:t>
                      </a:r>
                      <a:r>
                        <a:rPr lang="fr-FR" sz="1100" dirty="0" err="1">
                          <a:effectLst/>
                        </a:rPr>
                        <a:t>Safety</a:t>
                      </a:r>
                      <a:endParaRPr lang="fr-FR" sz="11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29 500€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BOUCHARA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29 220€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ANTICIP SANTE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28 839€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J&amp;J Medical Devices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24 990€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KAPPA SANTE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21 794€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AB SCIENCE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19 000€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CHU TOULOUSE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17 500€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CYTHERIS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17 400€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825545"/>
              </p:ext>
            </p:extLst>
          </p:nvPr>
        </p:nvGraphicFramePr>
        <p:xfrm>
          <a:off x="730122" y="1538526"/>
          <a:ext cx="3194884" cy="4393240"/>
        </p:xfrm>
        <a:graphic>
          <a:graphicData uri="http://schemas.openxmlformats.org/drawingml/2006/table">
            <a:tbl>
              <a:tblPr/>
              <a:tblGrid>
                <a:gridCol w="2286210"/>
                <a:gridCol w="908674"/>
              </a:tblGrid>
              <a:tr h="2196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effectLst/>
                        </a:rPr>
                        <a:t>LFB Biomédicaments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 smtClean="0">
                          <a:effectLst/>
                        </a:rPr>
                        <a:t>126 995€</a:t>
                      </a:r>
                      <a:endParaRPr lang="fr-FR" sz="11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CERC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90 063€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GUERBET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66 451€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LFB Biotechnologies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58 830€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 dirty="0">
                          <a:effectLst/>
                        </a:rPr>
                        <a:t>CHU TOULOUSE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56 000€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SUN.eVeille</a:t>
                      </a:r>
                      <a:r>
                        <a:rPr lang="fr-FR" sz="1100" dirty="0">
                          <a:effectLst/>
                        </a:rPr>
                        <a:t> Recherche Biomédicale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53 600€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NESTLE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45 254€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BOEHRINGER INGELHEIM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43 145€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EXPANSCIENCE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36 255€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OLYMPUS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35 865€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BIOMEDECINE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33 000€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LFB SA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29 598€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 dirty="0" err="1">
                          <a:effectLst/>
                        </a:rPr>
                        <a:t>SUN.eVeille</a:t>
                      </a:r>
                      <a:r>
                        <a:rPr lang="fr-FR" sz="1100" dirty="0">
                          <a:effectLst/>
                        </a:rPr>
                        <a:t> </a:t>
                      </a:r>
                      <a:r>
                        <a:rPr lang="fr-FR" sz="1100" dirty="0" err="1">
                          <a:effectLst/>
                        </a:rPr>
                        <a:t>Safety</a:t>
                      </a:r>
                      <a:endParaRPr lang="fr-FR" sz="11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27 200€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SUNNIKAN CONSULTING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27 135€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STEBA Biotech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26 775€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CLINIGRID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25 150€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ROCHE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23 235€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AB SCIENCE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22 000€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CYTHERIS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>
                          <a:effectLst/>
                        </a:rPr>
                        <a:t>21 450€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662">
                <a:tc>
                  <a:txBody>
                    <a:bodyPr/>
                    <a:lstStyle/>
                    <a:p>
                      <a:r>
                        <a:rPr lang="fr-FR" sz="1100">
                          <a:effectLst/>
                        </a:rPr>
                        <a:t>NICOX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100" dirty="0">
                          <a:effectLst/>
                        </a:rPr>
                        <a:t>21 093€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6143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tabLst>
                <a:tab pos="1797050" algn="l"/>
                <a:tab pos="5297488" algn="l"/>
              </a:tabLst>
            </a:pPr>
            <a:r>
              <a:rPr lang="fr-FR" dirty="0" smtClean="0"/>
              <a:t>Les plus importants contrats signés dans l'année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/>
              <a:t>	2010	2011</a:t>
            </a: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9411639"/>
              </p:ext>
            </p:extLst>
          </p:nvPr>
        </p:nvGraphicFramePr>
        <p:xfrm>
          <a:off x="725112" y="1710333"/>
          <a:ext cx="4048770" cy="3901440"/>
        </p:xfrm>
        <a:graphic>
          <a:graphicData uri="http://schemas.openxmlformats.org/drawingml/2006/table">
            <a:tbl>
              <a:tblPr/>
              <a:tblGrid>
                <a:gridCol w="3276872"/>
                <a:gridCol w="771898"/>
              </a:tblGrid>
              <a:tr h="229875"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OLYMPUS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/>
                        <a:t>190 </a:t>
                      </a:r>
                      <a:r>
                        <a:rPr lang="fr-FR" sz="1600" dirty="0" smtClean="0"/>
                        <a:t>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875"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GUERBET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175 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875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effectLst/>
                        </a:rPr>
                        <a:t>CERC</a:t>
                      </a:r>
                      <a:endParaRPr lang="fr-FR" sz="16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161 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875">
                <a:tc>
                  <a:txBody>
                    <a:bodyPr/>
                    <a:lstStyle/>
                    <a:p>
                      <a:r>
                        <a:rPr lang="fr-FR" sz="1600" dirty="0" smtClean="0">
                          <a:effectLst/>
                        </a:rPr>
                        <a:t>LFB Biomédicaments</a:t>
                      </a:r>
                      <a:endParaRPr lang="fr-FR" sz="16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138 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875"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CHU TOULOUSE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74 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875"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BIOMEDECINE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56 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875">
                <a:tc>
                  <a:txBody>
                    <a:bodyPr/>
                    <a:lstStyle/>
                    <a:p>
                      <a:r>
                        <a:rPr lang="fr-FR" sz="1600" dirty="0" err="1">
                          <a:effectLst/>
                        </a:rPr>
                        <a:t>SUN.eVeille</a:t>
                      </a:r>
                      <a:r>
                        <a:rPr lang="fr-FR" sz="1600" dirty="0">
                          <a:effectLst/>
                        </a:rPr>
                        <a:t> Recherche Biomédicale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54 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9875"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NESTLE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44 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875"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BOEHRINGER INGELHEIM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37 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875">
                <a:tc>
                  <a:txBody>
                    <a:bodyPr/>
                    <a:lstStyle/>
                    <a:p>
                      <a:r>
                        <a:rPr lang="fr-FR" sz="1600" dirty="0" err="1">
                          <a:effectLst/>
                        </a:rPr>
                        <a:t>SUN.eVeille</a:t>
                      </a:r>
                      <a:r>
                        <a:rPr lang="fr-FR" sz="1600" dirty="0">
                          <a:effectLst/>
                        </a:rPr>
                        <a:t> </a:t>
                      </a:r>
                      <a:r>
                        <a:rPr lang="fr-FR" sz="1600" dirty="0" err="1">
                          <a:effectLst/>
                        </a:rPr>
                        <a:t>Safety</a:t>
                      </a:r>
                      <a:endParaRPr lang="fr-FR" sz="16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35 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29875"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ANTICIP SANTE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31 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875"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VIIV HEALTHCARE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26 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875"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AIR LIQUIDE SANTE INTERNATIONAL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26 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875"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BIOPROJET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22 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875"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EXPANSCIENCE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22 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875"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CYTHERIS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21 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455814"/>
              </p:ext>
            </p:extLst>
          </p:nvPr>
        </p:nvGraphicFramePr>
        <p:xfrm>
          <a:off x="5070761" y="2635607"/>
          <a:ext cx="3788230" cy="3173525"/>
        </p:xfrm>
        <a:graphic>
          <a:graphicData uri="http://schemas.openxmlformats.org/drawingml/2006/table">
            <a:tbl>
              <a:tblPr/>
              <a:tblGrid>
                <a:gridCol w="3135088"/>
                <a:gridCol w="653142"/>
              </a:tblGrid>
              <a:tr h="345063">
                <a:tc>
                  <a:txBody>
                    <a:bodyPr/>
                    <a:lstStyle/>
                    <a:p>
                      <a:r>
                        <a:rPr lang="fr-FR" sz="1600" dirty="0" err="1">
                          <a:effectLst/>
                        </a:rPr>
                        <a:t>SUN.eVeille</a:t>
                      </a:r>
                      <a:r>
                        <a:rPr lang="fr-FR" sz="1600" dirty="0">
                          <a:effectLst/>
                        </a:rPr>
                        <a:t> Recherche Biomédicale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65 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3087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>
                          <a:effectLst/>
                        </a:rPr>
                        <a:t>AIR LIQUIDE SANTE INTERNATIONAL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53 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967"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ROCHE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55 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967"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EXPANSCIENCE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41 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967"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LA-SER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26 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967"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LFB Biotechnologies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24 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967">
                <a:tc>
                  <a:txBody>
                    <a:bodyPr/>
                    <a:lstStyle/>
                    <a:p>
                      <a:r>
                        <a:rPr lang="fr-FR" sz="1600" dirty="0" err="1">
                          <a:effectLst/>
                        </a:rPr>
                        <a:t>SUN.eVeille</a:t>
                      </a:r>
                      <a:r>
                        <a:rPr lang="fr-FR" sz="1600" dirty="0">
                          <a:effectLst/>
                        </a:rPr>
                        <a:t> </a:t>
                      </a:r>
                      <a:r>
                        <a:rPr lang="fr-FR" sz="1600" dirty="0" err="1">
                          <a:effectLst/>
                        </a:rPr>
                        <a:t>Safety</a:t>
                      </a:r>
                      <a:endParaRPr lang="fr-FR" sz="1600" dirty="0">
                        <a:effectLst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24 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279967"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S-CLINICA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20 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9967">
                <a:tc>
                  <a:txBody>
                    <a:bodyPr/>
                    <a:lstStyle/>
                    <a:p>
                      <a:r>
                        <a:rPr lang="fr-FR" sz="1600">
                          <a:effectLst/>
                        </a:rPr>
                        <a:t>BOUCHARA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37 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9934">
                <a:tc>
                  <a:txBody>
                    <a:bodyPr/>
                    <a:lstStyle/>
                    <a:p>
                      <a:r>
                        <a:rPr lang="fr-FR" sz="1600" dirty="0">
                          <a:effectLst/>
                        </a:rPr>
                        <a:t>LFB Biomédicaments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28 K€</a:t>
                      </a:r>
                      <a:endParaRPr lang="fr-FR" sz="16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220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Évolution du Carnet de Commandes</a:t>
            </a:r>
            <a:br>
              <a:rPr lang="fr-FR" dirty="0" smtClean="0"/>
            </a:br>
            <a:r>
              <a:rPr lang="fr-FR" sz="1800" dirty="0" smtClean="0"/>
              <a:t>(depuis Juillet 2011)</a:t>
            </a:r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35034"/>
            <a:ext cx="3627971" cy="4750023"/>
          </a:xfrm>
        </p:spPr>
        <p:txBody>
          <a:bodyPr/>
          <a:lstStyle/>
          <a:p>
            <a:r>
              <a:rPr lang="fr-FR" dirty="0" smtClean="0"/>
              <a:t>Diminution de 30 % du Carnet de Commandes</a:t>
            </a:r>
          </a:p>
          <a:p>
            <a:r>
              <a:rPr lang="fr-FR" dirty="0" smtClean="0"/>
              <a:t>Quasiment pas de signature en Septembre 2011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Missions 2012 de longue durée non définies</a:t>
            </a:r>
            <a:r>
              <a:rPr lang="fr-FR" dirty="0" smtClean="0">
                <a:solidFill>
                  <a:schemeClr val="tx1"/>
                </a:solidFill>
              </a:rPr>
              <a:t>, ex :</a:t>
            </a:r>
          </a:p>
          <a:p>
            <a:pPr lvl="1"/>
            <a:r>
              <a:rPr lang="fr-FR" dirty="0" smtClean="0"/>
              <a:t>LFB Biomédicaments</a:t>
            </a:r>
          </a:p>
          <a:p>
            <a:pPr lvl="1"/>
            <a:r>
              <a:rPr lang="fr-FR" dirty="0" smtClean="0"/>
              <a:t>Olympus</a:t>
            </a:r>
          </a:p>
          <a:p>
            <a:pPr lvl="1"/>
            <a:r>
              <a:rPr lang="fr-FR" dirty="0" smtClean="0"/>
              <a:t>CERC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2984921" y="915931"/>
            <a:ext cx="5872957" cy="4334478"/>
            <a:chOff x="120" y="278"/>
            <a:chExt cx="3555" cy="2861"/>
          </a:xfrm>
          <a:effectLst>
            <a:glow rad="127000">
              <a:srgbClr val="FFFFFF">
                <a:alpha val="0"/>
              </a:srgbClr>
            </a:glow>
          </a:effectLst>
        </p:grpSpPr>
        <p:pic>
          <p:nvPicPr>
            <p:cNvPr id="6146" name="Picture 2" descr="http://vrt-sql01-sc/ReportServer/Reserved.ReportViewerWebControl.axd?ExecutionID=nuctzfqmz5qr1diqhv1kkvyv&amp;Culture=1036&amp;CultureOverrides=False&amp;UICulture=12&amp;UICultureOverrides=False&amp;ReportStack=1&amp;ControlID=f41a0a63431e4c50b40a186679de37ab&amp;OpType=ReportImage&amp;IterationId=78b8827ebea44713b6a66c6480410e6a&amp;StreamID=C_8iT0_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436" t="8812"/>
            <a:stretch/>
          </p:blipFill>
          <p:spPr bwMode="auto">
            <a:xfrm>
              <a:off x="864" y="278"/>
              <a:ext cx="2811" cy="28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Freeform 109"/>
            <p:cNvSpPr>
              <a:spLocks/>
            </p:cNvSpPr>
            <p:nvPr/>
          </p:nvSpPr>
          <p:spPr bwMode="auto">
            <a:xfrm>
              <a:off x="120" y="2166"/>
              <a:ext cx="6" cy="66"/>
            </a:xfrm>
            <a:custGeom>
              <a:avLst/>
              <a:gdLst>
                <a:gd name="T0" fmla="*/ 0 w 6"/>
                <a:gd name="T1" fmla="*/ 6 h 66"/>
                <a:gd name="T2" fmla="*/ 6 w 6"/>
                <a:gd name="T3" fmla="*/ 0 h 66"/>
                <a:gd name="T4" fmla="*/ 6 w 6"/>
                <a:gd name="T5" fmla="*/ 60 h 66"/>
                <a:gd name="T6" fmla="*/ 0 w 6"/>
                <a:gd name="T7" fmla="*/ 66 h 66"/>
                <a:gd name="T8" fmla="*/ 0 w 6"/>
                <a:gd name="T9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6">
                  <a:moveTo>
                    <a:pt x="0" y="6"/>
                  </a:moveTo>
                  <a:lnTo>
                    <a:pt x="6" y="0"/>
                  </a:lnTo>
                  <a:lnTo>
                    <a:pt x="6" y="60"/>
                  </a:lnTo>
                  <a:lnTo>
                    <a:pt x="0" y="66"/>
                  </a:lnTo>
                  <a:lnTo>
                    <a:pt x="0" y="6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108"/>
            <p:cNvSpPr>
              <a:spLocks/>
            </p:cNvSpPr>
            <p:nvPr/>
          </p:nvSpPr>
          <p:spPr bwMode="auto">
            <a:xfrm>
              <a:off x="126" y="2160"/>
              <a:ext cx="18" cy="66"/>
            </a:xfrm>
            <a:custGeom>
              <a:avLst/>
              <a:gdLst>
                <a:gd name="T0" fmla="*/ 0 w 18"/>
                <a:gd name="T1" fmla="*/ 6 h 66"/>
                <a:gd name="T2" fmla="*/ 12 w 18"/>
                <a:gd name="T3" fmla="*/ 0 h 66"/>
                <a:gd name="T4" fmla="*/ 12 w 18"/>
                <a:gd name="T5" fmla="*/ 60 h 66"/>
                <a:gd name="T6" fmla="*/ 0 w 18"/>
                <a:gd name="T7" fmla="*/ 66 h 66"/>
                <a:gd name="T8" fmla="*/ 12 w 18"/>
                <a:gd name="T9" fmla="*/ 0 h 66"/>
                <a:gd name="T10" fmla="*/ 18 w 18"/>
                <a:gd name="T11" fmla="*/ 0 h 66"/>
                <a:gd name="T12" fmla="*/ 18 w 18"/>
                <a:gd name="T13" fmla="*/ 60 h 66"/>
                <a:gd name="T14" fmla="*/ 12 w 18"/>
                <a:gd name="T15" fmla="*/ 60 h 66"/>
                <a:gd name="T16" fmla="*/ 0 w 18"/>
                <a:gd name="T17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66">
                  <a:moveTo>
                    <a:pt x="0" y="6"/>
                  </a:moveTo>
                  <a:lnTo>
                    <a:pt x="12" y="0"/>
                  </a:lnTo>
                  <a:lnTo>
                    <a:pt x="12" y="60"/>
                  </a:lnTo>
                  <a:lnTo>
                    <a:pt x="0" y="66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60"/>
                  </a:lnTo>
                  <a:lnTo>
                    <a:pt x="12" y="60"/>
                  </a:lnTo>
                  <a:lnTo>
                    <a:pt x="0" y="6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07"/>
            <p:cNvSpPr>
              <a:spLocks/>
            </p:cNvSpPr>
            <p:nvPr/>
          </p:nvSpPr>
          <p:spPr bwMode="auto">
            <a:xfrm>
              <a:off x="144" y="2160"/>
              <a:ext cx="12" cy="66"/>
            </a:xfrm>
            <a:custGeom>
              <a:avLst/>
              <a:gdLst>
                <a:gd name="T0" fmla="*/ 0 w 12"/>
                <a:gd name="T1" fmla="*/ 0 h 66"/>
                <a:gd name="T2" fmla="*/ 6 w 12"/>
                <a:gd name="T3" fmla="*/ 0 h 66"/>
                <a:gd name="T4" fmla="*/ 6 w 12"/>
                <a:gd name="T5" fmla="*/ 60 h 66"/>
                <a:gd name="T6" fmla="*/ 0 w 12"/>
                <a:gd name="T7" fmla="*/ 60 h 66"/>
                <a:gd name="T8" fmla="*/ 6 w 12"/>
                <a:gd name="T9" fmla="*/ 0 h 66"/>
                <a:gd name="T10" fmla="*/ 12 w 12"/>
                <a:gd name="T11" fmla="*/ 6 h 66"/>
                <a:gd name="T12" fmla="*/ 12 w 12"/>
                <a:gd name="T13" fmla="*/ 66 h 66"/>
                <a:gd name="T14" fmla="*/ 6 w 12"/>
                <a:gd name="T15" fmla="*/ 60 h 66"/>
                <a:gd name="T16" fmla="*/ 0 w 12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66">
                  <a:moveTo>
                    <a:pt x="0" y="0"/>
                  </a:moveTo>
                  <a:lnTo>
                    <a:pt x="6" y="0"/>
                  </a:lnTo>
                  <a:lnTo>
                    <a:pt x="6" y="60"/>
                  </a:lnTo>
                  <a:lnTo>
                    <a:pt x="0" y="60"/>
                  </a:lnTo>
                  <a:lnTo>
                    <a:pt x="6" y="0"/>
                  </a:lnTo>
                  <a:lnTo>
                    <a:pt x="12" y="6"/>
                  </a:lnTo>
                  <a:lnTo>
                    <a:pt x="12" y="66"/>
                  </a:lnTo>
                  <a:lnTo>
                    <a:pt x="6" y="6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106"/>
            <p:cNvSpPr>
              <a:spLocks/>
            </p:cNvSpPr>
            <p:nvPr/>
          </p:nvSpPr>
          <p:spPr bwMode="auto">
            <a:xfrm>
              <a:off x="132" y="2166"/>
              <a:ext cx="66" cy="66"/>
            </a:xfrm>
            <a:custGeom>
              <a:avLst/>
              <a:gdLst>
                <a:gd name="T0" fmla="*/ 24 w 66"/>
                <a:gd name="T1" fmla="*/ 0 h 66"/>
                <a:gd name="T2" fmla="*/ 30 w 66"/>
                <a:gd name="T3" fmla="*/ 6 h 66"/>
                <a:gd name="T4" fmla="*/ 30 w 66"/>
                <a:gd name="T5" fmla="*/ 66 h 66"/>
                <a:gd name="T6" fmla="*/ 24 w 66"/>
                <a:gd name="T7" fmla="*/ 60 h 66"/>
                <a:gd name="T8" fmla="*/ 0 w 66"/>
                <a:gd name="T9" fmla="*/ 36 h 66"/>
                <a:gd name="T10" fmla="*/ 6 w 66"/>
                <a:gd name="T11" fmla="*/ 30 h 66"/>
                <a:gd name="T12" fmla="*/ 66 w 66"/>
                <a:gd name="T13" fmla="*/ 30 h 66"/>
                <a:gd name="T14" fmla="*/ 60 w 66"/>
                <a:gd name="T15" fmla="*/ 36 h 66"/>
                <a:gd name="T16" fmla="*/ 24 w 66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6">
                  <a:moveTo>
                    <a:pt x="24" y="0"/>
                  </a:moveTo>
                  <a:lnTo>
                    <a:pt x="30" y="6"/>
                  </a:lnTo>
                  <a:lnTo>
                    <a:pt x="30" y="66"/>
                  </a:lnTo>
                  <a:lnTo>
                    <a:pt x="24" y="60"/>
                  </a:lnTo>
                  <a:lnTo>
                    <a:pt x="0" y="36"/>
                  </a:lnTo>
                  <a:lnTo>
                    <a:pt x="6" y="30"/>
                  </a:lnTo>
                  <a:lnTo>
                    <a:pt x="66" y="30"/>
                  </a:lnTo>
                  <a:lnTo>
                    <a:pt x="60" y="36"/>
                  </a:lnTo>
                  <a:lnTo>
                    <a:pt x="24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05"/>
            <p:cNvSpPr>
              <a:spLocks/>
            </p:cNvSpPr>
            <p:nvPr/>
          </p:nvSpPr>
          <p:spPr bwMode="auto">
            <a:xfrm>
              <a:off x="138" y="2154"/>
              <a:ext cx="66" cy="60"/>
            </a:xfrm>
            <a:custGeom>
              <a:avLst/>
              <a:gdLst>
                <a:gd name="T0" fmla="*/ 0 w 66"/>
                <a:gd name="T1" fmla="*/ 42 h 60"/>
                <a:gd name="T2" fmla="*/ 6 w 66"/>
                <a:gd name="T3" fmla="*/ 30 h 60"/>
                <a:gd name="T4" fmla="*/ 66 w 66"/>
                <a:gd name="T5" fmla="*/ 30 h 60"/>
                <a:gd name="T6" fmla="*/ 60 w 66"/>
                <a:gd name="T7" fmla="*/ 42 h 60"/>
                <a:gd name="T8" fmla="*/ 36 w 66"/>
                <a:gd name="T9" fmla="*/ 0 h 60"/>
                <a:gd name="T10" fmla="*/ 60 w 66"/>
                <a:gd name="T11" fmla="*/ 0 h 60"/>
                <a:gd name="T12" fmla="*/ 60 w 66"/>
                <a:gd name="T13" fmla="*/ 60 h 60"/>
                <a:gd name="T14" fmla="*/ 36 w 66"/>
                <a:gd name="T15" fmla="*/ 60 h 60"/>
                <a:gd name="T16" fmla="*/ 0 w 66"/>
                <a:gd name="T17" fmla="*/ 4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0">
                  <a:moveTo>
                    <a:pt x="0" y="42"/>
                  </a:moveTo>
                  <a:lnTo>
                    <a:pt x="6" y="30"/>
                  </a:lnTo>
                  <a:lnTo>
                    <a:pt x="66" y="30"/>
                  </a:lnTo>
                  <a:lnTo>
                    <a:pt x="60" y="42"/>
                  </a:lnTo>
                  <a:lnTo>
                    <a:pt x="36" y="0"/>
                  </a:lnTo>
                  <a:lnTo>
                    <a:pt x="60" y="0"/>
                  </a:lnTo>
                  <a:lnTo>
                    <a:pt x="60" y="60"/>
                  </a:lnTo>
                  <a:lnTo>
                    <a:pt x="36" y="60"/>
                  </a:lnTo>
                  <a:lnTo>
                    <a:pt x="0" y="42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04"/>
            <p:cNvSpPr>
              <a:spLocks/>
            </p:cNvSpPr>
            <p:nvPr/>
          </p:nvSpPr>
          <p:spPr bwMode="auto">
            <a:xfrm>
              <a:off x="198" y="2154"/>
              <a:ext cx="24" cy="66"/>
            </a:xfrm>
            <a:custGeom>
              <a:avLst/>
              <a:gdLst>
                <a:gd name="T0" fmla="*/ 0 w 24"/>
                <a:gd name="T1" fmla="*/ 0 h 66"/>
                <a:gd name="T2" fmla="*/ 18 w 24"/>
                <a:gd name="T3" fmla="*/ 0 h 66"/>
                <a:gd name="T4" fmla="*/ 18 w 24"/>
                <a:gd name="T5" fmla="*/ 60 h 66"/>
                <a:gd name="T6" fmla="*/ 0 w 24"/>
                <a:gd name="T7" fmla="*/ 60 h 66"/>
                <a:gd name="T8" fmla="*/ 18 w 24"/>
                <a:gd name="T9" fmla="*/ 0 h 66"/>
                <a:gd name="T10" fmla="*/ 24 w 24"/>
                <a:gd name="T11" fmla="*/ 6 h 66"/>
                <a:gd name="T12" fmla="*/ 24 w 24"/>
                <a:gd name="T13" fmla="*/ 66 h 66"/>
                <a:gd name="T14" fmla="*/ 18 w 24"/>
                <a:gd name="T15" fmla="*/ 60 h 66"/>
                <a:gd name="T16" fmla="*/ 0 w 24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66">
                  <a:moveTo>
                    <a:pt x="0" y="0"/>
                  </a:moveTo>
                  <a:lnTo>
                    <a:pt x="18" y="0"/>
                  </a:lnTo>
                  <a:lnTo>
                    <a:pt x="18" y="60"/>
                  </a:lnTo>
                  <a:lnTo>
                    <a:pt x="0" y="60"/>
                  </a:lnTo>
                  <a:lnTo>
                    <a:pt x="18" y="0"/>
                  </a:lnTo>
                  <a:lnTo>
                    <a:pt x="24" y="6"/>
                  </a:lnTo>
                  <a:lnTo>
                    <a:pt x="24" y="66"/>
                  </a:lnTo>
                  <a:lnTo>
                    <a:pt x="18" y="6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03"/>
            <p:cNvSpPr>
              <a:spLocks/>
            </p:cNvSpPr>
            <p:nvPr/>
          </p:nvSpPr>
          <p:spPr bwMode="auto">
            <a:xfrm>
              <a:off x="222" y="2160"/>
              <a:ext cx="12" cy="66"/>
            </a:xfrm>
            <a:custGeom>
              <a:avLst/>
              <a:gdLst>
                <a:gd name="T0" fmla="*/ 0 w 12"/>
                <a:gd name="T1" fmla="*/ 0 h 66"/>
                <a:gd name="T2" fmla="*/ 6 w 12"/>
                <a:gd name="T3" fmla="*/ 6 h 66"/>
                <a:gd name="T4" fmla="*/ 6 w 12"/>
                <a:gd name="T5" fmla="*/ 66 h 66"/>
                <a:gd name="T6" fmla="*/ 0 w 12"/>
                <a:gd name="T7" fmla="*/ 60 h 66"/>
                <a:gd name="T8" fmla="*/ 6 w 12"/>
                <a:gd name="T9" fmla="*/ 6 h 66"/>
                <a:gd name="T10" fmla="*/ 12 w 12"/>
                <a:gd name="T11" fmla="*/ 0 h 66"/>
                <a:gd name="T12" fmla="*/ 12 w 12"/>
                <a:gd name="T13" fmla="*/ 60 h 66"/>
                <a:gd name="T14" fmla="*/ 6 w 12"/>
                <a:gd name="T15" fmla="*/ 66 h 66"/>
                <a:gd name="T16" fmla="*/ 0 w 12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66">
                  <a:moveTo>
                    <a:pt x="0" y="0"/>
                  </a:moveTo>
                  <a:lnTo>
                    <a:pt x="6" y="6"/>
                  </a:lnTo>
                  <a:lnTo>
                    <a:pt x="6" y="66"/>
                  </a:lnTo>
                  <a:lnTo>
                    <a:pt x="0" y="60"/>
                  </a:lnTo>
                  <a:lnTo>
                    <a:pt x="6" y="6"/>
                  </a:lnTo>
                  <a:lnTo>
                    <a:pt x="12" y="0"/>
                  </a:lnTo>
                  <a:lnTo>
                    <a:pt x="12" y="60"/>
                  </a:lnTo>
                  <a:lnTo>
                    <a:pt x="6" y="6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02"/>
            <p:cNvSpPr>
              <a:spLocks/>
            </p:cNvSpPr>
            <p:nvPr/>
          </p:nvSpPr>
          <p:spPr bwMode="auto">
            <a:xfrm>
              <a:off x="234" y="2154"/>
              <a:ext cx="12" cy="66"/>
            </a:xfrm>
            <a:custGeom>
              <a:avLst/>
              <a:gdLst>
                <a:gd name="T0" fmla="*/ 0 w 12"/>
                <a:gd name="T1" fmla="*/ 6 h 66"/>
                <a:gd name="T2" fmla="*/ 6 w 12"/>
                <a:gd name="T3" fmla="*/ 6 h 66"/>
                <a:gd name="T4" fmla="*/ 6 w 12"/>
                <a:gd name="T5" fmla="*/ 66 h 66"/>
                <a:gd name="T6" fmla="*/ 0 w 12"/>
                <a:gd name="T7" fmla="*/ 66 h 66"/>
                <a:gd name="T8" fmla="*/ 6 w 12"/>
                <a:gd name="T9" fmla="*/ 6 h 66"/>
                <a:gd name="T10" fmla="*/ 12 w 12"/>
                <a:gd name="T11" fmla="*/ 0 h 66"/>
                <a:gd name="T12" fmla="*/ 12 w 12"/>
                <a:gd name="T13" fmla="*/ 60 h 66"/>
                <a:gd name="T14" fmla="*/ 6 w 12"/>
                <a:gd name="T15" fmla="*/ 66 h 66"/>
                <a:gd name="T16" fmla="*/ 0 w 12"/>
                <a:gd name="T17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66">
                  <a:moveTo>
                    <a:pt x="0" y="6"/>
                  </a:moveTo>
                  <a:lnTo>
                    <a:pt x="6" y="6"/>
                  </a:lnTo>
                  <a:lnTo>
                    <a:pt x="6" y="66"/>
                  </a:lnTo>
                  <a:lnTo>
                    <a:pt x="0" y="66"/>
                  </a:lnTo>
                  <a:lnTo>
                    <a:pt x="6" y="6"/>
                  </a:lnTo>
                  <a:lnTo>
                    <a:pt x="12" y="0"/>
                  </a:lnTo>
                  <a:lnTo>
                    <a:pt x="12" y="60"/>
                  </a:lnTo>
                  <a:lnTo>
                    <a:pt x="6" y="66"/>
                  </a:lnTo>
                  <a:lnTo>
                    <a:pt x="0" y="6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01"/>
            <p:cNvSpPr>
              <a:spLocks/>
            </p:cNvSpPr>
            <p:nvPr/>
          </p:nvSpPr>
          <p:spPr bwMode="auto">
            <a:xfrm>
              <a:off x="246" y="2154"/>
              <a:ext cx="36" cy="78"/>
            </a:xfrm>
            <a:custGeom>
              <a:avLst/>
              <a:gdLst>
                <a:gd name="T0" fmla="*/ 0 w 36"/>
                <a:gd name="T1" fmla="*/ 0 h 78"/>
                <a:gd name="T2" fmla="*/ 12 w 36"/>
                <a:gd name="T3" fmla="*/ 0 h 78"/>
                <a:gd name="T4" fmla="*/ 12 w 36"/>
                <a:gd name="T5" fmla="*/ 60 h 78"/>
                <a:gd name="T6" fmla="*/ 0 w 36"/>
                <a:gd name="T7" fmla="*/ 60 h 78"/>
                <a:gd name="T8" fmla="*/ 12 w 36"/>
                <a:gd name="T9" fmla="*/ 0 h 78"/>
                <a:gd name="T10" fmla="*/ 36 w 36"/>
                <a:gd name="T11" fmla="*/ 12 h 78"/>
                <a:gd name="T12" fmla="*/ 36 w 36"/>
                <a:gd name="T13" fmla="*/ 78 h 78"/>
                <a:gd name="T14" fmla="*/ 12 w 36"/>
                <a:gd name="T15" fmla="*/ 60 h 78"/>
                <a:gd name="T16" fmla="*/ 0 w 36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78">
                  <a:moveTo>
                    <a:pt x="0" y="0"/>
                  </a:moveTo>
                  <a:lnTo>
                    <a:pt x="12" y="0"/>
                  </a:lnTo>
                  <a:lnTo>
                    <a:pt x="12" y="60"/>
                  </a:lnTo>
                  <a:lnTo>
                    <a:pt x="0" y="60"/>
                  </a:lnTo>
                  <a:lnTo>
                    <a:pt x="12" y="0"/>
                  </a:lnTo>
                  <a:lnTo>
                    <a:pt x="36" y="12"/>
                  </a:lnTo>
                  <a:lnTo>
                    <a:pt x="36" y="78"/>
                  </a:lnTo>
                  <a:lnTo>
                    <a:pt x="12" y="6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00"/>
            <p:cNvSpPr>
              <a:spLocks/>
            </p:cNvSpPr>
            <p:nvPr/>
          </p:nvSpPr>
          <p:spPr bwMode="auto">
            <a:xfrm>
              <a:off x="282" y="2166"/>
              <a:ext cx="36" cy="78"/>
            </a:xfrm>
            <a:custGeom>
              <a:avLst/>
              <a:gdLst>
                <a:gd name="T0" fmla="*/ 0 w 36"/>
                <a:gd name="T1" fmla="*/ 0 h 78"/>
                <a:gd name="T2" fmla="*/ 24 w 36"/>
                <a:gd name="T3" fmla="*/ 18 h 78"/>
                <a:gd name="T4" fmla="*/ 24 w 36"/>
                <a:gd name="T5" fmla="*/ 78 h 78"/>
                <a:gd name="T6" fmla="*/ 0 w 36"/>
                <a:gd name="T7" fmla="*/ 66 h 78"/>
                <a:gd name="T8" fmla="*/ 24 w 36"/>
                <a:gd name="T9" fmla="*/ 18 h 78"/>
                <a:gd name="T10" fmla="*/ 36 w 36"/>
                <a:gd name="T11" fmla="*/ 12 h 78"/>
                <a:gd name="T12" fmla="*/ 36 w 36"/>
                <a:gd name="T13" fmla="*/ 72 h 78"/>
                <a:gd name="T14" fmla="*/ 24 w 36"/>
                <a:gd name="T15" fmla="*/ 78 h 78"/>
                <a:gd name="T16" fmla="*/ 0 w 36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78">
                  <a:moveTo>
                    <a:pt x="0" y="0"/>
                  </a:moveTo>
                  <a:lnTo>
                    <a:pt x="24" y="18"/>
                  </a:lnTo>
                  <a:lnTo>
                    <a:pt x="24" y="78"/>
                  </a:lnTo>
                  <a:lnTo>
                    <a:pt x="0" y="66"/>
                  </a:lnTo>
                  <a:lnTo>
                    <a:pt x="24" y="18"/>
                  </a:lnTo>
                  <a:lnTo>
                    <a:pt x="36" y="12"/>
                  </a:lnTo>
                  <a:lnTo>
                    <a:pt x="36" y="72"/>
                  </a:lnTo>
                  <a:lnTo>
                    <a:pt x="24" y="7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99"/>
            <p:cNvSpPr>
              <a:spLocks/>
            </p:cNvSpPr>
            <p:nvPr/>
          </p:nvSpPr>
          <p:spPr bwMode="auto">
            <a:xfrm>
              <a:off x="294" y="2172"/>
              <a:ext cx="66" cy="78"/>
            </a:xfrm>
            <a:custGeom>
              <a:avLst/>
              <a:gdLst>
                <a:gd name="T0" fmla="*/ 24 w 66"/>
                <a:gd name="T1" fmla="*/ 6 h 78"/>
                <a:gd name="T2" fmla="*/ 30 w 66"/>
                <a:gd name="T3" fmla="*/ 0 h 78"/>
                <a:gd name="T4" fmla="*/ 30 w 66"/>
                <a:gd name="T5" fmla="*/ 60 h 78"/>
                <a:gd name="T6" fmla="*/ 24 w 66"/>
                <a:gd name="T7" fmla="*/ 66 h 78"/>
                <a:gd name="T8" fmla="*/ 0 w 66"/>
                <a:gd name="T9" fmla="*/ 30 h 78"/>
                <a:gd name="T10" fmla="*/ 6 w 66"/>
                <a:gd name="T11" fmla="*/ 78 h 78"/>
                <a:gd name="T12" fmla="*/ 66 w 66"/>
                <a:gd name="T13" fmla="*/ 78 h 78"/>
                <a:gd name="T14" fmla="*/ 60 w 66"/>
                <a:gd name="T15" fmla="*/ 30 h 78"/>
                <a:gd name="T16" fmla="*/ 24 w 66"/>
                <a:gd name="T17" fmla="*/ 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78">
                  <a:moveTo>
                    <a:pt x="24" y="6"/>
                  </a:moveTo>
                  <a:lnTo>
                    <a:pt x="30" y="0"/>
                  </a:lnTo>
                  <a:lnTo>
                    <a:pt x="30" y="60"/>
                  </a:lnTo>
                  <a:lnTo>
                    <a:pt x="24" y="66"/>
                  </a:lnTo>
                  <a:lnTo>
                    <a:pt x="0" y="30"/>
                  </a:lnTo>
                  <a:lnTo>
                    <a:pt x="6" y="78"/>
                  </a:lnTo>
                  <a:lnTo>
                    <a:pt x="66" y="78"/>
                  </a:lnTo>
                  <a:lnTo>
                    <a:pt x="60" y="30"/>
                  </a:lnTo>
                  <a:lnTo>
                    <a:pt x="24" y="6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98"/>
            <p:cNvSpPr>
              <a:spLocks/>
            </p:cNvSpPr>
            <p:nvPr/>
          </p:nvSpPr>
          <p:spPr bwMode="auto">
            <a:xfrm>
              <a:off x="300" y="2250"/>
              <a:ext cx="66" cy="84"/>
            </a:xfrm>
            <a:custGeom>
              <a:avLst/>
              <a:gdLst>
                <a:gd name="T0" fmla="*/ 0 w 66"/>
                <a:gd name="T1" fmla="*/ 0 h 84"/>
                <a:gd name="T2" fmla="*/ 6 w 66"/>
                <a:gd name="T3" fmla="*/ 54 h 84"/>
                <a:gd name="T4" fmla="*/ 66 w 66"/>
                <a:gd name="T5" fmla="*/ 54 h 84"/>
                <a:gd name="T6" fmla="*/ 60 w 66"/>
                <a:gd name="T7" fmla="*/ 0 h 84"/>
                <a:gd name="T8" fmla="*/ 36 w 66"/>
                <a:gd name="T9" fmla="*/ 24 h 84"/>
                <a:gd name="T10" fmla="*/ 66 w 66"/>
                <a:gd name="T11" fmla="*/ 12 h 84"/>
                <a:gd name="T12" fmla="*/ 66 w 66"/>
                <a:gd name="T13" fmla="*/ 72 h 84"/>
                <a:gd name="T14" fmla="*/ 36 w 66"/>
                <a:gd name="T15" fmla="*/ 84 h 84"/>
                <a:gd name="T16" fmla="*/ 0 w 66"/>
                <a:gd name="T1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84">
                  <a:moveTo>
                    <a:pt x="0" y="0"/>
                  </a:moveTo>
                  <a:lnTo>
                    <a:pt x="6" y="54"/>
                  </a:lnTo>
                  <a:lnTo>
                    <a:pt x="66" y="54"/>
                  </a:lnTo>
                  <a:lnTo>
                    <a:pt x="60" y="0"/>
                  </a:lnTo>
                  <a:lnTo>
                    <a:pt x="36" y="24"/>
                  </a:lnTo>
                  <a:lnTo>
                    <a:pt x="66" y="12"/>
                  </a:lnTo>
                  <a:lnTo>
                    <a:pt x="66" y="72"/>
                  </a:lnTo>
                  <a:lnTo>
                    <a:pt x="36" y="8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97"/>
            <p:cNvSpPr>
              <a:spLocks/>
            </p:cNvSpPr>
            <p:nvPr/>
          </p:nvSpPr>
          <p:spPr bwMode="auto">
            <a:xfrm>
              <a:off x="366" y="2244"/>
              <a:ext cx="42" cy="78"/>
            </a:xfrm>
            <a:custGeom>
              <a:avLst/>
              <a:gdLst>
                <a:gd name="T0" fmla="*/ 0 w 42"/>
                <a:gd name="T1" fmla="*/ 18 h 78"/>
                <a:gd name="T2" fmla="*/ 36 w 42"/>
                <a:gd name="T3" fmla="*/ 0 h 78"/>
                <a:gd name="T4" fmla="*/ 36 w 42"/>
                <a:gd name="T5" fmla="*/ 60 h 78"/>
                <a:gd name="T6" fmla="*/ 0 w 42"/>
                <a:gd name="T7" fmla="*/ 78 h 78"/>
                <a:gd name="T8" fmla="*/ 36 w 42"/>
                <a:gd name="T9" fmla="*/ 0 h 78"/>
                <a:gd name="T10" fmla="*/ 42 w 42"/>
                <a:gd name="T11" fmla="*/ 0 h 78"/>
                <a:gd name="T12" fmla="*/ 42 w 42"/>
                <a:gd name="T13" fmla="*/ 60 h 78"/>
                <a:gd name="T14" fmla="*/ 36 w 42"/>
                <a:gd name="T15" fmla="*/ 60 h 78"/>
                <a:gd name="T16" fmla="*/ 0 w 42"/>
                <a:gd name="T17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78">
                  <a:moveTo>
                    <a:pt x="0" y="18"/>
                  </a:moveTo>
                  <a:lnTo>
                    <a:pt x="36" y="0"/>
                  </a:lnTo>
                  <a:lnTo>
                    <a:pt x="36" y="60"/>
                  </a:lnTo>
                  <a:lnTo>
                    <a:pt x="0" y="78"/>
                  </a:lnTo>
                  <a:lnTo>
                    <a:pt x="36" y="0"/>
                  </a:lnTo>
                  <a:lnTo>
                    <a:pt x="42" y="0"/>
                  </a:lnTo>
                  <a:lnTo>
                    <a:pt x="42" y="60"/>
                  </a:lnTo>
                  <a:lnTo>
                    <a:pt x="36" y="60"/>
                  </a:lnTo>
                  <a:lnTo>
                    <a:pt x="0" y="18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96"/>
            <p:cNvSpPr>
              <a:spLocks/>
            </p:cNvSpPr>
            <p:nvPr/>
          </p:nvSpPr>
          <p:spPr bwMode="auto">
            <a:xfrm>
              <a:off x="408" y="2244"/>
              <a:ext cx="54" cy="96"/>
            </a:xfrm>
            <a:custGeom>
              <a:avLst/>
              <a:gdLst>
                <a:gd name="T0" fmla="*/ 0 w 54"/>
                <a:gd name="T1" fmla="*/ 0 h 96"/>
                <a:gd name="T2" fmla="*/ 6 w 54"/>
                <a:gd name="T3" fmla="*/ 0 h 96"/>
                <a:gd name="T4" fmla="*/ 6 w 54"/>
                <a:gd name="T5" fmla="*/ 60 h 96"/>
                <a:gd name="T6" fmla="*/ 0 w 54"/>
                <a:gd name="T7" fmla="*/ 60 h 96"/>
                <a:gd name="T8" fmla="*/ 6 w 54"/>
                <a:gd name="T9" fmla="*/ 0 h 96"/>
                <a:gd name="T10" fmla="*/ 54 w 54"/>
                <a:gd name="T11" fmla="*/ 36 h 96"/>
                <a:gd name="T12" fmla="*/ 54 w 54"/>
                <a:gd name="T13" fmla="*/ 96 h 96"/>
                <a:gd name="T14" fmla="*/ 6 w 54"/>
                <a:gd name="T15" fmla="*/ 60 h 96"/>
                <a:gd name="T16" fmla="*/ 0 w 54"/>
                <a:gd name="T1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6">
                  <a:moveTo>
                    <a:pt x="0" y="0"/>
                  </a:moveTo>
                  <a:lnTo>
                    <a:pt x="6" y="0"/>
                  </a:lnTo>
                  <a:lnTo>
                    <a:pt x="6" y="60"/>
                  </a:lnTo>
                  <a:lnTo>
                    <a:pt x="0" y="60"/>
                  </a:lnTo>
                  <a:lnTo>
                    <a:pt x="6" y="0"/>
                  </a:lnTo>
                  <a:lnTo>
                    <a:pt x="54" y="36"/>
                  </a:lnTo>
                  <a:lnTo>
                    <a:pt x="54" y="96"/>
                  </a:lnTo>
                  <a:lnTo>
                    <a:pt x="6" y="6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95"/>
            <p:cNvSpPr>
              <a:spLocks/>
            </p:cNvSpPr>
            <p:nvPr/>
          </p:nvSpPr>
          <p:spPr bwMode="auto">
            <a:xfrm>
              <a:off x="462" y="2280"/>
              <a:ext cx="66" cy="102"/>
            </a:xfrm>
            <a:custGeom>
              <a:avLst/>
              <a:gdLst>
                <a:gd name="T0" fmla="*/ 0 w 66"/>
                <a:gd name="T1" fmla="*/ 0 h 102"/>
                <a:gd name="T2" fmla="*/ 48 w 66"/>
                <a:gd name="T3" fmla="*/ 30 h 102"/>
                <a:gd name="T4" fmla="*/ 48 w 66"/>
                <a:gd name="T5" fmla="*/ 90 h 102"/>
                <a:gd name="T6" fmla="*/ 0 w 66"/>
                <a:gd name="T7" fmla="*/ 60 h 102"/>
                <a:gd name="T8" fmla="*/ 48 w 66"/>
                <a:gd name="T9" fmla="*/ 30 h 102"/>
                <a:gd name="T10" fmla="*/ 66 w 66"/>
                <a:gd name="T11" fmla="*/ 42 h 102"/>
                <a:gd name="T12" fmla="*/ 66 w 66"/>
                <a:gd name="T13" fmla="*/ 102 h 102"/>
                <a:gd name="T14" fmla="*/ 48 w 66"/>
                <a:gd name="T15" fmla="*/ 90 h 102"/>
                <a:gd name="T16" fmla="*/ 0 w 66"/>
                <a:gd name="T1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102">
                  <a:moveTo>
                    <a:pt x="0" y="0"/>
                  </a:moveTo>
                  <a:lnTo>
                    <a:pt x="48" y="30"/>
                  </a:lnTo>
                  <a:lnTo>
                    <a:pt x="48" y="90"/>
                  </a:lnTo>
                  <a:lnTo>
                    <a:pt x="0" y="60"/>
                  </a:lnTo>
                  <a:lnTo>
                    <a:pt x="48" y="30"/>
                  </a:lnTo>
                  <a:lnTo>
                    <a:pt x="66" y="42"/>
                  </a:lnTo>
                  <a:lnTo>
                    <a:pt x="66" y="102"/>
                  </a:lnTo>
                  <a:lnTo>
                    <a:pt x="48" y="9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94"/>
            <p:cNvSpPr>
              <a:spLocks/>
            </p:cNvSpPr>
            <p:nvPr/>
          </p:nvSpPr>
          <p:spPr bwMode="auto">
            <a:xfrm>
              <a:off x="528" y="2322"/>
              <a:ext cx="42" cy="78"/>
            </a:xfrm>
            <a:custGeom>
              <a:avLst/>
              <a:gdLst>
                <a:gd name="T0" fmla="*/ 0 w 42"/>
                <a:gd name="T1" fmla="*/ 0 h 78"/>
                <a:gd name="T2" fmla="*/ 18 w 42"/>
                <a:gd name="T3" fmla="*/ 18 h 78"/>
                <a:gd name="T4" fmla="*/ 18 w 42"/>
                <a:gd name="T5" fmla="*/ 78 h 78"/>
                <a:gd name="T6" fmla="*/ 0 w 42"/>
                <a:gd name="T7" fmla="*/ 60 h 78"/>
                <a:gd name="T8" fmla="*/ 18 w 42"/>
                <a:gd name="T9" fmla="*/ 18 h 78"/>
                <a:gd name="T10" fmla="*/ 42 w 42"/>
                <a:gd name="T11" fmla="*/ 18 h 78"/>
                <a:gd name="T12" fmla="*/ 42 w 42"/>
                <a:gd name="T13" fmla="*/ 78 h 78"/>
                <a:gd name="T14" fmla="*/ 18 w 42"/>
                <a:gd name="T15" fmla="*/ 78 h 78"/>
                <a:gd name="T16" fmla="*/ 0 w 42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78">
                  <a:moveTo>
                    <a:pt x="0" y="0"/>
                  </a:moveTo>
                  <a:lnTo>
                    <a:pt x="18" y="18"/>
                  </a:lnTo>
                  <a:lnTo>
                    <a:pt x="18" y="78"/>
                  </a:lnTo>
                  <a:lnTo>
                    <a:pt x="0" y="60"/>
                  </a:lnTo>
                  <a:lnTo>
                    <a:pt x="18" y="18"/>
                  </a:lnTo>
                  <a:lnTo>
                    <a:pt x="42" y="18"/>
                  </a:lnTo>
                  <a:lnTo>
                    <a:pt x="42" y="78"/>
                  </a:lnTo>
                  <a:lnTo>
                    <a:pt x="18" y="7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93"/>
            <p:cNvSpPr>
              <a:spLocks/>
            </p:cNvSpPr>
            <p:nvPr/>
          </p:nvSpPr>
          <p:spPr bwMode="auto">
            <a:xfrm>
              <a:off x="570" y="2340"/>
              <a:ext cx="24" cy="66"/>
            </a:xfrm>
            <a:custGeom>
              <a:avLst/>
              <a:gdLst>
                <a:gd name="T0" fmla="*/ 0 w 24"/>
                <a:gd name="T1" fmla="*/ 0 h 66"/>
                <a:gd name="T2" fmla="*/ 18 w 24"/>
                <a:gd name="T3" fmla="*/ 6 h 66"/>
                <a:gd name="T4" fmla="*/ 18 w 24"/>
                <a:gd name="T5" fmla="*/ 66 h 66"/>
                <a:gd name="T6" fmla="*/ 0 w 24"/>
                <a:gd name="T7" fmla="*/ 60 h 66"/>
                <a:gd name="T8" fmla="*/ 18 w 24"/>
                <a:gd name="T9" fmla="*/ 6 h 66"/>
                <a:gd name="T10" fmla="*/ 24 w 24"/>
                <a:gd name="T11" fmla="*/ 6 h 66"/>
                <a:gd name="T12" fmla="*/ 24 w 24"/>
                <a:gd name="T13" fmla="*/ 66 h 66"/>
                <a:gd name="T14" fmla="*/ 18 w 24"/>
                <a:gd name="T15" fmla="*/ 66 h 66"/>
                <a:gd name="T16" fmla="*/ 0 w 24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66">
                  <a:moveTo>
                    <a:pt x="0" y="0"/>
                  </a:moveTo>
                  <a:lnTo>
                    <a:pt x="18" y="6"/>
                  </a:lnTo>
                  <a:lnTo>
                    <a:pt x="18" y="66"/>
                  </a:lnTo>
                  <a:lnTo>
                    <a:pt x="0" y="60"/>
                  </a:lnTo>
                  <a:lnTo>
                    <a:pt x="18" y="6"/>
                  </a:lnTo>
                  <a:lnTo>
                    <a:pt x="24" y="6"/>
                  </a:lnTo>
                  <a:lnTo>
                    <a:pt x="24" y="66"/>
                  </a:lnTo>
                  <a:lnTo>
                    <a:pt x="18" y="6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92"/>
            <p:cNvSpPr>
              <a:spLocks/>
            </p:cNvSpPr>
            <p:nvPr/>
          </p:nvSpPr>
          <p:spPr bwMode="auto">
            <a:xfrm>
              <a:off x="594" y="2346"/>
              <a:ext cx="12" cy="60"/>
            </a:xfrm>
            <a:custGeom>
              <a:avLst/>
              <a:gdLst>
                <a:gd name="T0" fmla="*/ 0 w 12"/>
                <a:gd name="T1" fmla="*/ 0 h 60"/>
                <a:gd name="T2" fmla="*/ 6 w 12"/>
                <a:gd name="T3" fmla="*/ 0 h 60"/>
                <a:gd name="T4" fmla="*/ 6 w 12"/>
                <a:gd name="T5" fmla="*/ 60 h 60"/>
                <a:gd name="T6" fmla="*/ 0 w 12"/>
                <a:gd name="T7" fmla="*/ 60 h 60"/>
                <a:gd name="T8" fmla="*/ 6 w 12"/>
                <a:gd name="T9" fmla="*/ 0 h 60"/>
                <a:gd name="T10" fmla="*/ 12 w 12"/>
                <a:gd name="T11" fmla="*/ 0 h 60"/>
                <a:gd name="T12" fmla="*/ 12 w 12"/>
                <a:gd name="T13" fmla="*/ 60 h 60"/>
                <a:gd name="T14" fmla="*/ 6 w 12"/>
                <a:gd name="T15" fmla="*/ 60 h 60"/>
                <a:gd name="T16" fmla="*/ 0 w 12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60">
                  <a:moveTo>
                    <a:pt x="0" y="0"/>
                  </a:moveTo>
                  <a:lnTo>
                    <a:pt x="6" y="0"/>
                  </a:lnTo>
                  <a:lnTo>
                    <a:pt x="6" y="60"/>
                  </a:lnTo>
                  <a:lnTo>
                    <a:pt x="0" y="6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60"/>
                  </a:lnTo>
                  <a:lnTo>
                    <a:pt x="6" y="6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91"/>
            <p:cNvSpPr>
              <a:spLocks/>
            </p:cNvSpPr>
            <p:nvPr/>
          </p:nvSpPr>
          <p:spPr bwMode="auto">
            <a:xfrm>
              <a:off x="582" y="2346"/>
              <a:ext cx="72" cy="60"/>
            </a:xfrm>
            <a:custGeom>
              <a:avLst/>
              <a:gdLst>
                <a:gd name="T0" fmla="*/ 24 w 72"/>
                <a:gd name="T1" fmla="*/ 0 h 60"/>
                <a:gd name="T2" fmla="*/ 30 w 72"/>
                <a:gd name="T3" fmla="*/ 0 h 60"/>
                <a:gd name="T4" fmla="*/ 30 w 72"/>
                <a:gd name="T5" fmla="*/ 60 h 60"/>
                <a:gd name="T6" fmla="*/ 24 w 72"/>
                <a:gd name="T7" fmla="*/ 60 h 60"/>
                <a:gd name="T8" fmla="*/ 0 w 72"/>
                <a:gd name="T9" fmla="*/ 30 h 60"/>
                <a:gd name="T10" fmla="*/ 12 w 72"/>
                <a:gd name="T11" fmla="*/ 48 h 60"/>
                <a:gd name="T12" fmla="*/ 72 w 72"/>
                <a:gd name="T13" fmla="*/ 48 h 60"/>
                <a:gd name="T14" fmla="*/ 60 w 72"/>
                <a:gd name="T15" fmla="*/ 30 h 60"/>
                <a:gd name="T16" fmla="*/ 24 w 72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60">
                  <a:moveTo>
                    <a:pt x="24" y="0"/>
                  </a:moveTo>
                  <a:lnTo>
                    <a:pt x="30" y="0"/>
                  </a:lnTo>
                  <a:lnTo>
                    <a:pt x="30" y="60"/>
                  </a:lnTo>
                  <a:lnTo>
                    <a:pt x="24" y="60"/>
                  </a:lnTo>
                  <a:lnTo>
                    <a:pt x="0" y="30"/>
                  </a:lnTo>
                  <a:lnTo>
                    <a:pt x="12" y="48"/>
                  </a:lnTo>
                  <a:lnTo>
                    <a:pt x="72" y="48"/>
                  </a:lnTo>
                  <a:lnTo>
                    <a:pt x="60" y="30"/>
                  </a:lnTo>
                  <a:lnTo>
                    <a:pt x="24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90"/>
            <p:cNvSpPr>
              <a:spLocks/>
            </p:cNvSpPr>
            <p:nvPr/>
          </p:nvSpPr>
          <p:spPr bwMode="auto">
            <a:xfrm>
              <a:off x="594" y="2394"/>
              <a:ext cx="72" cy="18"/>
            </a:xfrm>
            <a:custGeom>
              <a:avLst/>
              <a:gdLst>
                <a:gd name="T0" fmla="*/ 0 w 72"/>
                <a:gd name="T1" fmla="*/ 0 h 18"/>
                <a:gd name="T2" fmla="*/ 6 w 72"/>
                <a:gd name="T3" fmla="*/ 18 h 18"/>
                <a:gd name="T4" fmla="*/ 66 w 72"/>
                <a:gd name="T5" fmla="*/ 18 h 18"/>
                <a:gd name="T6" fmla="*/ 60 w 72"/>
                <a:gd name="T7" fmla="*/ 0 h 18"/>
                <a:gd name="T8" fmla="*/ 6 w 72"/>
                <a:gd name="T9" fmla="*/ 18 h 18"/>
                <a:gd name="T10" fmla="*/ 12 w 72"/>
                <a:gd name="T11" fmla="*/ 12 h 18"/>
                <a:gd name="T12" fmla="*/ 72 w 72"/>
                <a:gd name="T13" fmla="*/ 12 h 18"/>
                <a:gd name="T14" fmla="*/ 66 w 72"/>
                <a:gd name="T15" fmla="*/ 18 h 18"/>
                <a:gd name="T16" fmla="*/ 0 w 72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18">
                  <a:moveTo>
                    <a:pt x="0" y="0"/>
                  </a:moveTo>
                  <a:lnTo>
                    <a:pt x="6" y="18"/>
                  </a:lnTo>
                  <a:lnTo>
                    <a:pt x="66" y="18"/>
                  </a:lnTo>
                  <a:lnTo>
                    <a:pt x="60" y="0"/>
                  </a:lnTo>
                  <a:lnTo>
                    <a:pt x="6" y="18"/>
                  </a:lnTo>
                  <a:lnTo>
                    <a:pt x="12" y="12"/>
                  </a:lnTo>
                  <a:lnTo>
                    <a:pt x="72" y="12"/>
                  </a:lnTo>
                  <a:lnTo>
                    <a:pt x="66" y="1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89"/>
            <p:cNvSpPr>
              <a:spLocks/>
            </p:cNvSpPr>
            <p:nvPr/>
          </p:nvSpPr>
          <p:spPr bwMode="auto">
            <a:xfrm>
              <a:off x="606" y="2364"/>
              <a:ext cx="66" cy="60"/>
            </a:xfrm>
            <a:custGeom>
              <a:avLst/>
              <a:gdLst>
                <a:gd name="T0" fmla="*/ 0 w 66"/>
                <a:gd name="T1" fmla="*/ 42 h 60"/>
                <a:gd name="T2" fmla="*/ 6 w 66"/>
                <a:gd name="T3" fmla="*/ 30 h 60"/>
                <a:gd name="T4" fmla="*/ 66 w 66"/>
                <a:gd name="T5" fmla="*/ 30 h 60"/>
                <a:gd name="T6" fmla="*/ 60 w 66"/>
                <a:gd name="T7" fmla="*/ 42 h 60"/>
                <a:gd name="T8" fmla="*/ 36 w 66"/>
                <a:gd name="T9" fmla="*/ 0 h 60"/>
                <a:gd name="T10" fmla="*/ 54 w 66"/>
                <a:gd name="T11" fmla="*/ 0 h 60"/>
                <a:gd name="T12" fmla="*/ 54 w 66"/>
                <a:gd name="T13" fmla="*/ 60 h 60"/>
                <a:gd name="T14" fmla="*/ 36 w 66"/>
                <a:gd name="T15" fmla="*/ 60 h 60"/>
                <a:gd name="T16" fmla="*/ 0 w 66"/>
                <a:gd name="T17" fmla="*/ 4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0">
                  <a:moveTo>
                    <a:pt x="0" y="42"/>
                  </a:moveTo>
                  <a:lnTo>
                    <a:pt x="6" y="30"/>
                  </a:lnTo>
                  <a:lnTo>
                    <a:pt x="66" y="30"/>
                  </a:lnTo>
                  <a:lnTo>
                    <a:pt x="60" y="42"/>
                  </a:lnTo>
                  <a:lnTo>
                    <a:pt x="36" y="0"/>
                  </a:lnTo>
                  <a:lnTo>
                    <a:pt x="54" y="0"/>
                  </a:lnTo>
                  <a:lnTo>
                    <a:pt x="54" y="60"/>
                  </a:lnTo>
                  <a:lnTo>
                    <a:pt x="36" y="60"/>
                  </a:lnTo>
                  <a:lnTo>
                    <a:pt x="0" y="42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88"/>
            <p:cNvSpPr>
              <a:spLocks/>
            </p:cNvSpPr>
            <p:nvPr/>
          </p:nvSpPr>
          <p:spPr bwMode="auto">
            <a:xfrm>
              <a:off x="660" y="2358"/>
              <a:ext cx="30" cy="66"/>
            </a:xfrm>
            <a:custGeom>
              <a:avLst/>
              <a:gdLst>
                <a:gd name="T0" fmla="*/ 0 w 30"/>
                <a:gd name="T1" fmla="*/ 6 h 66"/>
                <a:gd name="T2" fmla="*/ 24 w 30"/>
                <a:gd name="T3" fmla="*/ 0 h 66"/>
                <a:gd name="T4" fmla="*/ 24 w 30"/>
                <a:gd name="T5" fmla="*/ 60 h 66"/>
                <a:gd name="T6" fmla="*/ 0 w 30"/>
                <a:gd name="T7" fmla="*/ 66 h 66"/>
                <a:gd name="T8" fmla="*/ 24 w 30"/>
                <a:gd name="T9" fmla="*/ 0 h 66"/>
                <a:gd name="T10" fmla="*/ 30 w 30"/>
                <a:gd name="T11" fmla="*/ 0 h 66"/>
                <a:gd name="T12" fmla="*/ 30 w 30"/>
                <a:gd name="T13" fmla="*/ 60 h 66"/>
                <a:gd name="T14" fmla="*/ 24 w 30"/>
                <a:gd name="T15" fmla="*/ 60 h 66"/>
                <a:gd name="T16" fmla="*/ 0 w 30"/>
                <a:gd name="T17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66">
                  <a:moveTo>
                    <a:pt x="0" y="6"/>
                  </a:moveTo>
                  <a:lnTo>
                    <a:pt x="24" y="0"/>
                  </a:lnTo>
                  <a:lnTo>
                    <a:pt x="24" y="60"/>
                  </a:lnTo>
                  <a:lnTo>
                    <a:pt x="0" y="66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0" y="60"/>
                  </a:lnTo>
                  <a:lnTo>
                    <a:pt x="24" y="60"/>
                  </a:lnTo>
                  <a:lnTo>
                    <a:pt x="0" y="6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87"/>
            <p:cNvSpPr>
              <a:spLocks/>
            </p:cNvSpPr>
            <p:nvPr/>
          </p:nvSpPr>
          <p:spPr bwMode="auto">
            <a:xfrm>
              <a:off x="666" y="2358"/>
              <a:ext cx="66" cy="60"/>
            </a:xfrm>
            <a:custGeom>
              <a:avLst/>
              <a:gdLst>
                <a:gd name="T0" fmla="*/ 24 w 66"/>
                <a:gd name="T1" fmla="*/ 0 h 60"/>
                <a:gd name="T2" fmla="*/ 30 w 66"/>
                <a:gd name="T3" fmla="*/ 0 h 60"/>
                <a:gd name="T4" fmla="*/ 30 w 66"/>
                <a:gd name="T5" fmla="*/ 60 h 60"/>
                <a:gd name="T6" fmla="*/ 24 w 66"/>
                <a:gd name="T7" fmla="*/ 60 h 60"/>
                <a:gd name="T8" fmla="*/ 0 w 66"/>
                <a:gd name="T9" fmla="*/ 30 h 60"/>
                <a:gd name="T10" fmla="*/ 6 w 66"/>
                <a:gd name="T11" fmla="*/ 24 h 60"/>
                <a:gd name="T12" fmla="*/ 66 w 66"/>
                <a:gd name="T13" fmla="*/ 24 h 60"/>
                <a:gd name="T14" fmla="*/ 60 w 66"/>
                <a:gd name="T15" fmla="*/ 30 h 60"/>
                <a:gd name="T16" fmla="*/ 24 w 66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0">
                  <a:moveTo>
                    <a:pt x="24" y="0"/>
                  </a:moveTo>
                  <a:lnTo>
                    <a:pt x="30" y="0"/>
                  </a:lnTo>
                  <a:lnTo>
                    <a:pt x="30" y="60"/>
                  </a:lnTo>
                  <a:lnTo>
                    <a:pt x="24" y="60"/>
                  </a:lnTo>
                  <a:lnTo>
                    <a:pt x="0" y="30"/>
                  </a:lnTo>
                  <a:lnTo>
                    <a:pt x="6" y="24"/>
                  </a:lnTo>
                  <a:lnTo>
                    <a:pt x="66" y="24"/>
                  </a:lnTo>
                  <a:lnTo>
                    <a:pt x="60" y="30"/>
                  </a:lnTo>
                  <a:lnTo>
                    <a:pt x="24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86"/>
            <p:cNvSpPr>
              <a:spLocks/>
            </p:cNvSpPr>
            <p:nvPr/>
          </p:nvSpPr>
          <p:spPr bwMode="auto">
            <a:xfrm>
              <a:off x="672" y="2334"/>
              <a:ext cx="66" cy="66"/>
            </a:xfrm>
            <a:custGeom>
              <a:avLst/>
              <a:gdLst>
                <a:gd name="T0" fmla="*/ 0 w 66"/>
                <a:gd name="T1" fmla="*/ 48 h 66"/>
                <a:gd name="T2" fmla="*/ 6 w 66"/>
                <a:gd name="T3" fmla="*/ 36 h 66"/>
                <a:gd name="T4" fmla="*/ 66 w 66"/>
                <a:gd name="T5" fmla="*/ 36 h 66"/>
                <a:gd name="T6" fmla="*/ 60 w 66"/>
                <a:gd name="T7" fmla="*/ 48 h 66"/>
                <a:gd name="T8" fmla="*/ 36 w 66"/>
                <a:gd name="T9" fmla="*/ 6 h 66"/>
                <a:gd name="T10" fmla="*/ 42 w 66"/>
                <a:gd name="T11" fmla="*/ 0 h 66"/>
                <a:gd name="T12" fmla="*/ 42 w 66"/>
                <a:gd name="T13" fmla="*/ 60 h 66"/>
                <a:gd name="T14" fmla="*/ 36 w 66"/>
                <a:gd name="T15" fmla="*/ 66 h 66"/>
                <a:gd name="T16" fmla="*/ 0 w 66"/>
                <a:gd name="T17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6">
                  <a:moveTo>
                    <a:pt x="0" y="48"/>
                  </a:moveTo>
                  <a:lnTo>
                    <a:pt x="6" y="36"/>
                  </a:lnTo>
                  <a:lnTo>
                    <a:pt x="66" y="36"/>
                  </a:lnTo>
                  <a:lnTo>
                    <a:pt x="60" y="48"/>
                  </a:lnTo>
                  <a:lnTo>
                    <a:pt x="36" y="6"/>
                  </a:lnTo>
                  <a:lnTo>
                    <a:pt x="42" y="0"/>
                  </a:lnTo>
                  <a:lnTo>
                    <a:pt x="42" y="60"/>
                  </a:lnTo>
                  <a:lnTo>
                    <a:pt x="36" y="66"/>
                  </a:lnTo>
                  <a:lnTo>
                    <a:pt x="0" y="48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85"/>
            <p:cNvSpPr>
              <a:spLocks/>
            </p:cNvSpPr>
            <p:nvPr/>
          </p:nvSpPr>
          <p:spPr bwMode="auto">
            <a:xfrm>
              <a:off x="690" y="2328"/>
              <a:ext cx="66" cy="66"/>
            </a:xfrm>
            <a:custGeom>
              <a:avLst/>
              <a:gdLst>
                <a:gd name="T0" fmla="*/ 24 w 66"/>
                <a:gd name="T1" fmla="*/ 6 h 66"/>
                <a:gd name="T2" fmla="*/ 30 w 66"/>
                <a:gd name="T3" fmla="*/ 0 h 66"/>
                <a:gd name="T4" fmla="*/ 30 w 66"/>
                <a:gd name="T5" fmla="*/ 60 h 66"/>
                <a:gd name="T6" fmla="*/ 24 w 66"/>
                <a:gd name="T7" fmla="*/ 66 h 66"/>
                <a:gd name="T8" fmla="*/ 0 w 66"/>
                <a:gd name="T9" fmla="*/ 30 h 66"/>
                <a:gd name="T10" fmla="*/ 6 w 66"/>
                <a:gd name="T11" fmla="*/ 42 h 66"/>
                <a:gd name="T12" fmla="*/ 66 w 66"/>
                <a:gd name="T13" fmla="*/ 42 h 66"/>
                <a:gd name="T14" fmla="*/ 60 w 66"/>
                <a:gd name="T15" fmla="*/ 30 h 66"/>
                <a:gd name="T16" fmla="*/ 24 w 66"/>
                <a:gd name="T17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6">
                  <a:moveTo>
                    <a:pt x="24" y="6"/>
                  </a:moveTo>
                  <a:lnTo>
                    <a:pt x="30" y="0"/>
                  </a:lnTo>
                  <a:lnTo>
                    <a:pt x="30" y="60"/>
                  </a:lnTo>
                  <a:lnTo>
                    <a:pt x="24" y="66"/>
                  </a:lnTo>
                  <a:lnTo>
                    <a:pt x="0" y="30"/>
                  </a:lnTo>
                  <a:lnTo>
                    <a:pt x="6" y="42"/>
                  </a:lnTo>
                  <a:lnTo>
                    <a:pt x="66" y="42"/>
                  </a:lnTo>
                  <a:lnTo>
                    <a:pt x="60" y="30"/>
                  </a:lnTo>
                  <a:lnTo>
                    <a:pt x="24" y="6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44" name="Freeform 84"/>
            <p:cNvSpPr>
              <a:spLocks/>
            </p:cNvSpPr>
            <p:nvPr/>
          </p:nvSpPr>
          <p:spPr bwMode="auto">
            <a:xfrm>
              <a:off x="696" y="2346"/>
              <a:ext cx="66" cy="60"/>
            </a:xfrm>
            <a:custGeom>
              <a:avLst/>
              <a:gdLst>
                <a:gd name="T0" fmla="*/ 0 w 66"/>
                <a:gd name="T1" fmla="*/ 24 h 60"/>
                <a:gd name="T2" fmla="*/ 6 w 66"/>
                <a:gd name="T3" fmla="*/ 30 h 60"/>
                <a:gd name="T4" fmla="*/ 66 w 66"/>
                <a:gd name="T5" fmla="*/ 30 h 60"/>
                <a:gd name="T6" fmla="*/ 60 w 66"/>
                <a:gd name="T7" fmla="*/ 24 h 60"/>
                <a:gd name="T8" fmla="*/ 36 w 66"/>
                <a:gd name="T9" fmla="*/ 0 h 60"/>
                <a:gd name="T10" fmla="*/ 66 w 66"/>
                <a:gd name="T11" fmla="*/ 0 h 60"/>
                <a:gd name="T12" fmla="*/ 66 w 66"/>
                <a:gd name="T13" fmla="*/ 60 h 60"/>
                <a:gd name="T14" fmla="*/ 36 w 66"/>
                <a:gd name="T15" fmla="*/ 60 h 60"/>
                <a:gd name="T16" fmla="*/ 0 w 66"/>
                <a:gd name="T17" fmla="*/ 2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0">
                  <a:moveTo>
                    <a:pt x="0" y="24"/>
                  </a:moveTo>
                  <a:lnTo>
                    <a:pt x="6" y="30"/>
                  </a:lnTo>
                  <a:lnTo>
                    <a:pt x="66" y="30"/>
                  </a:lnTo>
                  <a:lnTo>
                    <a:pt x="60" y="24"/>
                  </a:lnTo>
                  <a:lnTo>
                    <a:pt x="36" y="0"/>
                  </a:lnTo>
                  <a:lnTo>
                    <a:pt x="66" y="0"/>
                  </a:lnTo>
                  <a:lnTo>
                    <a:pt x="66" y="60"/>
                  </a:lnTo>
                  <a:lnTo>
                    <a:pt x="36" y="60"/>
                  </a:lnTo>
                  <a:lnTo>
                    <a:pt x="0" y="24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45" name="Freeform 83"/>
            <p:cNvSpPr>
              <a:spLocks/>
            </p:cNvSpPr>
            <p:nvPr/>
          </p:nvSpPr>
          <p:spPr bwMode="auto">
            <a:xfrm>
              <a:off x="762" y="2346"/>
              <a:ext cx="30" cy="66"/>
            </a:xfrm>
            <a:custGeom>
              <a:avLst/>
              <a:gdLst>
                <a:gd name="T0" fmla="*/ 0 w 30"/>
                <a:gd name="T1" fmla="*/ 0 h 66"/>
                <a:gd name="T2" fmla="*/ 24 w 30"/>
                <a:gd name="T3" fmla="*/ 0 h 66"/>
                <a:gd name="T4" fmla="*/ 24 w 30"/>
                <a:gd name="T5" fmla="*/ 60 h 66"/>
                <a:gd name="T6" fmla="*/ 0 w 30"/>
                <a:gd name="T7" fmla="*/ 60 h 66"/>
                <a:gd name="T8" fmla="*/ 24 w 30"/>
                <a:gd name="T9" fmla="*/ 0 h 66"/>
                <a:gd name="T10" fmla="*/ 30 w 30"/>
                <a:gd name="T11" fmla="*/ 6 h 66"/>
                <a:gd name="T12" fmla="*/ 30 w 30"/>
                <a:gd name="T13" fmla="*/ 66 h 66"/>
                <a:gd name="T14" fmla="*/ 24 w 30"/>
                <a:gd name="T15" fmla="*/ 60 h 66"/>
                <a:gd name="T16" fmla="*/ 0 w 30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66">
                  <a:moveTo>
                    <a:pt x="0" y="0"/>
                  </a:moveTo>
                  <a:lnTo>
                    <a:pt x="24" y="0"/>
                  </a:lnTo>
                  <a:lnTo>
                    <a:pt x="24" y="60"/>
                  </a:lnTo>
                  <a:lnTo>
                    <a:pt x="0" y="60"/>
                  </a:lnTo>
                  <a:lnTo>
                    <a:pt x="24" y="0"/>
                  </a:lnTo>
                  <a:lnTo>
                    <a:pt x="30" y="6"/>
                  </a:lnTo>
                  <a:lnTo>
                    <a:pt x="30" y="66"/>
                  </a:lnTo>
                  <a:lnTo>
                    <a:pt x="24" y="6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47" name="Freeform 82"/>
            <p:cNvSpPr>
              <a:spLocks/>
            </p:cNvSpPr>
            <p:nvPr/>
          </p:nvSpPr>
          <p:spPr bwMode="auto">
            <a:xfrm>
              <a:off x="774" y="2352"/>
              <a:ext cx="72" cy="138"/>
            </a:xfrm>
            <a:custGeom>
              <a:avLst/>
              <a:gdLst>
                <a:gd name="T0" fmla="*/ 18 w 72"/>
                <a:gd name="T1" fmla="*/ 0 h 138"/>
                <a:gd name="T2" fmla="*/ 30 w 72"/>
                <a:gd name="T3" fmla="*/ 6 h 138"/>
                <a:gd name="T4" fmla="*/ 30 w 72"/>
                <a:gd name="T5" fmla="*/ 66 h 138"/>
                <a:gd name="T6" fmla="*/ 18 w 72"/>
                <a:gd name="T7" fmla="*/ 60 h 138"/>
                <a:gd name="T8" fmla="*/ 0 w 72"/>
                <a:gd name="T9" fmla="*/ 36 h 138"/>
                <a:gd name="T10" fmla="*/ 12 w 72"/>
                <a:gd name="T11" fmla="*/ 138 h 138"/>
                <a:gd name="T12" fmla="*/ 72 w 72"/>
                <a:gd name="T13" fmla="*/ 138 h 138"/>
                <a:gd name="T14" fmla="*/ 60 w 72"/>
                <a:gd name="T15" fmla="*/ 36 h 138"/>
                <a:gd name="T16" fmla="*/ 18 w 72"/>
                <a:gd name="T1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138">
                  <a:moveTo>
                    <a:pt x="18" y="0"/>
                  </a:moveTo>
                  <a:lnTo>
                    <a:pt x="30" y="6"/>
                  </a:lnTo>
                  <a:lnTo>
                    <a:pt x="30" y="66"/>
                  </a:lnTo>
                  <a:lnTo>
                    <a:pt x="18" y="60"/>
                  </a:lnTo>
                  <a:lnTo>
                    <a:pt x="0" y="36"/>
                  </a:lnTo>
                  <a:lnTo>
                    <a:pt x="12" y="138"/>
                  </a:lnTo>
                  <a:lnTo>
                    <a:pt x="72" y="138"/>
                  </a:lnTo>
                  <a:lnTo>
                    <a:pt x="60" y="36"/>
                  </a:lnTo>
                  <a:lnTo>
                    <a:pt x="18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48" name="Freeform 81"/>
            <p:cNvSpPr>
              <a:spLocks/>
            </p:cNvSpPr>
            <p:nvPr/>
          </p:nvSpPr>
          <p:spPr bwMode="auto">
            <a:xfrm>
              <a:off x="786" y="2490"/>
              <a:ext cx="90" cy="168"/>
            </a:xfrm>
            <a:custGeom>
              <a:avLst/>
              <a:gdLst>
                <a:gd name="T0" fmla="*/ 0 w 90"/>
                <a:gd name="T1" fmla="*/ 0 h 168"/>
                <a:gd name="T2" fmla="*/ 12 w 90"/>
                <a:gd name="T3" fmla="*/ 108 h 168"/>
                <a:gd name="T4" fmla="*/ 72 w 90"/>
                <a:gd name="T5" fmla="*/ 108 h 168"/>
                <a:gd name="T6" fmla="*/ 60 w 90"/>
                <a:gd name="T7" fmla="*/ 0 h 168"/>
                <a:gd name="T8" fmla="*/ 12 w 90"/>
                <a:gd name="T9" fmla="*/ 108 h 168"/>
                <a:gd name="T10" fmla="*/ 30 w 90"/>
                <a:gd name="T11" fmla="*/ 168 h 168"/>
                <a:gd name="T12" fmla="*/ 90 w 90"/>
                <a:gd name="T13" fmla="*/ 168 h 168"/>
                <a:gd name="T14" fmla="*/ 72 w 90"/>
                <a:gd name="T15" fmla="*/ 108 h 168"/>
                <a:gd name="T16" fmla="*/ 0 w 90"/>
                <a:gd name="T1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168">
                  <a:moveTo>
                    <a:pt x="0" y="0"/>
                  </a:moveTo>
                  <a:lnTo>
                    <a:pt x="12" y="108"/>
                  </a:lnTo>
                  <a:lnTo>
                    <a:pt x="72" y="108"/>
                  </a:lnTo>
                  <a:lnTo>
                    <a:pt x="60" y="0"/>
                  </a:lnTo>
                  <a:lnTo>
                    <a:pt x="12" y="108"/>
                  </a:lnTo>
                  <a:lnTo>
                    <a:pt x="30" y="168"/>
                  </a:lnTo>
                  <a:lnTo>
                    <a:pt x="90" y="168"/>
                  </a:lnTo>
                  <a:lnTo>
                    <a:pt x="72" y="10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49" name="Freeform 80"/>
            <p:cNvSpPr>
              <a:spLocks/>
            </p:cNvSpPr>
            <p:nvPr/>
          </p:nvSpPr>
          <p:spPr bwMode="auto">
            <a:xfrm>
              <a:off x="816" y="2628"/>
              <a:ext cx="96" cy="84"/>
            </a:xfrm>
            <a:custGeom>
              <a:avLst/>
              <a:gdLst>
                <a:gd name="T0" fmla="*/ 0 w 96"/>
                <a:gd name="T1" fmla="*/ 30 h 84"/>
                <a:gd name="T2" fmla="*/ 24 w 96"/>
                <a:gd name="T3" fmla="*/ 84 h 84"/>
                <a:gd name="T4" fmla="*/ 84 w 96"/>
                <a:gd name="T5" fmla="*/ 84 h 84"/>
                <a:gd name="T6" fmla="*/ 60 w 96"/>
                <a:gd name="T7" fmla="*/ 30 h 84"/>
                <a:gd name="T8" fmla="*/ 24 w 96"/>
                <a:gd name="T9" fmla="*/ 84 h 84"/>
                <a:gd name="T10" fmla="*/ 36 w 96"/>
                <a:gd name="T11" fmla="*/ 0 h 84"/>
                <a:gd name="T12" fmla="*/ 96 w 96"/>
                <a:gd name="T13" fmla="*/ 0 h 84"/>
                <a:gd name="T14" fmla="*/ 84 w 96"/>
                <a:gd name="T15" fmla="*/ 84 h 84"/>
                <a:gd name="T16" fmla="*/ 0 w 96"/>
                <a:gd name="T17" fmla="*/ 3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84">
                  <a:moveTo>
                    <a:pt x="0" y="30"/>
                  </a:moveTo>
                  <a:lnTo>
                    <a:pt x="24" y="84"/>
                  </a:lnTo>
                  <a:lnTo>
                    <a:pt x="84" y="84"/>
                  </a:lnTo>
                  <a:lnTo>
                    <a:pt x="60" y="30"/>
                  </a:lnTo>
                  <a:lnTo>
                    <a:pt x="24" y="84"/>
                  </a:lnTo>
                  <a:lnTo>
                    <a:pt x="36" y="0"/>
                  </a:lnTo>
                  <a:lnTo>
                    <a:pt x="96" y="0"/>
                  </a:lnTo>
                  <a:lnTo>
                    <a:pt x="84" y="84"/>
                  </a:lnTo>
                  <a:lnTo>
                    <a:pt x="0" y="3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50" name="Freeform 79"/>
            <p:cNvSpPr>
              <a:spLocks/>
            </p:cNvSpPr>
            <p:nvPr/>
          </p:nvSpPr>
          <p:spPr bwMode="auto">
            <a:xfrm>
              <a:off x="852" y="2490"/>
              <a:ext cx="78" cy="138"/>
            </a:xfrm>
            <a:custGeom>
              <a:avLst/>
              <a:gdLst>
                <a:gd name="T0" fmla="*/ 0 w 78"/>
                <a:gd name="T1" fmla="*/ 138 h 138"/>
                <a:gd name="T2" fmla="*/ 12 w 78"/>
                <a:gd name="T3" fmla="*/ 48 h 138"/>
                <a:gd name="T4" fmla="*/ 72 w 78"/>
                <a:gd name="T5" fmla="*/ 48 h 138"/>
                <a:gd name="T6" fmla="*/ 60 w 78"/>
                <a:gd name="T7" fmla="*/ 138 h 138"/>
                <a:gd name="T8" fmla="*/ 42 w 78"/>
                <a:gd name="T9" fmla="*/ 18 h 138"/>
                <a:gd name="T10" fmla="*/ 78 w 78"/>
                <a:gd name="T11" fmla="*/ 0 h 138"/>
                <a:gd name="T12" fmla="*/ 78 w 78"/>
                <a:gd name="T13" fmla="*/ 60 h 138"/>
                <a:gd name="T14" fmla="*/ 42 w 78"/>
                <a:gd name="T15" fmla="*/ 78 h 138"/>
                <a:gd name="T16" fmla="*/ 0 w 78"/>
                <a:gd name="T17" fmla="*/ 13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138">
                  <a:moveTo>
                    <a:pt x="0" y="138"/>
                  </a:moveTo>
                  <a:lnTo>
                    <a:pt x="12" y="48"/>
                  </a:lnTo>
                  <a:lnTo>
                    <a:pt x="72" y="48"/>
                  </a:lnTo>
                  <a:lnTo>
                    <a:pt x="60" y="138"/>
                  </a:lnTo>
                  <a:lnTo>
                    <a:pt x="42" y="18"/>
                  </a:lnTo>
                  <a:lnTo>
                    <a:pt x="78" y="0"/>
                  </a:lnTo>
                  <a:lnTo>
                    <a:pt x="78" y="60"/>
                  </a:lnTo>
                  <a:lnTo>
                    <a:pt x="42" y="78"/>
                  </a:lnTo>
                  <a:lnTo>
                    <a:pt x="0" y="138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51" name="Freeform 78"/>
            <p:cNvSpPr>
              <a:spLocks/>
            </p:cNvSpPr>
            <p:nvPr/>
          </p:nvSpPr>
          <p:spPr bwMode="auto">
            <a:xfrm>
              <a:off x="930" y="2472"/>
              <a:ext cx="36" cy="78"/>
            </a:xfrm>
            <a:custGeom>
              <a:avLst/>
              <a:gdLst>
                <a:gd name="T0" fmla="*/ 0 w 36"/>
                <a:gd name="T1" fmla="*/ 18 h 78"/>
                <a:gd name="T2" fmla="*/ 30 w 36"/>
                <a:gd name="T3" fmla="*/ 0 h 78"/>
                <a:gd name="T4" fmla="*/ 30 w 36"/>
                <a:gd name="T5" fmla="*/ 60 h 78"/>
                <a:gd name="T6" fmla="*/ 0 w 36"/>
                <a:gd name="T7" fmla="*/ 78 h 78"/>
                <a:gd name="T8" fmla="*/ 30 w 36"/>
                <a:gd name="T9" fmla="*/ 0 h 78"/>
                <a:gd name="T10" fmla="*/ 36 w 36"/>
                <a:gd name="T11" fmla="*/ 0 h 78"/>
                <a:gd name="T12" fmla="*/ 36 w 36"/>
                <a:gd name="T13" fmla="*/ 60 h 78"/>
                <a:gd name="T14" fmla="*/ 30 w 36"/>
                <a:gd name="T15" fmla="*/ 60 h 78"/>
                <a:gd name="T16" fmla="*/ 0 w 36"/>
                <a:gd name="T17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78">
                  <a:moveTo>
                    <a:pt x="0" y="18"/>
                  </a:moveTo>
                  <a:lnTo>
                    <a:pt x="30" y="0"/>
                  </a:lnTo>
                  <a:lnTo>
                    <a:pt x="30" y="60"/>
                  </a:lnTo>
                  <a:lnTo>
                    <a:pt x="0" y="78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36" y="60"/>
                  </a:lnTo>
                  <a:lnTo>
                    <a:pt x="30" y="60"/>
                  </a:lnTo>
                  <a:lnTo>
                    <a:pt x="0" y="18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52" name="Freeform 77"/>
            <p:cNvSpPr>
              <a:spLocks/>
            </p:cNvSpPr>
            <p:nvPr/>
          </p:nvSpPr>
          <p:spPr bwMode="auto">
            <a:xfrm>
              <a:off x="966" y="2472"/>
              <a:ext cx="30" cy="66"/>
            </a:xfrm>
            <a:custGeom>
              <a:avLst/>
              <a:gdLst>
                <a:gd name="T0" fmla="*/ 0 w 30"/>
                <a:gd name="T1" fmla="*/ 0 h 66"/>
                <a:gd name="T2" fmla="*/ 6 w 30"/>
                <a:gd name="T3" fmla="*/ 6 h 66"/>
                <a:gd name="T4" fmla="*/ 6 w 30"/>
                <a:gd name="T5" fmla="*/ 66 h 66"/>
                <a:gd name="T6" fmla="*/ 0 w 30"/>
                <a:gd name="T7" fmla="*/ 60 h 66"/>
                <a:gd name="T8" fmla="*/ 6 w 30"/>
                <a:gd name="T9" fmla="*/ 6 h 66"/>
                <a:gd name="T10" fmla="*/ 30 w 30"/>
                <a:gd name="T11" fmla="*/ 0 h 66"/>
                <a:gd name="T12" fmla="*/ 30 w 30"/>
                <a:gd name="T13" fmla="*/ 60 h 66"/>
                <a:gd name="T14" fmla="*/ 6 w 30"/>
                <a:gd name="T15" fmla="*/ 66 h 66"/>
                <a:gd name="T16" fmla="*/ 0 w 30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66">
                  <a:moveTo>
                    <a:pt x="0" y="0"/>
                  </a:moveTo>
                  <a:lnTo>
                    <a:pt x="6" y="6"/>
                  </a:lnTo>
                  <a:lnTo>
                    <a:pt x="6" y="66"/>
                  </a:lnTo>
                  <a:lnTo>
                    <a:pt x="0" y="60"/>
                  </a:lnTo>
                  <a:lnTo>
                    <a:pt x="6" y="6"/>
                  </a:lnTo>
                  <a:lnTo>
                    <a:pt x="30" y="0"/>
                  </a:lnTo>
                  <a:lnTo>
                    <a:pt x="30" y="60"/>
                  </a:lnTo>
                  <a:lnTo>
                    <a:pt x="6" y="6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53" name="Freeform 76"/>
            <p:cNvSpPr>
              <a:spLocks/>
            </p:cNvSpPr>
            <p:nvPr/>
          </p:nvSpPr>
          <p:spPr bwMode="auto">
            <a:xfrm>
              <a:off x="996" y="2460"/>
              <a:ext cx="48" cy="72"/>
            </a:xfrm>
            <a:custGeom>
              <a:avLst/>
              <a:gdLst>
                <a:gd name="T0" fmla="*/ 0 w 48"/>
                <a:gd name="T1" fmla="*/ 12 h 72"/>
                <a:gd name="T2" fmla="*/ 18 w 48"/>
                <a:gd name="T3" fmla="*/ 0 h 72"/>
                <a:gd name="T4" fmla="*/ 18 w 48"/>
                <a:gd name="T5" fmla="*/ 60 h 72"/>
                <a:gd name="T6" fmla="*/ 0 w 48"/>
                <a:gd name="T7" fmla="*/ 72 h 72"/>
                <a:gd name="T8" fmla="*/ 18 w 48"/>
                <a:gd name="T9" fmla="*/ 0 h 72"/>
                <a:gd name="T10" fmla="*/ 48 w 48"/>
                <a:gd name="T11" fmla="*/ 0 h 72"/>
                <a:gd name="T12" fmla="*/ 48 w 48"/>
                <a:gd name="T13" fmla="*/ 60 h 72"/>
                <a:gd name="T14" fmla="*/ 18 w 48"/>
                <a:gd name="T15" fmla="*/ 60 h 72"/>
                <a:gd name="T16" fmla="*/ 0 w 48"/>
                <a:gd name="T17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72">
                  <a:moveTo>
                    <a:pt x="0" y="12"/>
                  </a:moveTo>
                  <a:lnTo>
                    <a:pt x="18" y="0"/>
                  </a:lnTo>
                  <a:lnTo>
                    <a:pt x="18" y="60"/>
                  </a:lnTo>
                  <a:lnTo>
                    <a:pt x="0" y="72"/>
                  </a:lnTo>
                  <a:lnTo>
                    <a:pt x="18" y="0"/>
                  </a:lnTo>
                  <a:lnTo>
                    <a:pt x="48" y="0"/>
                  </a:lnTo>
                  <a:lnTo>
                    <a:pt x="48" y="60"/>
                  </a:lnTo>
                  <a:lnTo>
                    <a:pt x="18" y="60"/>
                  </a:lnTo>
                  <a:lnTo>
                    <a:pt x="0" y="12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54" name="Freeform 75"/>
            <p:cNvSpPr>
              <a:spLocks/>
            </p:cNvSpPr>
            <p:nvPr/>
          </p:nvSpPr>
          <p:spPr bwMode="auto">
            <a:xfrm>
              <a:off x="1044" y="2460"/>
              <a:ext cx="108" cy="60"/>
            </a:xfrm>
            <a:custGeom>
              <a:avLst/>
              <a:gdLst>
                <a:gd name="T0" fmla="*/ 0 w 108"/>
                <a:gd name="T1" fmla="*/ 0 h 60"/>
                <a:gd name="T2" fmla="*/ 24 w 108"/>
                <a:gd name="T3" fmla="*/ 0 h 60"/>
                <a:gd name="T4" fmla="*/ 24 w 108"/>
                <a:gd name="T5" fmla="*/ 60 h 60"/>
                <a:gd name="T6" fmla="*/ 0 w 108"/>
                <a:gd name="T7" fmla="*/ 60 h 60"/>
                <a:gd name="T8" fmla="*/ 24 w 108"/>
                <a:gd name="T9" fmla="*/ 0 h 60"/>
                <a:gd name="T10" fmla="*/ 108 w 108"/>
                <a:gd name="T11" fmla="*/ 0 h 60"/>
                <a:gd name="T12" fmla="*/ 108 w 108"/>
                <a:gd name="T13" fmla="*/ 60 h 60"/>
                <a:gd name="T14" fmla="*/ 24 w 108"/>
                <a:gd name="T15" fmla="*/ 60 h 60"/>
                <a:gd name="T16" fmla="*/ 0 w 108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60">
                  <a:moveTo>
                    <a:pt x="0" y="0"/>
                  </a:moveTo>
                  <a:lnTo>
                    <a:pt x="24" y="0"/>
                  </a:lnTo>
                  <a:lnTo>
                    <a:pt x="24" y="60"/>
                  </a:lnTo>
                  <a:lnTo>
                    <a:pt x="0" y="60"/>
                  </a:lnTo>
                  <a:lnTo>
                    <a:pt x="24" y="0"/>
                  </a:lnTo>
                  <a:lnTo>
                    <a:pt x="108" y="0"/>
                  </a:lnTo>
                  <a:lnTo>
                    <a:pt x="108" y="60"/>
                  </a:lnTo>
                  <a:lnTo>
                    <a:pt x="24" y="6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55" name="Freeform 74"/>
            <p:cNvSpPr>
              <a:spLocks/>
            </p:cNvSpPr>
            <p:nvPr/>
          </p:nvSpPr>
          <p:spPr bwMode="auto">
            <a:xfrm>
              <a:off x="1152" y="2460"/>
              <a:ext cx="126" cy="60"/>
            </a:xfrm>
            <a:custGeom>
              <a:avLst/>
              <a:gdLst>
                <a:gd name="T0" fmla="*/ 0 w 126"/>
                <a:gd name="T1" fmla="*/ 0 h 60"/>
                <a:gd name="T2" fmla="*/ 90 w 126"/>
                <a:gd name="T3" fmla="*/ 0 h 60"/>
                <a:gd name="T4" fmla="*/ 90 w 126"/>
                <a:gd name="T5" fmla="*/ 60 h 60"/>
                <a:gd name="T6" fmla="*/ 0 w 126"/>
                <a:gd name="T7" fmla="*/ 60 h 60"/>
                <a:gd name="T8" fmla="*/ 60 w 126"/>
                <a:gd name="T9" fmla="*/ 30 h 60"/>
                <a:gd name="T10" fmla="*/ 66 w 126"/>
                <a:gd name="T11" fmla="*/ 24 h 60"/>
                <a:gd name="T12" fmla="*/ 126 w 126"/>
                <a:gd name="T13" fmla="*/ 24 h 60"/>
                <a:gd name="T14" fmla="*/ 120 w 126"/>
                <a:gd name="T15" fmla="*/ 30 h 60"/>
                <a:gd name="T16" fmla="*/ 0 w 126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" h="60">
                  <a:moveTo>
                    <a:pt x="0" y="0"/>
                  </a:moveTo>
                  <a:lnTo>
                    <a:pt x="90" y="0"/>
                  </a:lnTo>
                  <a:lnTo>
                    <a:pt x="90" y="60"/>
                  </a:lnTo>
                  <a:lnTo>
                    <a:pt x="0" y="60"/>
                  </a:lnTo>
                  <a:lnTo>
                    <a:pt x="60" y="30"/>
                  </a:lnTo>
                  <a:lnTo>
                    <a:pt x="66" y="24"/>
                  </a:lnTo>
                  <a:lnTo>
                    <a:pt x="126" y="24"/>
                  </a:lnTo>
                  <a:lnTo>
                    <a:pt x="120" y="3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56" name="Freeform 73"/>
            <p:cNvSpPr>
              <a:spLocks/>
            </p:cNvSpPr>
            <p:nvPr/>
          </p:nvSpPr>
          <p:spPr bwMode="auto">
            <a:xfrm>
              <a:off x="1218" y="2472"/>
              <a:ext cx="72" cy="24"/>
            </a:xfrm>
            <a:custGeom>
              <a:avLst/>
              <a:gdLst>
                <a:gd name="T0" fmla="*/ 0 w 72"/>
                <a:gd name="T1" fmla="*/ 12 h 24"/>
                <a:gd name="T2" fmla="*/ 6 w 72"/>
                <a:gd name="T3" fmla="*/ 0 h 24"/>
                <a:gd name="T4" fmla="*/ 66 w 72"/>
                <a:gd name="T5" fmla="*/ 0 h 24"/>
                <a:gd name="T6" fmla="*/ 60 w 72"/>
                <a:gd name="T7" fmla="*/ 12 h 24"/>
                <a:gd name="T8" fmla="*/ 6 w 72"/>
                <a:gd name="T9" fmla="*/ 0 h 24"/>
                <a:gd name="T10" fmla="*/ 12 w 72"/>
                <a:gd name="T11" fmla="*/ 24 h 24"/>
                <a:gd name="T12" fmla="*/ 72 w 72"/>
                <a:gd name="T13" fmla="*/ 24 h 24"/>
                <a:gd name="T14" fmla="*/ 66 w 72"/>
                <a:gd name="T15" fmla="*/ 0 h 24"/>
                <a:gd name="T16" fmla="*/ 0 w 72"/>
                <a:gd name="T17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24">
                  <a:moveTo>
                    <a:pt x="0" y="12"/>
                  </a:moveTo>
                  <a:lnTo>
                    <a:pt x="6" y="0"/>
                  </a:lnTo>
                  <a:lnTo>
                    <a:pt x="66" y="0"/>
                  </a:lnTo>
                  <a:lnTo>
                    <a:pt x="60" y="12"/>
                  </a:lnTo>
                  <a:lnTo>
                    <a:pt x="6" y="0"/>
                  </a:lnTo>
                  <a:lnTo>
                    <a:pt x="12" y="24"/>
                  </a:lnTo>
                  <a:lnTo>
                    <a:pt x="72" y="24"/>
                  </a:lnTo>
                  <a:lnTo>
                    <a:pt x="66" y="0"/>
                  </a:lnTo>
                  <a:lnTo>
                    <a:pt x="0" y="12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57" name="Freeform 72"/>
            <p:cNvSpPr>
              <a:spLocks/>
            </p:cNvSpPr>
            <p:nvPr/>
          </p:nvSpPr>
          <p:spPr bwMode="auto">
            <a:xfrm>
              <a:off x="1230" y="2466"/>
              <a:ext cx="78" cy="78"/>
            </a:xfrm>
            <a:custGeom>
              <a:avLst/>
              <a:gdLst>
                <a:gd name="T0" fmla="*/ 0 w 78"/>
                <a:gd name="T1" fmla="*/ 30 h 78"/>
                <a:gd name="T2" fmla="*/ 6 w 78"/>
                <a:gd name="T3" fmla="*/ 48 h 78"/>
                <a:gd name="T4" fmla="*/ 66 w 78"/>
                <a:gd name="T5" fmla="*/ 48 h 78"/>
                <a:gd name="T6" fmla="*/ 60 w 78"/>
                <a:gd name="T7" fmla="*/ 30 h 78"/>
                <a:gd name="T8" fmla="*/ 36 w 78"/>
                <a:gd name="T9" fmla="*/ 18 h 78"/>
                <a:gd name="T10" fmla="*/ 78 w 78"/>
                <a:gd name="T11" fmla="*/ 0 h 78"/>
                <a:gd name="T12" fmla="*/ 78 w 78"/>
                <a:gd name="T13" fmla="*/ 60 h 78"/>
                <a:gd name="T14" fmla="*/ 36 w 78"/>
                <a:gd name="T15" fmla="*/ 78 h 78"/>
                <a:gd name="T16" fmla="*/ 0 w 78"/>
                <a:gd name="T17" fmla="*/ 3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78">
                  <a:moveTo>
                    <a:pt x="0" y="30"/>
                  </a:moveTo>
                  <a:lnTo>
                    <a:pt x="6" y="48"/>
                  </a:lnTo>
                  <a:lnTo>
                    <a:pt x="66" y="48"/>
                  </a:lnTo>
                  <a:lnTo>
                    <a:pt x="60" y="30"/>
                  </a:lnTo>
                  <a:lnTo>
                    <a:pt x="36" y="18"/>
                  </a:lnTo>
                  <a:lnTo>
                    <a:pt x="78" y="0"/>
                  </a:lnTo>
                  <a:lnTo>
                    <a:pt x="78" y="60"/>
                  </a:lnTo>
                  <a:lnTo>
                    <a:pt x="36" y="78"/>
                  </a:lnTo>
                  <a:lnTo>
                    <a:pt x="0" y="3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58" name="Freeform 71"/>
            <p:cNvSpPr>
              <a:spLocks/>
            </p:cNvSpPr>
            <p:nvPr/>
          </p:nvSpPr>
          <p:spPr bwMode="auto">
            <a:xfrm>
              <a:off x="1308" y="2448"/>
              <a:ext cx="78" cy="78"/>
            </a:xfrm>
            <a:custGeom>
              <a:avLst/>
              <a:gdLst>
                <a:gd name="T0" fmla="*/ 0 w 78"/>
                <a:gd name="T1" fmla="*/ 18 h 78"/>
                <a:gd name="T2" fmla="*/ 42 w 78"/>
                <a:gd name="T3" fmla="*/ 0 h 78"/>
                <a:gd name="T4" fmla="*/ 42 w 78"/>
                <a:gd name="T5" fmla="*/ 60 h 78"/>
                <a:gd name="T6" fmla="*/ 0 w 78"/>
                <a:gd name="T7" fmla="*/ 78 h 78"/>
                <a:gd name="T8" fmla="*/ 12 w 78"/>
                <a:gd name="T9" fmla="*/ 30 h 78"/>
                <a:gd name="T10" fmla="*/ 18 w 78"/>
                <a:gd name="T11" fmla="*/ 18 h 78"/>
                <a:gd name="T12" fmla="*/ 78 w 78"/>
                <a:gd name="T13" fmla="*/ 18 h 78"/>
                <a:gd name="T14" fmla="*/ 72 w 78"/>
                <a:gd name="T15" fmla="*/ 30 h 78"/>
                <a:gd name="T16" fmla="*/ 0 w 78"/>
                <a:gd name="T17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78">
                  <a:moveTo>
                    <a:pt x="0" y="18"/>
                  </a:moveTo>
                  <a:lnTo>
                    <a:pt x="42" y="0"/>
                  </a:lnTo>
                  <a:lnTo>
                    <a:pt x="42" y="60"/>
                  </a:lnTo>
                  <a:lnTo>
                    <a:pt x="0" y="78"/>
                  </a:lnTo>
                  <a:lnTo>
                    <a:pt x="12" y="30"/>
                  </a:lnTo>
                  <a:lnTo>
                    <a:pt x="18" y="18"/>
                  </a:lnTo>
                  <a:lnTo>
                    <a:pt x="78" y="18"/>
                  </a:lnTo>
                  <a:lnTo>
                    <a:pt x="72" y="30"/>
                  </a:lnTo>
                  <a:lnTo>
                    <a:pt x="0" y="18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59" name="Freeform 70"/>
            <p:cNvSpPr>
              <a:spLocks/>
            </p:cNvSpPr>
            <p:nvPr/>
          </p:nvSpPr>
          <p:spPr bwMode="auto">
            <a:xfrm>
              <a:off x="1326" y="2430"/>
              <a:ext cx="72" cy="90"/>
            </a:xfrm>
            <a:custGeom>
              <a:avLst/>
              <a:gdLst>
                <a:gd name="T0" fmla="*/ 0 w 72"/>
                <a:gd name="T1" fmla="*/ 36 h 90"/>
                <a:gd name="T2" fmla="*/ 6 w 72"/>
                <a:gd name="T3" fmla="*/ 30 h 90"/>
                <a:gd name="T4" fmla="*/ 66 w 72"/>
                <a:gd name="T5" fmla="*/ 30 h 90"/>
                <a:gd name="T6" fmla="*/ 60 w 72"/>
                <a:gd name="T7" fmla="*/ 36 h 90"/>
                <a:gd name="T8" fmla="*/ 36 w 72"/>
                <a:gd name="T9" fmla="*/ 0 h 90"/>
                <a:gd name="T10" fmla="*/ 72 w 72"/>
                <a:gd name="T11" fmla="*/ 30 h 90"/>
                <a:gd name="T12" fmla="*/ 72 w 72"/>
                <a:gd name="T13" fmla="*/ 90 h 90"/>
                <a:gd name="T14" fmla="*/ 36 w 72"/>
                <a:gd name="T15" fmla="*/ 60 h 90"/>
                <a:gd name="T16" fmla="*/ 0 w 72"/>
                <a:gd name="T17" fmla="*/ 3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90">
                  <a:moveTo>
                    <a:pt x="0" y="36"/>
                  </a:moveTo>
                  <a:lnTo>
                    <a:pt x="6" y="30"/>
                  </a:lnTo>
                  <a:lnTo>
                    <a:pt x="66" y="30"/>
                  </a:lnTo>
                  <a:lnTo>
                    <a:pt x="60" y="36"/>
                  </a:lnTo>
                  <a:lnTo>
                    <a:pt x="36" y="0"/>
                  </a:lnTo>
                  <a:lnTo>
                    <a:pt x="72" y="30"/>
                  </a:lnTo>
                  <a:lnTo>
                    <a:pt x="72" y="90"/>
                  </a:lnTo>
                  <a:lnTo>
                    <a:pt x="36" y="60"/>
                  </a:lnTo>
                  <a:lnTo>
                    <a:pt x="0" y="36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60" name="Freeform 69"/>
            <p:cNvSpPr>
              <a:spLocks/>
            </p:cNvSpPr>
            <p:nvPr/>
          </p:nvSpPr>
          <p:spPr bwMode="auto">
            <a:xfrm>
              <a:off x="1398" y="2460"/>
              <a:ext cx="84" cy="96"/>
            </a:xfrm>
            <a:custGeom>
              <a:avLst/>
              <a:gdLst>
                <a:gd name="T0" fmla="*/ 0 w 84"/>
                <a:gd name="T1" fmla="*/ 0 h 96"/>
                <a:gd name="T2" fmla="*/ 42 w 84"/>
                <a:gd name="T3" fmla="*/ 36 h 96"/>
                <a:gd name="T4" fmla="*/ 42 w 84"/>
                <a:gd name="T5" fmla="*/ 96 h 96"/>
                <a:gd name="T6" fmla="*/ 0 w 84"/>
                <a:gd name="T7" fmla="*/ 60 h 96"/>
                <a:gd name="T8" fmla="*/ 42 w 84"/>
                <a:gd name="T9" fmla="*/ 36 h 96"/>
                <a:gd name="T10" fmla="*/ 84 w 84"/>
                <a:gd name="T11" fmla="*/ 24 h 96"/>
                <a:gd name="T12" fmla="*/ 84 w 84"/>
                <a:gd name="T13" fmla="*/ 84 h 96"/>
                <a:gd name="T14" fmla="*/ 42 w 84"/>
                <a:gd name="T15" fmla="*/ 96 h 96"/>
                <a:gd name="T16" fmla="*/ 0 w 84"/>
                <a:gd name="T1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96">
                  <a:moveTo>
                    <a:pt x="0" y="0"/>
                  </a:moveTo>
                  <a:lnTo>
                    <a:pt x="42" y="36"/>
                  </a:lnTo>
                  <a:lnTo>
                    <a:pt x="42" y="96"/>
                  </a:lnTo>
                  <a:lnTo>
                    <a:pt x="0" y="60"/>
                  </a:lnTo>
                  <a:lnTo>
                    <a:pt x="42" y="36"/>
                  </a:lnTo>
                  <a:lnTo>
                    <a:pt x="84" y="24"/>
                  </a:lnTo>
                  <a:lnTo>
                    <a:pt x="84" y="84"/>
                  </a:lnTo>
                  <a:lnTo>
                    <a:pt x="42" y="9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61" name="Freeform 68"/>
            <p:cNvSpPr>
              <a:spLocks/>
            </p:cNvSpPr>
            <p:nvPr/>
          </p:nvSpPr>
          <p:spPr bwMode="auto">
            <a:xfrm>
              <a:off x="1482" y="2472"/>
              <a:ext cx="84" cy="72"/>
            </a:xfrm>
            <a:custGeom>
              <a:avLst/>
              <a:gdLst>
                <a:gd name="T0" fmla="*/ 0 w 84"/>
                <a:gd name="T1" fmla="*/ 12 h 72"/>
                <a:gd name="T2" fmla="*/ 36 w 84"/>
                <a:gd name="T3" fmla="*/ 0 h 72"/>
                <a:gd name="T4" fmla="*/ 36 w 84"/>
                <a:gd name="T5" fmla="*/ 60 h 72"/>
                <a:gd name="T6" fmla="*/ 0 w 84"/>
                <a:gd name="T7" fmla="*/ 72 h 72"/>
                <a:gd name="T8" fmla="*/ 6 w 84"/>
                <a:gd name="T9" fmla="*/ 30 h 72"/>
                <a:gd name="T10" fmla="*/ 24 w 84"/>
                <a:gd name="T11" fmla="*/ 12 h 72"/>
                <a:gd name="T12" fmla="*/ 84 w 84"/>
                <a:gd name="T13" fmla="*/ 12 h 72"/>
                <a:gd name="T14" fmla="*/ 66 w 84"/>
                <a:gd name="T15" fmla="*/ 30 h 72"/>
                <a:gd name="T16" fmla="*/ 0 w 84"/>
                <a:gd name="T17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72">
                  <a:moveTo>
                    <a:pt x="0" y="12"/>
                  </a:moveTo>
                  <a:lnTo>
                    <a:pt x="36" y="0"/>
                  </a:lnTo>
                  <a:lnTo>
                    <a:pt x="36" y="60"/>
                  </a:lnTo>
                  <a:lnTo>
                    <a:pt x="0" y="72"/>
                  </a:lnTo>
                  <a:lnTo>
                    <a:pt x="6" y="30"/>
                  </a:lnTo>
                  <a:lnTo>
                    <a:pt x="24" y="12"/>
                  </a:lnTo>
                  <a:lnTo>
                    <a:pt x="84" y="12"/>
                  </a:lnTo>
                  <a:lnTo>
                    <a:pt x="66" y="30"/>
                  </a:lnTo>
                  <a:lnTo>
                    <a:pt x="0" y="12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62" name="Freeform 67"/>
            <p:cNvSpPr>
              <a:spLocks/>
            </p:cNvSpPr>
            <p:nvPr/>
          </p:nvSpPr>
          <p:spPr bwMode="auto">
            <a:xfrm>
              <a:off x="1506" y="2418"/>
              <a:ext cx="72" cy="78"/>
            </a:xfrm>
            <a:custGeom>
              <a:avLst/>
              <a:gdLst>
                <a:gd name="T0" fmla="*/ 0 w 72"/>
                <a:gd name="T1" fmla="*/ 66 h 78"/>
                <a:gd name="T2" fmla="*/ 12 w 72"/>
                <a:gd name="T3" fmla="*/ 48 h 78"/>
                <a:gd name="T4" fmla="*/ 72 w 72"/>
                <a:gd name="T5" fmla="*/ 48 h 78"/>
                <a:gd name="T6" fmla="*/ 60 w 72"/>
                <a:gd name="T7" fmla="*/ 66 h 78"/>
                <a:gd name="T8" fmla="*/ 42 w 72"/>
                <a:gd name="T9" fmla="*/ 18 h 78"/>
                <a:gd name="T10" fmla="*/ 72 w 72"/>
                <a:gd name="T11" fmla="*/ 0 h 78"/>
                <a:gd name="T12" fmla="*/ 72 w 72"/>
                <a:gd name="T13" fmla="*/ 60 h 78"/>
                <a:gd name="T14" fmla="*/ 42 w 72"/>
                <a:gd name="T15" fmla="*/ 78 h 78"/>
                <a:gd name="T16" fmla="*/ 0 w 72"/>
                <a:gd name="T17" fmla="*/ 6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78">
                  <a:moveTo>
                    <a:pt x="0" y="66"/>
                  </a:moveTo>
                  <a:lnTo>
                    <a:pt x="12" y="48"/>
                  </a:lnTo>
                  <a:lnTo>
                    <a:pt x="72" y="48"/>
                  </a:lnTo>
                  <a:lnTo>
                    <a:pt x="60" y="66"/>
                  </a:lnTo>
                  <a:lnTo>
                    <a:pt x="42" y="18"/>
                  </a:lnTo>
                  <a:lnTo>
                    <a:pt x="72" y="0"/>
                  </a:lnTo>
                  <a:lnTo>
                    <a:pt x="72" y="60"/>
                  </a:lnTo>
                  <a:lnTo>
                    <a:pt x="42" y="78"/>
                  </a:lnTo>
                  <a:lnTo>
                    <a:pt x="0" y="66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63" name="Freeform 66"/>
            <p:cNvSpPr>
              <a:spLocks/>
            </p:cNvSpPr>
            <p:nvPr/>
          </p:nvSpPr>
          <p:spPr bwMode="auto">
            <a:xfrm>
              <a:off x="1578" y="2406"/>
              <a:ext cx="72" cy="72"/>
            </a:xfrm>
            <a:custGeom>
              <a:avLst/>
              <a:gdLst>
                <a:gd name="T0" fmla="*/ 0 w 72"/>
                <a:gd name="T1" fmla="*/ 12 h 72"/>
                <a:gd name="T2" fmla="*/ 36 w 72"/>
                <a:gd name="T3" fmla="*/ 0 h 72"/>
                <a:gd name="T4" fmla="*/ 36 w 72"/>
                <a:gd name="T5" fmla="*/ 60 h 72"/>
                <a:gd name="T6" fmla="*/ 0 w 72"/>
                <a:gd name="T7" fmla="*/ 72 h 72"/>
                <a:gd name="T8" fmla="*/ 6 w 72"/>
                <a:gd name="T9" fmla="*/ 30 h 72"/>
                <a:gd name="T10" fmla="*/ 12 w 72"/>
                <a:gd name="T11" fmla="*/ 54 h 72"/>
                <a:gd name="T12" fmla="*/ 72 w 72"/>
                <a:gd name="T13" fmla="*/ 54 h 72"/>
                <a:gd name="T14" fmla="*/ 66 w 72"/>
                <a:gd name="T15" fmla="*/ 30 h 72"/>
                <a:gd name="T16" fmla="*/ 0 w 72"/>
                <a:gd name="T17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72">
                  <a:moveTo>
                    <a:pt x="0" y="12"/>
                  </a:moveTo>
                  <a:lnTo>
                    <a:pt x="36" y="0"/>
                  </a:lnTo>
                  <a:lnTo>
                    <a:pt x="36" y="60"/>
                  </a:lnTo>
                  <a:lnTo>
                    <a:pt x="0" y="72"/>
                  </a:lnTo>
                  <a:lnTo>
                    <a:pt x="6" y="30"/>
                  </a:lnTo>
                  <a:lnTo>
                    <a:pt x="12" y="54"/>
                  </a:lnTo>
                  <a:lnTo>
                    <a:pt x="72" y="54"/>
                  </a:lnTo>
                  <a:lnTo>
                    <a:pt x="66" y="30"/>
                  </a:lnTo>
                  <a:lnTo>
                    <a:pt x="0" y="12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64" name="Freeform 65"/>
            <p:cNvSpPr>
              <a:spLocks/>
            </p:cNvSpPr>
            <p:nvPr/>
          </p:nvSpPr>
          <p:spPr bwMode="auto">
            <a:xfrm>
              <a:off x="1590" y="2448"/>
              <a:ext cx="66" cy="60"/>
            </a:xfrm>
            <a:custGeom>
              <a:avLst/>
              <a:gdLst>
                <a:gd name="T0" fmla="*/ 0 w 66"/>
                <a:gd name="T1" fmla="*/ 12 h 60"/>
                <a:gd name="T2" fmla="*/ 6 w 66"/>
                <a:gd name="T3" fmla="*/ 30 h 60"/>
                <a:gd name="T4" fmla="*/ 66 w 66"/>
                <a:gd name="T5" fmla="*/ 30 h 60"/>
                <a:gd name="T6" fmla="*/ 60 w 66"/>
                <a:gd name="T7" fmla="*/ 12 h 60"/>
                <a:gd name="T8" fmla="*/ 36 w 66"/>
                <a:gd name="T9" fmla="*/ 0 h 60"/>
                <a:gd name="T10" fmla="*/ 48 w 66"/>
                <a:gd name="T11" fmla="*/ 0 h 60"/>
                <a:gd name="T12" fmla="*/ 48 w 66"/>
                <a:gd name="T13" fmla="*/ 60 h 60"/>
                <a:gd name="T14" fmla="*/ 36 w 66"/>
                <a:gd name="T15" fmla="*/ 60 h 60"/>
                <a:gd name="T16" fmla="*/ 0 w 66"/>
                <a:gd name="T17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0">
                  <a:moveTo>
                    <a:pt x="0" y="12"/>
                  </a:moveTo>
                  <a:lnTo>
                    <a:pt x="6" y="30"/>
                  </a:lnTo>
                  <a:lnTo>
                    <a:pt x="66" y="30"/>
                  </a:lnTo>
                  <a:lnTo>
                    <a:pt x="60" y="12"/>
                  </a:lnTo>
                  <a:lnTo>
                    <a:pt x="36" y="0"/>
                  </a:lnTo>
                  <a:lnTo>
                    <a:pt x="48" y="0"/>
                  </a:lnTo>
                  <a:lnTo>
                    <a:pt x="48" y="60"/>
                  </a:lnTo>
                  <a:lnTo>
                    <a:pt x="36" y="60"/>
                  </a:lnTo>
                  <a:lnTo>
                    <a:pt x="0" y="12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65" name="Freeform 64"/>
            <p:cNvSpPr>
              <a:spLocks/>
            </p:cNvSpPr>
            <p:nvPr/>
          </p:nvSpPr>
          <p:spPr bwMode="auto">
            <a:xfrm>
              <a:off x="1638" y="2448"/>
              <a:ext cx="48" cy="60"/>
            </a:xfrm>
            <a:custGeom>
              <a:avLst/>
              <a:gdLst>
                <a:gd name="T0" fmla="*/ 0 w 48"/>
                <a:gd name="T1" fmla="*/ 0 h 60"/>
                <a:gd name="T2" fmla="*/ 18 w 48"/>
                <a:gd name="T3" fmla="*/ 0 h 60"/>
                <a:gd name="T4" fmla="*/ 18 w 48"/>
                <a:gd name="T5" fmla="*/ 60 h 60"/>
                <a:gd name="T6" fmla="*/ 0 w 48"/>
                <a:gd name="T7" fmla="*/ 60 h 60"/>
                <a:gd name="T8" fmla="*/ 18 w 48"/>
                <a:gd name="T9" fmla="*/ 0 h 60"/>
                <a:gd name="T10" fmla="*/ 48 w 48"/>
                <a:gd name="T11" fmla="*/ 0 h 60"/>
                <a:gd name="T12" fmla="*/ 48 w 48"/>
                <a:gd name="T13" fmla="*/ 60 h 60"/>
                <a:gd name="T14" fmla="*/ 18 w 48"/>
                <a:gd name="T15" fmla="*/ 60 h 60"/>
                <a:gd name="T16" fmla="*/ 0 w 48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60">
                  <a:moveTo>
                    <a:pt x="0" y="0"/>
                  </a:moveTo>
                  <a:lnTo>
                    <a:pt x="18" y="0"/>
                  </a:lnTo>
                  <a:lnTo>
                    <a:pt x="18" y="60"/>
                  </a:lnTo>
                  <a:lnTo>
                    <a:pt x="0" y="60"/>
                  </a:lnTo>
                  <a:lnTo>
                    <a:pt x="18" y="0"/>
                  </a:lnTo>
                  <a:lnTo>
                    <a:pt x="48" y="0"/>
                  </a:lnTo>
                  <a:lnTo>
                    <a:pt x="48" y="60"/>
                  </a:lnTo>
                  <a:lnTo>
                    <a:pt x="18" y="6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66" name="Freeform 63"/>
            <p:cNvSpPr>
              <a:spLocks/>
            </p:cNvSpPr>
            <p:nvPr/>
          </p:nvSpPr>
          <p:spPr bwMode="auto">
            <a:xfrm>
              <a:off x="1686" y="2448"/>
              <a:ext cx="72" cy="60"/>
            </a:xfrm>
            <a:custGeom>
              <a:avLst/>
              <a:gdLst>
                <a:gd name="T0" fmla="*/ 0 w 72"/>
                <a:gd name="T1" fmla="*/ 0 h 60"/>
                <a:gd name="T2" fmla="*/ 36 w 72"/>
                <a:gd name="T3" fmla="*/ 0 h 60"/>
                <a:gd name="T4" fmla="*/ 36 w 72"/>
                <a:gd name="T5" fmla="*/ 60 h 60"/>
                <a:gd name="T6" fmla="*/ 0 w 72"/>
                <a:gd name="T7" fmla="*/ 60 h 60"/>
                <a:gd name="T8" fmla="*/ 6 w 72"/>
                <a:gd name="T9" fmla="*/ 30 h 60"/>
                <a:gd name="T10" fmla="*/ 12 w 72"/>
                <a:gd name="T11" fmla="*/ 0 h 60"/>
                <a:gd name="T12" fmla="*/ 72 w 72"/>
                <a:gd name="T13" fmla="*/ 0 h 60"/>
                <a:gd name="T14" fmla="*/ 66 w 72"/>
                <a:gd name="T15" fmla="*/ 30 h 60"/>
                <a:gd name="T16" fmla="*/ 0 w 72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60">
                  <a:moveTo>
                    <a:pt x="0" y="0"/>
                  </a:moveTo>
                  <a:lnTo>
                    <a:pt x="36" y="0"/>
                  </a:lnTo>
                  <a:lnTo>
                    <a:pt x="36" y="60"/>
                  </a:lnTo>
                  <a:lnTo>
                    <a:pt x="0" y="60"/>
                  </a:lnTo>
                  <a:lnTo>
                    <a:pt x="6" y="30"/>
                  </a:lnTo>
                  <a:lnTo>
                    <a:pt x="12" y="0"/>
                  </a:lnTo>
                  <a:lnTo>
                    <a:pt x="72" y="0"/>
                  </a:lnTo>
                  <a:lnTo>
                    <a:pt x="66" y="3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67" name="Freeform 62"/>
            <p:cNvSpPr>
              <a:spLocks/>
            </p:cNvSpPr>
            <p:nvPr/>
          </p:nvSpPr>
          <p:spPr bwMode="auto">
            <a:xfrm>
              <a:off x="1698" y="2424"/>
              <a:ext cx="78" cy="60"/>
            </a:xfrm>
            <a:custGeom>
              <a:avLst/>
              <a:gdLst>
                <a:gd name="T0" fmla="*/ 0 w 78"/>
                <a:gd name="T1" fmla="*/ 24 h 60"/>
                <a:gd name="T2" fmla="*/ 6 w 78"/>
                <a:gd name="T3" fmla="*/ 0 h 60"/>
                <a:gd name="T4" fmla="*/ 66 w 78"/>
                <a:gd name="T5" fmla="*/ 0 h 60"/>
                <a:gd name="T6" fmla="*/ 60 w 78"/>
                <a:gd name="T7" fmla="*/ 24 h 60"/>
                <a:gd name="T8" fmla="*/ 6 w 78"/>
                <a:gd name="T9" fmla="*/ 0 h 60"/>
                <a:gd name="T10" fmla="*/ 18 w 78"/>
                <a:gd name="T11" fmla="*/ 60 h 60"/>
                <a:gd name="T12" fmla="*/ 78 w 78"/>
                <a:gd name="T13" fmla="*/ 60 h 60"/>
                <a:gd name="T14" fmla="*/ 66 w 78"/>
                <a:gd name="T15" fmla="*/ 0 h 60"/>
                <a:gd name="T16" fmla="*/ 0 w 78"/>
                <a:gd name="T17" fmla="*/ 2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60">
                  <a:moveTo>
                    <a:pt x="0" y="24"/>
                  </a:moveTo>
                  <a:lnTo>
                    <a:pt x="6" y="0"/>
                  </a:lnTo>
                  <a:lnTo>
                    <a:pt x="66" y="0"/>
                  </a:lnTo>
                  <a:lnTo>
                    <a:pt x="60" y="24"/>
                  </a:lnTo>
                  <a:lnTo>
                    <a:pt x="6" y="0"/>
                  </a:lnTo>
                  <a:lnTo>
                    <a:pt x="18" y="60"/>
                  </a:lnTo>
                  <a:lnTo>
                    <a:pt x="78" y="60"/>
                  </a:lnTo>
                  <a:lnTo>
                    <a:pt x="66" y="0"/>
                  </a:lnTo>
                  <a:lnTo>
                    <a:pt x="0" y="24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68" name="Freeform 61"/>
            <p:cNvSpPr>
              <a:spLocks/>
            </p:cNvSpPr>
            <p:nvPr/>
          </p:nvSpPr>
          <p:spPr bwMode="auto">
            <a:xfrm>
              <a:off x="1716" y="2484"/>
              <a:ext cx="78" cy="90"/>
            </a:xfrm>
            <a:custGeom>
              <a:avLst/>
              <a:gdLst>
                <a:gd name="T0" fmla="*/ 0 w 78"/>
                <a:gd name="T1" fmla="*/ 0 h 90"/>
                <a:gd name="T2" fmla="*/ 12 w 78"/>
                <a:gd name="T3" fmla="*/ 60 h 90"/>
                <a:gd name="T4" fmla="*/ 72 w 78"/>
                <a:gd name="T5" fmla="*/ 60 h 90"/>
                <a:gd name="T6" fmla="*/ 60 w 78"/>
                <a:gd name="T7" fmla="*/ 0 h 90"/>
                <a:gd name="T8" fmla="*/ 42 w 78"/>
                <a:gd name="T9" fmla="*/ 30 h 90"/>
                <a:gd name="T10" fmla="*/ 78 w 78"/>
                <a:gd name="T11" fmla="*/ 0 h 90"/>
                <a:gd name="T12" fmla="*/ 78 w 78"/>
                <a:gd name="T13" fmla="*/ 60 h 90"/>
                <a:gd name="T14" fmla="*/ 42 w 78"/>
                <a:gd name="T15" fmla="*/ 90 h 90"/>
                <a:gd name="T16" fmla="*/ 0 w 78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90">
                  <a:moveTo>
                    <a:pt x="0" y="0"/>
                  </a:moveTo>
                  <a:lnTo>
                    <a:pt x="12" y="60"/>
                  </a:lnTo>
                  <a:lnTo>
                    <a:pt x="72" y="60"/>
                  </a:lnTo>
                  <a:lnTo>
                    <a:pt x="60" y="0"/>
                  </a:lnTo>
                  <a:lnTo>
                    <a:pt x="42" y="30"/>
                  </a:lnTo>
                  <a:lnTo>
                    <a:pt x="78" y="0"/>
                  </a:lnTo>
                  <a:lnTo>
                    <a:pt x="78" y="60"/>
                  </a:lnTo>
                  <a:lnTo>
                    <a:pt x="42" y="9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69" name="Freeform 60"/>
            <p:cNvSpPr>
              <a:spLocks/>
            </p:cNvSpPr>
            <p:nvPr/>
          </p:nvSpPr>
          <p:spPr bwMode="auto">
            <a:xfrm>
              <a:off x="1794" y="2454"/>
              <a:ext cx="42" cy="90"/>
            </a:xfrm>
            <a:custGeom>
              <a:avLst/>
              <a:gdLst>
                <a:gd name="T0" fmla="*/ 0 w 42"/>
                <a:gd name="T1" fmla="*/ 30 h 90"/>
                <a:gd name="T2" fmla="*/ 36 w 42"/>
                <a:gd name="T3" fmla="*/ 0 h 90"/>
                <a:gd name="T4" fmla="*/ 36 w 42"/>
                <a:gd name="T5" fmla="*/ 60 h 90"/>
                <a:gd name="T6" fmla="*/ 0 w 42"/>
                <a:gd name="T7" fmla="*/ 90 h 90"/>
                <a:gd name="T8" fmla="*/ 36 w 42"/>
                <a:gd name="T9" fmla="*/ 0 h 90"/>
                <a:gd name="T10" fmla="*/ 42 w 42"/>
                <a:gd name="T11" fmla="*/ 6 h 90"/>
                <a:gd name="T12" fmla="*/ 42 w 42"/>
                <a:gd name="T13" fmla="*/ 66 h 90"/>
                <a:gd name="T14" fmla="*/ 36 w 42"/>
                <a:gd name="T15" fmla="*/ 60 h 90"/>
                <a:gd name="T16" fmla="*/ 0 w 42"/>
                <a:gd name="T17" fmla="*/ 3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90">
                  <a:moveTo>
                    <a:pt x="0" y="30"/>
                  </a:moveTo>
                  <a:lnTo>
                    <a:pt x="36" y="0"/>
                  </a:lnTo>
                  <a:lnTo>
                    <a:pt x="36" y="60"/>
                  </a:lnTo>
                  <a:lnTo>
                    <a:pt x="0" y="90"/>
                  </a:lnTo>
                  <a:lnTo>
                    <a:pt x="36" y="0"/>
                  </a:lnTo>
                  <a:lnTo>
                    <a:pt x="42" y="6"/>
                  </a:lnTo>
                  <a:lnTo>
                    <a:pt x="42" y="66"/>
                  </a:lnTo>
                  <a:lnTo>
                    <a:pt x="36" y="60"/>
                  </a:lnTo>
                  <a:lnTo>
                    <a:pt x="0" y="3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0" name="Freeform 59"/>
            <p:cNvSpPr>
              <a:spLocks/>
            </p:cNvSpPr>
            <p:nvPr/>
          </p:nvSpPr>
          <p:spPr bwMode="auto">
            <a:xfrm>
              <a:off x="1812" y="2460"/>
              <a:ext cx="66" cy="66"/>
            </a:xfrm>
            <a:custGeom>
              <a:avLst/>
              <a:gdLst>
                <a:gd name="T0" fmla="*/ 24 w 66"/>
                <a:gd name="T1" fmla="*/ 0 h 66"/>
                <a:gd name="T2" fmla="*/ 30 w 66"/>
                <a:gd name="T3" fmla="*/ 6 h 66"/>
                <a:gd name="T4" fmla="*/ 30 w 66"/>
                <a:gd name="T5" fmla="*/ 66 h 66"/>
                <a:gd name="T6" fmla="*/ 24 w 66"/>
                <a:gd name="T7" fmla="*/ 60 h 66"/>
                <a:gd name="T8" fmla="*/ 0 w 66"/>
                <a:gd name="T9" fmla="*/ 36 h 66"/>
                <a:gd name="T10" fmla="*/ 6 w 66"/>
                <a:gd name="T11" fmla="*/ 6 h 66"/>
                <a:gd name="T12" fmla="*/ 66 w 66"/>
                <a:gd name="T13" fmla="*/ 6 h 66"/>
                <a:gd name="T14" fmla="*/ 60 w 66"/>
                <a:gd name="T15" fmla="*/ 36 h 66"/>
                <a:gd name="T16" fmla="*/ 24 w 66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6">
                  <a:moveTo>
                    <a:pt x="24" y="0"/>
                  </a:moveTo>
                  <a:lnTo>
                    <a:pt x="30" y="6"/>
                  </a:lnTo>
                  <a:lnTo>
                    <a:pt x="30" y="66"/>
                  </a:lnTo>
                  <a:lnTo>
                    <a:pt x="24" y="60"/>
                  </a:lnTo>
                  <a:lnTo>
                    <a:pt x="0" y="36"/>
                  </a:lnTo>
                  <a:lnTo>
                    <a:pt x="6" y="6"/>
                  </a:lnTo>
                  <a:lnTo>
                    <a:pt x="66" y="6"/>
                  </a:lnTo>
                  <a:lnTo>
                    <a:pt x="60" y="36"/>
                  </a:lnTo>
                  <a:lnTo>
                    <a:pt x="24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1" name="Freeform 58"/>
            <p:cNvSpPr>
              <a:spLocks/>
            </p:cNvSpPr>
            <p:nvPr/>
          </p:nvSpPr>
          <p:spPr bwMode="auto">
            <a:xfrm>
              <a:off x="1818" y="2412"/>
              <a:ext cx="66" cy="60"/>
            </a:xfrm>
            <a:custGeom>
              <a:avLst/>
              <a:gdLst>
                <a:gd name="T0" fmla="*/ 0 w 66"/>
                <a:gd name="T1" fmla="*/ 54 h 60"/>
                <a:gd name="T2" fmla="*/ 6 w 66"/>
                <a:gd name="T3" fmla="*/ 30 h 60"/>
                <a:gd name="T4" fmla="*/ 66 w 66"/>
                <a:gd name="T5" fmla="*/ 30 h 60"/>
                <a:gd name="T6" fmla="*/ 60 w 66"/>
                <a:gd name="T7" fmla="*/ 54 h 60"/>
                <a:gd name="T8" fmla="*/ 36 w 66"/>
                <a:gd name="T9" fmla="*/ 0 h 60"/>
                <a:gd name="T10" fmla="*/ 54 w 66"/>
                <a:gd name="T11" fmla="*/ 0 h 60"/>
                <a:gd name="T12" fmla="*/ 54 w 66"/>
                <a:gd name="T13" fmla="*/ 60 h 60"/>
                <a:gd name="T14" fmla="*/ 36 w 66"/>
                <a:gd name="T15" fmla="*/ 60 h 60"/>
                <a:gd name="T16" fmla="*/ 0 w 66"/>
                <a:gd name="T17" fmla="*/ 5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0">
                  <a:moveTo>
                    <a:pt x="0" y="54"/>
                  </a:moveTo>
                  <a:lnTo>
                    <a:pt x="6" y="30"/>
                  </a:lnTo>
                  <a:lnTo>
                    <a:pt x="66" y="30"/>
                  </a:lnTo>
                  <a:lnTo>
                    <a:pt x="60" y="54"/>
                  </a:lnTo>
                  <a:lnTo>
                    <a:pt x="36" y="0"/>
                  </a:lnTo>
                  <a:lnTo>
                    <a:pt x="54" y="0"/>
                  </a:lnTo>
                  <a:lnTo>
                    <a:pt x="54" y="60"/>
                  </a:lnTo>
                  <a:lnTo>
                    <a:pt x="36" y="60"/>
                  </a:lnTo>
                  <a:lnTo>
                    <a:pt x="0" y="54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2" name="Freeform 57"/>
            <p:cNvSpPr>
              <a:spLocks/>
            </p:cNvSpPr>
            <p:nvPr/>
          </p:nvSpPr>
          <p:spPr bwMode="auto">
            <a:xfrm>
              <a:off x="1872" y="2412"/>
              <a:ext cx="30" cy="60"/>
            </a:xfrm>
            <a:custGeom>
              <a:avLst/>
              <a:gdLst>
                <a:gd name="T0" fmla="*/ 0 w 30"/>
                <a:gd name="T1" fmla="*/ 0 h 60"/>
                <a:gd name="T2" fmla="*/ 24 w 30"/>
                <a:gd name="T3" fmla="*/ 0 h 60"/>
                <a:gd name="T4" fmla="*/ 24 w 30"/>
                <a:gd name="T5" fmla="*/ 60 h 60"/>
                <a:gd name="T6" fmla="*/ 0 w 30"/>
                <a:gd name="T7" fmla="*/ 60 h 60"/>
                <a:gd name="T8" fmla="*/ 24 w 30"/>
                <a:gd name="T9" fmla="*/ 0 h 60"/>
                <a:gd name="T10" fmla="*/ 30 w 30"/>
                <a:gd name="T11" fmla="*/ 0 h 60"/>
                <a:gd name="T12" fmla="*/ 30 w 30"/>
                <a:gd name="T13" fmla="*/ 60 h 60"/>
                <a:gd name="T14" fmla="*/ 24 w 30"/>
                <a:gd name="T15" fmla="*/ 60 h 60"/>
                <a:gd name="T16" fmla="*/ 0 w 30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60">
                  <a:moveTo>
                    <a:pt x="0" y="0"/>
                  </a:moveTo>
                  <a:lnTo>
                    <a:pt x="24" y="0"/>
                  </a:lnTo>
                  <a:lnTo>
                    <a:pt x="24" y="60"/>
                  </a:lnTo>
                  <a:lnTo>
                    <a:pt x="0" y="60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0" y="60"/>
                  </a:lnTo>
                  <a:lnTo>
                    <a:pt x="24" y="6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3" name="Freeform 56"/>
            <p:cNvSpPr>
              <a:spLocks/>
            </p:cNvSpPr>
            <p:nvPr/>
          </p:nvSpPr>
          <p:spPr bwMode="auto">
            <a:xfrm>
              <a:off x="1878" y="2412"/>
              <a:ext cx="66" cy="60"/>
            </a:xfrm>
            <a:custGeom>
              <a:avLst/>
              <a:gdLst>
                <a:gd name="T0" fmla="*/ 24 w 66"/>
                <a:gd name="T1" fmla="*/ 0 h 60"/>
                <a:gd name="T2" fmla="*/ 30 w 66"/>
                <a:gd name="T3" fmla="*/ 0 h 60"/>
                <a:gd name="T4" fmla="*/ 30 w 66"/>
                <a:gd name="T5" fmla="*/ 60 h 60"/>
                <a:gd name="T6" fmla="*/ 24 w 66"/>
                <a:gd name="T7" fmla="*/ 60 h 60"/>
                <a:gd name="T8" fmla="*/ 0 w 66"/>
                <a:gd name="T9" fmla="*/ 30 h 60"/>
                <a:gd name="T10" fmla="*/ 6 w 66"/>
                <a:gd name="T11" fmla="*/ 12 h 60"/>
                <a:gd name="T12" fmla="*/ 66 w 66"/>
                <a:gd name="T13" fmla="*/ 12 h 60"/>
                <a:gd name="T14" fmla="*/ 60 w 66"/>
                <a:gd name="T15" fmla="*/ 30 h 60"/>
                <a:gd name="T16" fmla="*/ 24 w 66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0">
                  <a:moveTo>
                    <a:pt x="24" y="0"/>
                  </a:moveTo>
                  <a:lnTo>
                    <a:pt x="30" y="0"/>
                  </a:lnTo>
                  <a:lnTo>
                    <a:pt x="30" y="60"/>
                  </a:lnTo>
                  <a:lnTo>
                    <a:pt x="24" y="60"/>
                  </a:lnTo>
                  <a:lnTo>
                    <a:pt x="0" y="30"/>
                  </a:lnTo>
                  <a:lnTo>
                    <a:pt x="6" y="12"/>
                  </a:lnTo>
                  <a:lnTo>
                    <a:pt x="66" y="12"/>
                  </a:lnTo>
                  <a:lnTo>
                    <a:pt x="60" y="30"/>
                  </a:lnTo>
                  <a:lnTo>
                    <a:pt x="24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4" name="Freeform 55"/>
            <p:cNvSpPr>
              <a:spLocks/>
            </p:cNvSpPr>
            <p:nvPr/>
          </p:nvSpPr>
          <p:spPr bwMode="auto">
            <a:xfrm>
              <a:off x="1884" y="2370"/>
              <a:ext cx="66" cy="60"/>
            </a:xfrm>
            <a:custGeom>
              <a:avLst/>
              <a:gdLst>
                <a:gd name="T0" fmla="*/ 0 w 66"/>
                <a:gd name="T1" fmla="*/ 54 h 60"/>
                <a:gd name="T2" fmla="*/ 6 w 66"/>
                <a:gd name="T3" fmla="*/ 30 h 60"/>
                <a:gd name="T4" fmla="*/ 66 w 66"/>
                <a:gd name="T5" fmla="*/ 30 h 60"/>
                <a:gd name="T6" fmla="*/ 60 w 66"/>
                <a:gd name="T7" fmla="*/ 54 h 60"/>
                <a:gd name="T8" fmla="*/ 36 w 66"/>
                <a:gd name="T9" fmla="*/ 0 h 60"/>
                <a:gd name="T10" fmla="*/ 42 w 66"/>
                <a:gd name="T11" fmla="*/ 0 h 60"/>
                <a:gd name="T12" fmla="*/ 42 w 66"/>
                <a:gd name="T13" fmla="*/ 60 h 60"/>
                <a:gd name="T14" fmla="*/ 36 w 66"/>
                <a:gd name="T15" fmla="*/ 60 h 60"/>
                <a:gd name="T16" fmla="*/ 0 w 66"/>
                <a:gd name="T17" fmla="*/ 5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0">
                  <a:moveTo>
                    <a:pt x="0" y="54"/>
                  </a:moveTo>
                  <a:lnTo>
                    <a:pt x="6" y="30"/>
                  </a:lnTo>
                  <a:lnTo>
                    <a:pt x="66" y="30"/>
                  </a:lnTo>
                  <a:lnTo>
                    <a:pt x="60" y="54"/>
                  </a:lnTo>
                  <a:lnTo>
                    <a:pt x="36" y="0"/>
                  </a:lnTo>
                  <a:lnTo>
                    <a:pt x="42" y="0"/>
                  </a:lnTo>
                  <a:lnTo>
                    <a:pt x="42" y="60"/>
                  </a:lnTo>
                  <a:lnTo>
                    <a:pt x="36" y="60"/>
                  </a:lnTo>
                  <a:lnTo>
                    <a:pt x="0" y="54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5" name="Freeform 54"/>
            <p:cNvSpPr>
              <a:spLocks/>
            </p:cNvSpPr>
            <p:nvPr/>
          </p:nvSpPr>
          <p:spPr bwMode="auto">
            <a:xfrm>
              <a:off x="1902" y="2364"/>
              <a:ext cx="66" cy="66"/>
            </a:xfrm>
            <a:custGeom>
              <a:avLst/>
              <a:gdLst>
                <a:gd name="T0" fmla="*/ 24 w 66"/>
                <a:gd name="T1" fmla="*/ 6 h 66"/>
                <a:gd name="T2" fmla="*/ 30 w 66"/>
                <a:gd name="T3" fmla="*/ 0 h 66"/>
                <a:gd name="T4" fmla="*/ 30 w 66"/>
                <a:gd name="T5" fmla="*/ 60 h 66"/>
                <a:gd name="T6" fmla="*/ 24 w 66"/>
                <a:gd name="T7" fmla="*/ 66 h 66"/>
                <a:gd name="T8" fmla="*/ 0 w 66"/>
                <a:gd name="T9" fmla="*/ 30 h 66"/>
                <a:gd name="T10" fmla="*/ 6 w 66"/>
                <a:gd name="T11" fmla="*/ 18 h 66"/>
                <a:gd name="T12" fmla="*/ 66 w 66"/>
                <a:gd name="T13" fmla="*/ 18 h 66"/>
                <a:gd name="T14" fmla="*/ 60 w 66"/>
                <a:gd name="T15" fmla="*/ 30 h 66"/>
                <a:gd name="T16" fmla="*/ 24 w 66"/>
                <a:gd name="T17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6">
                  <a:moveTo>
                    <a:pt x="24" y="6"/>
                  </a:moveTo>
                  <a:lnTo>
                    <a:pt x="30" y="0"/>
                  </a:lnTo>
                  <a:lnTo>
                    <a:pt x="30" y="60"/>
                  </a:lnTo>
                  <a:lnTo>
                    <a:pt x="24" y="66"/>
                  </a:lnTo>
                  <a:lnTo>
                    <a:pt x="0" y="30"/>
                  </a:lnTo>
                  <a:lnTo>
                    <a:pt x="6" y="18"/>
                  </a:lnTo>
                  <a:lnTo>
                    <a:pt x="66" y="18"/>
                  </a:lnTo>
                  <a:lnTo>
                    <a:pt x="60" y="30"/>
                  </a:lnTo>
                  <a:lnTo>
                    <a:pt x="24" y="6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6" name="Freeform 53"/>
            <p:cNvSpPr>
              <a:spLocks/>
            </p:cNvSpPr>
            <p:nvPr/>
          </p:nvSpPr>
          <p:spPr bwMode="auto">
            <a:xfrm>
              <a:off x="1908" y="2334"/>
              <a:ext cx="66" cy="60"/>
            </a:xfrm>
            <a:custGeom>
              <a:avLst/>
              <a:gdLst>
                <a:gd name="T0" fmla="*/ 0 w 66"/>
                <a:gd name="T1" fmla="*/ 48 h 60"/>
                <a:gd name="T2" fmla="*/ 6 w 66"/>
                <a:gd name="T3" fmla="*/ 30 h 60"/>
                <a:gd name="T4" fmla="*/ 66 w 66"/>
                <a:gd name="T5" fmla="*/ 30 h 60"/>
                <a:gd name="T6" fmla="*/ 60 w 66"/>
                <a:gd name="T7" fmla="*/ 48 h 60"/>
                <a:gd name="T8" fmla="*/ 36 w 66"/>
                <a:gd name="T9" fmla="*/ 0 h 60"/>
                <a:gd name="T10" fmla="*/ 66 w 66"/>
                <a:gd name="T11" fmla="*/ 0 h 60"/>
                <a:gd name="T12" fmla="*/ 66 w 66"/>
                <a:gd name="T13" fmla="*/ 60 h 60"/>
                <a:gd name="T14" fmla="*/ 36 w 66"/>
                <a:gd name="T15" fmla="*/ 60 h 60"/>
                <a:gd name="T16" fmla="*/ 0 w 66"/>
                <a:gd name="T17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0">
                  <a:moveTo>
                    <a:pt x="0" y="48"/>
                  </a:moveTo>
                  <a:lnTo>
                    <a:pt x="6" y="30"/>
                  </a:lnTo>
                  <a:lnTo>
                    <a:pt x="66" y="30"/>
                  </a:lnTo>
                  <a:lnTo>
                    <a:pt x="60" y="48"/>
                  </a:lnTo>
                  <a:lnTo>
                    <a:pt x="36" y="0"/>
                  </a:lnTo>
                  <a:lnTo>
                    <a:pt x="66" y="0"/>
                  </a:lnTo>
                  <a:lnTo>
                    <a:pt x="66" y="60"/>
                  </a:lnTo>
                  <a:lnTo>
                    <a:pt x="36" y="60"/>
                  </a:lnTo>
                  <a:lnTo>
                    <a:pt x="0" y="48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7" name="Freeform 52"/>
            <p:cNvSpPr>
              <a:spLocks/>
            </p:cNvSpPr>
            <p:nvPr/>
          </p:nvSpPr>
          <p:spPr bwMode="auto">
            <a:xfrm>
              <a:off x="1968" y="2334"/>
              <a:ext cx="66" cy="60"/>
            </a:xfrm>
            <a:custGeom>
              <a:avLst/>
              <a:gdLst>
                <a:gd name="T0" fmla="*/ 6 w 66"/>
                <a:gd name="T1" fmla="*/ 0 h 60"/>
                <a:gd name="T2" fmla="*/ 30 w 66"/>
                <a:gd name="T3" fmla="*/ 0 h 60"/>
                <a:gd name="T4" fmla="*/ 30 w 66"/>
                <a:gd name="T5" fmla="*/ 60 h 60"/>
                <a:gd name="T6" fmla="*/ 6 w 66"/>
                <a:gd name="T7" fmla="*/ 60 h 60"/>
                <a:gd name="T8" fmla="*/ 0 w 66"/>
                <a:gd name="T9" fmla="*/ 30 h 60"/>
                <a:gd name="T10" fmla="*/ 6 w 66"/>
                <a:gd name="T11" fmla="*/ 42 h 60"/>
                <a:gd name="T12" fmla="*/ 66 w 66"/>
                <a:gd name="T13" fmla="*/ 42 h 60"/>
                <a:gd name="T14" fmla="*/ 60 w 66"/>
                <a:gd name="T15" fmla="*/ 30 h 60"/>
                <a:gd name="T16" fmla="*/ 6 w 66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0">
                  <a:moveTo>
                    <a:pt x="6" y="0"/>
                  </a:moveTo>
                  <a:lnTo>
                    <a:pt x="30" y="0"/>
                  </a:lnTo>
                  <a:lnTo>
                    <a:pt x="30" y="60"/>
                  </a:lnTo>
                  <a:lnTo>
                    <a:pt x="6" y="60"/>
                  </a:lnTo>
                  <a:lnTo>
                    <a:pt x="0" y="30"/>
                  </a:lnTo>
                  <a:lnTo>
                    <a:pt x="6" y="42"/>
                  </a:lnTo>
                  <a:lnTo>
                    <a:pt x="66" y="42"/>
                  </a:lnTo>
                  <a:lnTo>
                    <a:pt x="60" y="30"/>
                  </a:lnTo>
                  <a:lnTo>
                    <a:pt x="6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8" name="Freeform 51"/>
            <p:cNvSpPr>
              <a:spLocks/>
            </p:cNvSpPr>
            <p:nvPr/>
          </p:nvSpPr>
          <p:spPr bwMode="auto">
            <a:xfrm>
              <a:off x="1974" y="2376"/>
              <a:ext cx="78" cy="24"/>
            </a:xfrm>
            <a:custGeom>
              <a:avLst/>
              <a:gdLst>
                <a:gd name="T0" fmla="*/ 0 w 78"/>
                <a:gd name="T1" fmla="*/ 0 h 24"/>
                <a:gd name="T2" fmla="*/ 12 w 78"/>
                <a:gd name="T3" fmla="*/ 6 h 24"/>
                <a:gd name="T4" fmla="*/ 72 w 78"/>
                <a:gd name="T5" fmla="*/ 6 h 24"/>
                <a:gd name="T6" fmla="*/ 60 w 78"/>
                <a:gd name="T7" fmla="*/ 0 h 24"/>
                <a:gd name="T8" fmla="*/ 12 w 78"/>
                <a:gd name="T9" fmla="*/ 6 h 24"/>
                <a:gd name="T10" fmla="*/ 18 w 78"/>
                <a:gd name="T11" fmla="*/ 24 h 24"/>
                <a:gd name="T12" fmla="*/ 78 w 78"/>
                <a:gd name="T13" fmla="*/ 24 h 24"/>
                <a:gd name="T14" fmla="*/ 72 w 78"/>
                <a:gd name="T15" fmla="*/ 6 h 24"/>
                <a:gd name="T16" fmla="*/ 0 w 78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24">
                  <a:moveTo>
                    <a:pt x="0" y="0"/>
                  </a:moveTo>
                  <a:lnTo>
                    <a:pt x="12" y="6"/>
                  </a:lnTo>
                  <a:lnTo>
                    <a:pt x="72" y="6"/>
                  </a:lnTo>
                  <a:lnTo>
                    <a:pt x="60" y="0"/>
                  </a:lnTo>
                  <a:lnTo>
                    <a:pt x="12" y="6"/>
                  </a:lnTo>
                  <a:lnTo>
                    <a:pt x="18" y="24"/>
                  </a:lnTo>
                  <a:lnTo>
                    <a:pt x="78" y="24"/>
                  </a:lnTo>
                  <a:lnTo>
                    <a:pt x="72" y="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79" name="Freeform 50"/>
            <p:cNvSpPr>
              <a:spLocks/>
            </p:cNvSpPr>
            <p:nvPr/>
          </p:nvSpPr>
          <p:spPr bwMode="auto">
            <a:xfrm>
              <a:off x="1992" y="2400"/>
              <a:ext cx="72" cy="18"/>
            </a:xfrm>
            <a:custGeom>
              <a:avLst/>
              <a:gdLst>
                <a:gd name="T0" fmla="*/ 0 w 72"/>
                <a:gd name="T1" fmla="*/ 0 h 18"/>
                <a:gd name="T2" fmla="*/ 6 w 72"/>
                <a:gd name="T3" fmla="*/ 18 h 18"/>
                <a:gd name="T4" fmla="*/ 66 w 72"/>
                <a:gd name="T5" fmla="*/ 18 h 18"/>
                <a:gd name="T6" fmla="*/ 60 w 72"/>
                <a:gd name="T7" fmla="*/ 0 h 18"/>
                <a:gd name="T8" fmla="*/ 6 w 72"/>
                <a:gd name="T9" fmla="*/ 18 h 18"/>
                <a:gd name="T10" fmla="*/ 12 w 72"/>
                <a:gd name="T11" fmla="*/ 6 h 18"/>
                <a:gd name="T12" fmla="*/ 72 w 72"/>
                <a:gd name="T13" fmla="*/ 6 h 18"/>
                <a:gd name="T14" fmla="*/ 66 w 72"/>
                <a:gd name="T15" fmla="*/ 18 h 18"/>
                <a:gd name="T16" fmla="*/ 0 w 72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18">
                  <a:moveTo>
                    <a:pt x="0" y="0"/>
                  </a:moveTo>
                  <a:lnTo>
                    <a:pt x="6" y="18"/>
                  </a:lnTo>
                  <a:lnTo>
                    <a:pt x="66" y="18"/>
                  </a:lnTo>
                  <a:lnTo>
                    <a:pt x="60" y="0"/>
                  </a:lnTo>
                  <a:lnTo>
                    <a:pt x="6" y="18"/>
                  </a:lnTo>
                  <a:lnTo>
                    <a:pt x="12" y="6"/>
                  </a:lnTo>
                  <a:lnTo>
                    <a:pt x="72" y="6"/>
                  </a:lnTo>
                  <a:lnTo>
                    <a:pt x="66" y="1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0" name="Freeform 49"/>
            <p:cNvSpPr>
              <a:spLocks/>
            </p:cNvSpPr>
            <p:nvPr/>
          </p:nvSpPr>
          <p:spPr bwMode="auto">
            <a:xfrm>
              <a:off x="2004" y="2358"/>
              <a:ext cx="66" cy="66"/>
            </a:xfrm>
            <a:custGeom>
              <a:avLst/>
              <a:gdLst>
                <a:gd name="T0" fmla="*/ 0 w 66"/>
                <a:gd name="T1" fmla="*/ 48 h 66"/>
                <a:gd name="T2" fmla="*/ 6 w 66"/>
                <a:gd name="T3" fmla="*/ 30 h 66"/>
                <a:gd name="T4" fmla="*/ 66 w 66"/>
                <a:gd name="T5" fmla="*/ 30 h 66"/>
                <a:gd name="T6" fmla="*/ 60 w 66"/>
                <a:gd name="T7" fmla="*/ 48 h 66"/>
                <a:gd name="T8" fmla="*/ 36 w 66"/>
                <a:gd name="T9" fmla="*/ 0 h 66"/>
                <a:gd name="T10" fmla="*/ 54 w 66"/>
                <a:gd name="T11" fmla="*/ 6 h 66"/>
                <a:gd name="T12" fmla="*/ 54 w 66"/>
                <a:gd name="T13" fmla="*/ 66 h 66"/>
                <a:gd name="T14" fmla="*/ 36 w 66"/>
                <a:gd name="T15" fmla="*/ 60 h 66"/>
                <a:gd name="T16" fmla="*/ 0 w 66"/>
                <a:gd name="T17" fmla="*/ 4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6">
                  <a:moveTo>
                    <a:pt x="0" y="48"/>
                  </a:moveTo>
                  <a:lnTo>
                    <a:pt x="6" y="30"/>
                  </a:lnTo>
                  <a:lnTo>
                    <a:pt x="66" y="30"/>
                  </a:lnTo>
                  <a:lnTo>
                    <a:pt x="60" y="48"/>
                  </a:lnTo>
                  <a:lnTo>
                    <a:pt x="36" y="0"/>
                  </a:lnTo>
                  <a:lnTo>
                    <a:pt x="54" y="6"/>
                  </a:lnTo>
                  <a:lnTo>
                    <a:pt x="54" y="66"/>
                  </a:lnTo>
                  <a:lnTo>
                    <a:pt x="36" y="60"/>
                  </a:lnTo>
                  <a:lnTo>
                    <a:pt x="0" y="48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1" name="Freeform 48"/>
            <p:cNvSpPr>
              <a:spLocks/>
            </p:cNvSpPr>
            <p:nvPr/>
          </p:nvSpPr>
          <p:spPr bwMode="auto">
            <a:xfrm>
              <a:off x="2052" y="2364"/>
              <a:ext cx="66" cy="66"/>
            </a:xfrm>
            <a:custGeom>
              <a:avLst/>
              <a:gdLst>
                <a:gd name="T0" fmla="*/ 6 w 66"/>
                <a:gd name="T1" fmla="*/ 0 h 66"/>
                <a:gd name="T2" fmla="*/ 30 w 66"/>
                <a:gd name="T3" fmla="*/ 6 h 66"/>
                <a:gd name="T4" fmla="*/ 30 w 66"/>
                <a:gd name="T5" fmla="*/ 66 h 66"/>
                <a:gd name="T6" fmla="*/ 6 w 66"/>
                <a:gd name="T7" fmla="*/ 60 h 66"/>
                <a:gd name="T8" fmla="*/ 0 w 66"/>
                <a:gd name="T9" fmla="*/ 36 h 66"/>
                <a:gd name="T10" fmla="*/ 6 w 66"/>
                <a:gd name="T11" fmla="*/ 60 h 66"/>
                <a:gd name="T12" fmla="*/ 66 w 66"/>
                <a:gd name="T13" fmla="*/ 60 h 66"/>
                <a:gd name="T14" fmla="*/ 60 w 66"/>
                <a:gd name="T15" fmla="*/ 36 h 66"/>
                <a:gd name="T16" fmla="*/ 6 w 66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6">
                  <a:moveTo>
                    <a:pt x="6" y="0"/>
                  </a:moveTo>
                  <a:lnTo>
                    <a:pt x="30" y="6"/>
                  </a:lnTo>
                  <a:lnTo>
                    <a:pt x="30" y="66"/>
                  </a:lnTo>
                  <a:lnTo>
                    <a:pt x="6" y="60"/>
                  </a:lnTo>
                  <a:lnTo>
                    <a:pt x="0" y="36"/>
                  </a:lnTo>
                  <a:lnTo>
                    <a:pt x="6" y="60"/>
                  </a:lnTo>
                  <a:lnTo>
                    <a:pt x="66" y="60"/>
                  </a:lnTo>
                  <a:lnTo>
                    <a:pt x="60" y="36"/>
                  </a:lnTo>
                  <a:lnTo>
                    <a:pt x="6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2" name="Freeform 47"/>
            <p:cNvSpPr>
              <a:spLocks/>
            </p:cNvSpPr>
            <p:nvPr/>
          </p:nvSpPr>
          <p:spPr bwMode="auto">
            <a:xfrm>
              <a:off x="2058" y="2424"/>
              <a:ext cx="72" cy="54"/>
            </a:xfrm>
            <a:custGeom>
              <a:avLst/>
              <a:gdLst>
                <a:gd name="T0" fmla="*/ 0 w 72"/>
                <a:gd name="T1" fmla="*/ 0 h 54"/>
                <a:gd name="T2" fmla="*/ 6 w 72"/>
                <a:gd name="T3" fmla="*/ 30 h 54"/>
                <a:gd name="T4" fmla="*/ 66 w 72"/>
                <a:gd name="T5" fmla="*/ 30 h 54"/>
                <a:gd name="T6" fmla="*/ 60 w 72"/>
                <a:gd name="T7" fmla="*/ 0 h 54"/>
                <a:gd name="T8" fmla="*/ 6 w 72"/>
                <a:gd name="T9" fmla="*/ 30 h 54"/>
                <a:gd name="T10" fmla="*/ 12 w 72"/>
                <a:gd name="T11" fmla="*/ 54 h 54"/>
                <a:gd name="T12" fmla="*/ 72 w 72"/>
                <a:gd name="T13" fmla="*/ 54 h 54"/>
                <a:gd name="T14" fmla="*/ 66 w 72"/>
                <a:gd name="T15" fmla="*/ 30 h 54"/>
                <a:gd name="T16" fmla="*/ 0 w 72"/>
                <a:gd name="T1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54">
                  <a:moveTo>
                    <a:pt x="0" y="0"/>
                  </a:moveTo>
                  <a:lnTo>
                    <a:pt x="6" y="30"/>
                  </a:lnTo>
                  <a:lnTo>
                    <a:pt x="66" y="30"/>
                  </a:lnTo>
                  <a:lnTo>
                    <a:pt x="60" y="0"/>
                  </a:lnTo>
                  <a:lnTo>
                    <a:pt x="6" y="30"/>
                  </a:lnTo>
                  <a:lnTo>
                    <a:pt x="12" y="54"/>
                  </a:lnTo>
                  <a:lnTo>
                    <a:pt x="72" y="54"/>
                  </a:lnTo>
                  <a:lnTo>
                    <a:pt x="66" y="3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3" name="Freeform 46"/>
            <p:cNvSpPr>
              <a:spLocks/>
            </p:cNvSpPr>
            <p:nvPr/>
          </p:nvSpPr>
          <p:spPr bwMode="auto">
            <a:xfrm>
              <a:off x="2070" y="2478"/>
              <a:ext cx="72" cy="42"/>
            </a:xfrm>
            <a:custGeom>
              <a:avLst/>
              <a:gdLst>
                <a:gd name="T0" fmla="*/ 0 w 72"/>
                <a:gd name="T1" fmla="*/ 0 h 42"/>
                <a:gd name="T2" fmla="*/ 6 w 72"/>
                <a:gd name="T3" fmla="*/ 24 h 42"/>
                <a:gd name="T4" fmla="*/ 66 w 72"/>
                <a:gd name="T5" fmla="*/ 24 h 42"/>
                <a:gd name="T6" fmla="*/ 60 w 72"/>
                <a:gd name="T7" fmla="*/ 0 h 42"/>
                <a:gd name="T8" fmla="*/ 6 w 72"/>
                <a:gd name="T9" fmla="*/ 24 h 42"/>
                <a:gd name="T10" fmla="*/ 12 w 72"/>
                <a:gd name="T11" fmla="*/ 42 h 42"/>
                <a:gd name="T12" fmla="*/ 72 w 72"/>
                <a:gd name="T13" fmla="*/ 42 h 42"/>
                <a:gd name="T14" fmla="*/ 66 w 72"/>
                <a:gd name="T15" fmla="*/ 24 h 42"/>
                <a:gd name="T16" fmla="*/ 0 w 72"/>
                <a:gd name="T1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42">
                  <a:moveTo>
                    <a:pt x="0" y="0"/>
                  </a:moveTo>
                  <a:lnTo>
                    <a:pt x="6" y="24"/>
                  </a:lnTo>
                  <a:lnTo>
                    <a:pt x="66" y="24"/>
                  </a:lnTo>
                  <a:lnTo>
                    <a:pt x="60" y="0"/>
                  </a:lnTo>
                  <a:lnTo>
                    <a:pt x="6" y="24"/>
                  </a:lnTo>
                  <a:lnTo>
                    <a:pt x="12" y="42"/>
                  </a:lnTo>
                  <a:lnTo>
                    <a:pt x="72" y="42"/>
                  </a:lnTo>
                  <a:lnTo>
                    <a:pt x="66" y="2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4" name="Freeform 45"/>
            <p:cNvSpPr>
              <a:spLocks/>
            </p:cNvSpPr>
            <p:nvPr/>
          </p:nvSpPr>
          <p:spPr bwMode="auto">
            <a:xfrm>
              <a:off x="2082" y="2520"/>
              <a:ext cx="72" cy="24"/>
            </a:xfrm>
            <a:custGeom>
              <a:avLst/>
              <a:gdLst>
                <a:gd name="T0" fmla="*/ 0 w 72"/>
                <a:gd name="T1" fmla="*/ 0 h 24"/>
                <a:gd name="T2" fmla="*/ 6 w 72"/>
                <a:gd name="T3" fmla="*/ 12 h 24"/>
                <a:gd name="T4" fmla="*/ 66 w 72"/>
                <a:gd name="T5" fmla="*/ 12 h 24"/>
                <a:gd name="T6" fmla="*/ 60 w 72"/>
                <a:gd name="T7" fmla="*/ 0 h 24"/>
                <a:gd name="T8" fmla="*/ 6 w 72"/>
                <a:gd name="T9" fmla="*/ 12 h 24"/>
                <a:gd name="T10" fmla="*/ 12 w 72"/>
                <a:gd name="T11" fmla="*/ 24 h 24"/>
                <a:gd name="T12" fmla="*/ 72 w 72"/>
                <a:gd name="T13" fmla="*/ 24 h 24"/>
                <a:gd name="T14" fmla="*/ 66 w 72"/>
                <a:gd name="T15" fmla="*/ 12 h 24"/>
                <a:gd name="T16" fmla="*/ 0 w 72"/>
                <a:gd name="T1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24">
                  <a:moveTo>
                    <a:pt x="0" y="0"/>
                  </a:moveTo>
                  <a:lnTo>
                    <a:pt x="6" y="12"/>
                  </a:lnTo>
                  <a:lnTo>
                    <a:pt x="66" y="12"/>
                  </a:lnTo>
                  <a:lnTo>
                    <a:pt x="60" y="0"/>
                  </a:lnTo>
                  <a:lnTo>
                    <a:pt x="6" y="12"/>
                  </a:lnTo>
                  <a:lnTo>
                    <a:pt x="12" y="24"/>
                  </a:lnTo>
                  <a:lnTo>
                    <a:pt x="72" y="24"/>
                  </a:lnTo>
                  <a:lnTo>
                    <a:pt x="66" y="1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5" name="Freeform 44"/>
            <p:cNvSpPr>
              <a:spLocks/>
            </p:cNvSpPr>
            <p:nvPr/>
          </p:nvSpPr>
          <p:spPr bwMode="auto">
            <a:xfrm>
              <a:off x="2094" y="2526"/>
              <a:ext cx="72" cy="66"/>
            </a:xfrm>
            <a:custGeom>
              <a:avLst/>
              <a:gdLst>
                <a:gd name="T0" fmla="*/ 0 w 72"/>
                <a:gd name="T1" fmla="*/ 18 h 66"/>
                <a:gd name="T2" fmla="*/ 12 w 72"/>
                <a:gd name="T3" fmla="*/ 30 h 66"/>
                <a:gd name="T4" fmla="*/ 72 w 72"/>
                <a:gd name="T5" fmla="*/ 30 h 66"/>
                <a:gd name="T6" fmla="*/ 60 w 72"/>
                <a:gd name="T7" fmla="*/ 18 h 66"/>
                <a:gd name="T8" fmla="*/ 42 w 72"/>
                <a:gd name="T9" fmla="*/ 0 h 66"/>
                <a:gd name="T10" fmla="*/ 60 w 72"/>
                <a:gd name="T11" fmla="*/ 6 h 66"/>
                <a:gd name="T12" fmla="*/ 60 w 72"/>
                <a:gd name="T13" fmla="*/ 66 h 66"/>
                <a:gd name="T14" fmla="*/ 42 w 72"/>
                <a:gd name="T15" fmla="*/ 60 h 66"/>
                <a:gd name="T16" fmla="*/ 0 w 72"/>
                <a:gd name="T17" fmla="*/ 1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66">
                  <a:moveTo>
                    <a:pt x="0" y="18"/>
                  </a:moveTo>
                  <a:lnTo>
                    <a:pt x="12" y="30"/>
                  </a:lnTo>
                  <a:lnTo>
                    <a:pt x="72" y="30"/>
                  </a:lnTo>
                  <a:lnTo>
                    <a:pt x="60" y="18"/>
                  </a:lnTo>
                  <a:lnTo>
                    <a:pt x="42" y="0"/>
                  </a:lnTo>
                  <a:lnTo>
                    <a:pt x="60" y="6"/>
                  </a:lnTo>
                  <a:lnTo>
                    <a:pt x="60" y="66"/>
                  </a:lnTo>
                  <a:lnTo>
                    <a:pt x="42" y="60"/>
                  </a:lnTo>
                  <a:lnTo>
                    <a:pt x="0" y="18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6" name="Freeform 43"/>
            <p:cNvSpPr>
              <a:spLocks/>
            </p:cNvSpPr>
            <p:nvPr/>
          </p:nvSpPr>
          <p:spPr bwMode="auto">
            <a:xfrm>
              <a:off x="2142" y="2532"/>
              <a:ext cx="66" cy="66"/>
            </a:xfrm>
            <a:custGeom>
              <a:avLst/>
              <a:gdLst>
                <a:gd name="T0" fmla="*/ 12 w 66"/>
                <a:gd name="T1" fmla="*/ 0 h 66"/>
                <a:gd name="T2" fmla="*/ 30 w 66"/>
                <a:gd name="T3" fmla="*/ 6 h 66"/>
                <a:gd name="T4" fmla="*/ 30 w 66"/>
                <a:gd name="T5" fmla="*/ 66 h 66"/>
                <a:gd name="T6" fmla="*/ 12 w 66"/>
                <a:gd name="T7" fmla="*/ 60 h 66"/>
                <a:gd name="T8" fmla="*/ 0 w 66"/>
                <a:gd name="T9" fmla="*/ 36 h 66"/>
                <a:gd name="T10" fmla="*/ 6 w 66"/>
                <a:gd name="T11" fmla="*/ 42 h 66"/>
                <a:gd name="T12" fmla="*/ 66 w 66"/>
                <a:gd name="T13" fmla="*/ 42 h 66"/>
                <a:gd name="T14" fmla="*/ 60 w 66"/>
                <a:gd name="T15" fmla="*/ 36 h 66"/>
                <a:gd name="T16" fmla="*/ 12 w 66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6">
                  <a:moveTo>
                    <a:pt x="12" y="0"/>
                  </a:moveTo>
                  <a:lnTo>
                    <a:pt x="30" y="6"/>
                  </a:lnTo>
                  <a:lnTo>
                    <a:pt x="30" y="66"/>
                  </a:lnTo>
                  <a:lnTo>
                    <a:pt x="12" y="60"/>
                  </a:lnTo>
                  <a:lnTo>
                    <a:pt x="0" y="36"/>
                  </a:lnTo>
                  <a:lnTo>
                    <a:pt x="6" y="42"/>
                  </a:lnTo>
                  <a:lnTo>
                    <a:pt x="66" y="42"/>
                  </a:lnTo>
                  <a:lnTo>
                    <a:pt x="60" y="36"/>
                  </a:lnTo>
                  <a:lnTo>
                    <a:pt x="12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7" name="Freeform 42"/>
            <p:cNvSpPr>
              <a:spLocks/>
            </p:cNvSpPr>
            <p:nvPr/>
          </p:nvSpPr>
          <p:spPr bwMode="auto">
            <a:xfrm>
              <a:off x="2148" y="2544"/>
              <a:ext cx="78" cy="42"/>
            </a:xfrm>
            <a:custGeom>
              <a:avLst/>
              <a:gdLst>
                <a:gd name="T0" fmla="*/ 0 w 78"/>
                <a:gd name="T1" fmla="*/ 30 h 42"/>
                <a:gd name="T2" fmla="*/ 6 w 78"/>
                <a:gd name="T3" fmla="*/ 42 h 42"/>
                <a:gd name="T4" fmla="*/ 66 w 78"/>
                <a:gd name="T5" fmla="*/ 42 h 42"/>
                <a:gd name="T6" fmla="*/ 60 w 78"/>
                <a:gd name="T7" fmla="*/ 30 h 42"/>
                <a:gd name="T8" fmla="*/ 6 w 78"/>
                <a:gd name="T9" fmla="*/ 42 h 42"/>
                <a:gd name="T10" fmla="*/ 18 w 78"/>
                <a:gd name="T11" fmla="*/ 0 h 42"/>
                <a:gd name="T12" fmla="*/ 78 w 78"/>
                <a:gd name="T13" fmla="*/ 0 h 42"/>
                <a:gd name="T14" fmla="*/ 66 w 78"/>
                <a:gd name="T15" fmla="*/ 42 h 42"/>
                <a:gd name="T16" fmla="*/ 0 w 78"/>
                <a:gd name="T17" fmla="*/ 3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42">
                  <a:moveTo>
                    <a:pt x="0" y="30"/>
                  </a:moveTo>
                  <a:lnTo>
                    <a:pt x="6" y="42"/>
                  </a:lnTo>
                  <a:lnTo>
                    <a:pt x="66" y="42"/>
                  </a:lnTo>
                  <a:lnTo>
                    <a:pt x="60" y="30"/>
                  </a:lnTo>
                  <a:lnTo>
                    <a:pt x="6" y="42"/>
                  </a:lnTo>
                  <a:lnTo>
                    <a:pt x="18" y="0"/>
                  </a:lnTo>
                  <a:lnTo>
                    <a:pt x="78" y="0"/>
                  </a:lnTo>
                  <a:lnTo>
                    <a:pt x="66" y="42"/>
                  </a:lnTo>
                  <a:lnTo>
                    <a:pt x="0" y="3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8" name="Freeform 41"/>
            <p:cNvSpPr>
              <a:spLocks/>
            </p:cNvSpPr>
            <p:nvPr/>
          </p:nvSpPr>
          <p:spPr bwMode="auto">
            <a:xfrm>
              <a:off x="2166" y="2478"/>
              <a:ext cx="66" cy="66"/>
            </a:xfrm>
            <a:custGeom>
              <a:avLst/>
              <a:gdLst>
                <a:gd name="T0" fmla="*/ 0 w 66"/>
                <a:gd name="T1" fmla="*/ 66 h 66"/>
                <a:gd name="T2" fmla="*/ 6 w 66"/>
                <a:gd name="T3" fmla="*/ 30 h 66"/>
                <a:gd name="T4" fmla="*/ 66 w 66"/>
                <a:gd name="T5" fmla="*/ 30 h 66"/>
                <a:gd name="T6" fmla="*/ 60 w 66"/>
                <a:gd name="T7" fmla="*/ 66 h 66"/>
                <a:gd name="T8" fmla="*/ 36 w 66"/>
                <a:gd name="T9" fmla="*/ 0 h 66"/>
                <a:gd name="T10" fmla="*/ 42 w 66"/>
                <a:gd name="T11" fmla="*/ 0 h 66"/>
                <a:gd name="T12" fmla="*/ 42 w 66"/>
                <a:gd name="T13" fmla="*/ 60 h 66"/>
                <a:gd name="T14" fmla="*/ 36 w 66"/>
                <a:gd name="T15" fmla="*/ 60 h 66"/>
                <a:gd name="T16" fmla="*/ 0 w 66"/>
                <a:gd name="T1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6">
                  <a:moveTo>
                    <a:pt x="0" y="66"/>
                  </a:moveTo>
                  <a:lnTo>
                    <a:pt x="6" y="30"/>
                  </a:lnTo>
                  <a:lnTo>
                    <a:pt x="66" y="30"/>
                  </a:lnTo>
                  <a:lnTo>
                    <a:pt x="60" y="66"/>
                  </a:lnTo>
                  <a:lnTo>
                    <a:pt x="36" y="0"/>
                  </a:lnTo>
                  <a:lnTo>
                    <a:pt x="42" y="0"/>
                  </a:lnTo>
                  <a:lnTo>
                    <a:pt x="42" y="60"/>
                  </a:lnTo>
                  <a:lnTo>
                    <a:pt x="36" y="60"/>
                  </a:lnTo>
                  <a:lnTo>
                    <a:pt x="0" y="66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89" name="Freeform 40"/>
            <p:cNvSpPr>
              <a:spLocks/>
            </p:cNvSpPr>
            <p:nvPr/>
          </p:nvSpPr>
          <p:spPr bwMode="auto">
            <a:xfrm>
              <a:off x="2208" y="2472"/>
              <a:ext cx="12" cy="66"/>
            </a:xfrm>
            <a:custGeom>
              <a:avLst/>
              <a:gdLst>
                <a:gd name="T0" fmla="*/ 0 w 12"/>
                <a:gd name="T1" fmla="*/ 6 h 66"/>
                <a:gd name="T2" fmla="*/ 6 w 12"/>
                <a:gd name="T3" fmla="*/ 6 h 66"/>
                <a:gd name="T4" fmla="*/ 6 w 12"/>
                <a:gd name="T5" fmla="*/ 66 h 66"/>
                <a:gd name="T6" fmla="*/ 0 w 12"/>
                <a:gd name="T7" fmla="*/ 66 h 66"/>
                <a:gd name="T8" fmla="*/ 6 w 12"/>
                <a:gd name="T9" fmla="*/ 6 h 66"/>
                <a:gd name="T10" fmla="*/ 12 w 12"/>
                <a:gd name="T11" fmla="*/ 0 h 66"/>
                <a:gd name="T12" fmla="*/ 12 w 12"/>
                <a:gd name="T13" fmla="*/ 60 h 66"/>
                <a:gd name="T14" fmla="*/ 6 w 12"/>
                <a:gd name="T15" fmla="*/ 66 h 66"/>
                <a:gd name="T16" fmla="*/ 0 w 12"/>
                <a:gd name="T17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66">
                  <a:moveTo>
                    <a:pt x="0" y="6"/>
                  </a:moveTo>
                  <a:lnTo>
                    <a:pt x="6" y="6"/>
                  </a:lnTo>
                  <a:lnTo>
                    <a:pt x="6" y="66"/>
                  </a:lnTo>
                  <a:lnTo>
                    <a:pt x="0" y="66"/>
                  </a:lnTo>
                  <a:lnTo>
                    <a:pt x="6" y="6"/>
                  </a:lnTo>
                  <a:lnTo>
                    <a:pt x="12" y="0"/>
                  </a:lnTo>
                  <a:lnTo>
                    <a:pt x="12" y="60"/>
                  </a:lnTo>
                  <a:lnTo>
                    <a:pt x="6" y="66"/>
                  </a:lnTo>
                  <a:lnTo>
                    <a:pt x="0" y="6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90" name="Freeform 39"/>
            <p:cNvSpPr>
              <a:spLocks/>
            </p:cNvSpPr>
            <p:nvPr/>
          </p:nvSpPr>
          <p:spPr bwMode="auto">
            <a:xfrm>
              <a:off x="2220" y="2466"/>
              <a:ext cx="24" cy="72"/>
            </a:xfrm>
            <a:custGeom>
              <a:avLst/>
              <a:gdLst>
                <a:gd name="T0" fmla="*/ 0 w 24"/>
                <a:gd name="T1" fmla="*/ 6 h 72"/>
                <a:gd name="T2" fmla="*/ 6 w 24"/>
                <a:gd name="T3" fmla="*/ 0 h 72"/>
                <a:gd name="T4" fmla="*/ 6 w 24"/>
                <a:gd name="T5" fmla="*/ 60 h 72"/>
                <a:gd name="T6" fmla="*/ 0 w 24"/>
                <a:gd name="T7" fmla="*/ 66 h 72"/>
                <a:gd name="T8" fmla="*/ 6 w 24"/>
                <a:gd name="T9" fmla="*/ 0 h 72"/>
                <a:gd name="T10" fmla="*/ 24 w 24"/>
                <a:gd name="T11" fmla="*/ 12 h 72"/>
                <a:gd name="T12" fmla="*/ 24 w 24"/>
                <a:gd name="T13" fmla="*/ 72 h 72"/>
                <a:gd name="T14" fmla="*/ 6 w 24"/>
                <a:gd name="T15" fmla="*/ 60 h 72"/>
                <a:gd name="T16" fmla="*/ 0 w 24"/>
                <a:gd name="T17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72">
                  <a:moveTo>
                    <a:pt x="0" y="6"/>
                  </a:moveTo>
                  <a:lnTo>
                    <a:pt x="6" y="0"/>
                  </a:lnTo>
                  <a:lnTo>
                    <a:pt x="6" y="60"/>
                  </a:lnTo>
                  <a:lnTo>
                    <a:pt x="0" y="66"/>
                  </a:lnTo>
                  <a:lnTo>
                    <a:pt x="6" y="0"/>
                  </a:lnTo>
                  <a:lnTo>
                    <a:pt x="24" y="12"/>
                  </a:lnTo>
                  <a:lnTo>
                    <a:pt x="24" y="72"/>
                  </a:lnTo>
                  <a:lnTo>
                    <a:pt x="6" y="60"/>
                  </a:lnTo>
                  <a:lnTo>
                    <a:pt x="0" y="6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91" name="Freeform 38"/>
            <p:cNvSpPr>
              <a:spLocks/>
            </p:cNvSpPr>
            <p:nvPr/>
          </p:nvSpPr>
          <p:spPr bwMode="auto">
            <a:xfrm>
              <a:off x="2244" y="2478"/>
              <a:ext cx="30" cy="72"/>
            </a:xfrm>
            <a:custGeom>
              <a:avLst/>
              <a:gdLst>
                <a:gd name="T0" fmla="*/ 0 w 30"/>
                <a:gd name="T1" fmla="*/ 0 h 72"/>
                <a:gd name="T2" fmla="*/ 24 w 30"/>
                <a:gd name="T3" fmla="*/ 12 h 72"/>
                <a:gd name="T4" fmla="*/ 24 w 30"/>
                <a:gd name="T5" fmla="*/ 72 h 72"/>
                <a:gd name="T6" fmla="*/ 0 w 30"/>
                <a:gd name="T7" fmla="*/ 60 h 72"/>
                <a:gd name="T8" fmla="*/ 24 w 30"/>
                <a:gd name="T9" fmla="*/ 12 h 72"/>
                <a:gd name="T10" fmla="*/ 30 w 30"/>
                <a:gd name="T11" fmla="*/ 6 h 72"/>
                <a:gd name="T12" fmla="*/ 30 w 30"/>
                <a:gd name="T13" fmla="*/ 66 h 72"/>
                <a:gd name="T14" fmla="*/ 24 w 30"/>
                <a:gd name="T15" fmla="*/ 72 h 72"/>
                <a:gd name="T16" fmla="*/ 0 w 30"/>
                <a:gd name="T1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72">
                  <a:moveTo>
                    <a:pt x="0" y="0"/>
                  </a:moveTo>
                  <a:lnTo>
                    <a:pt x="24" y="12"/>
                  </a:lnTo>
                  <a:lnTo>
                    <a:pt x="24" y="72"/>
                  </a:lnTo>
                  <a:lnTo>
                    <a:pt x="0" y="60"/>
                  </a:lnTo>
                  <a:lnTo>
                    <a:pt x="24" y="12"/>
                  </a:lnTo>
                  <a:lnTo>
                    <a:pt x="30" y="6"/>
                  </a:lnTo>
                  <a:lnTo>
                    <a:pt x="30" y="66"/>
                  </a:lnTo>
                  <a:lnTo>
                    <a:pt x="24" y="7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92" name="Freeform 37"/>
            <p:cNvSpPr>
              <a:spLocks/>
            </p:cNvSpPr>
            <p:nvPr/>
          </p:nvSpPr>
          <p:spPr bwMode="auto">
            <a:xfrm>
              <a:off x="2274" y="2478"/>
              <a:ext cx="12" cy="66"/>
            </a:xfrm>
            <a:custGeom>
              <a:avLst/>
              <a:gdLst>
                <a:gd name="T0" fmla="*/ 0 w 12"/>
                <a:gd name="T1" fmla="*/ 6 h 66"/>
                <a:gd name="T2" fmla="*/ 6 w 12"/>
                <a:gd name="T3" fmla="*/ 0 h 66"/>
                <a:gd name="T4" fmla="*/ 6 w 12"/>
                <a:gd name="T5" fmla="*/ 60 h 66"/>
                <a:gd name="T6" fmla="*/ 0 w 12"/>
                <a:gd name="T7" fmla="*/ 66 h 66"/>
                <a:gd name="T8" fmla="*/ 6 w 12"/>
                <a:gd name="T9" fmla="*/ 0 h 66"/>
                <a:gd name="T10" fmla="*/ 12 w 12"/>
                <a:gd name="T11" fmla="*/ 6 h 66"/>
                <a:gd name="T12" fmla="*/ 12 w 12"/>
                <a:gd name="T13" fmla="*/ 66 h 66"/>
                <a:gd name="T14" fmla="*/ 6 w 12"/>
                <a:gd name="T15" fmla="*/ 60 h 66"/>
                <a:gd name="T16" fmla="*/ 0 w 12"/>
                <a:gd name="T17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66">
                  <a:moveTo>
                    <a:pt x="0" y="6"/>
                  </a:moveTo>
                  <a:lnTo>
                    <a:pt x="6" y="0"/>
                  </a:lnTo>
                  <a:lnTo>
                    <a:pt x="6" y="60"/>
                  </a:lnTo>
                  <a:lnTo>
                    <a:pt x="0" y="66"/>
                  </a:lnTo>
                  <a:lnTo>
                    <a:pt x="6" y="0"/>
                  </a:lnTo>
                  <a:lnTo>
                    <a:pt x="12" y="6"/>
                  </a:lnTo>
                  <a:lnTo>
                    <a:pt x="12" y="66"/>
                  </a:lnTo>
                  <a:lnTo>
                    <a:pt x="6" y="60"/>
                  </a:lnTo>
                  <a:lnTo>
                    <a:pt x="0" y="6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93" name="Freeform 36"/>
            <p:cNvSpPr>
              <a:spLocks/>
            </p:cNvSpPr>
            <p:nvPr/>
          </p:nvSpPr>
          <p:spPr bwMode="auto">
            <a:xfrm>
              <a:off x="2262" y="2484"/>
              <a:ext cx="66" cy="60"/>
            </a:xfrm>
            <a:custGeom>
              <a:avLst/>
              <a:gdLst>
                <a:gd name="T0" fmla="*/ 24 w 66"/>
                <a:gd name="T1" fmla="*/ 0 h 60"/>
                <a:gd name="T2" fmla="*/ 30 w 66"/>
                <a:gd name="T3" fmla="*/ 0 h 60"/>
                <a:gd name="T4" fmla="*/ 30 w 66"/>
                <a:gd name="T5" fmla="*/ 60 h 60"/>
                <a:gd name="T6" fmla="*/ 24 w 66"/>
                <a:gd name="T7" fmla="*/ 60 h 60"/>
                <a:gd name="T8" fmla="*/ 0 w 66"/>
                <a:gd name="T9" fmla="*/ 30 h 60"/>
                <a:gd name="T10" fmla="*/ 6 w 66"/>
                <a:gd name="T11" fmla="*/ 24 h 60"/>
                <a:gd name="T12" fmla="*/ 66 w 66"/>
                <a:gd name="T13" fmla="*/ 24 h 60"/>
                <a:gd name="T14" fmla="*/ 60 w 66"/>
                <a:gd name="T15" fmla="*/ 30 h 60"/>
                <a:gd name="T16" fmla="*/ 24 w 66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0">
                  <a:moveTo>
                    <a:pt x="24" y="0"/>
                  </a:moveTo>
                  <a:lnTo>
                    <a:pt x="30" y="0"/>
                  </a:lnTo>
                  <a:lnTo>
                    <a:pt x="30" y="60"/>
                  </a:lnTo>
                  <a:lnTo>
                    <a:pt x="24" y="60"/>
                  </a:lnTo>
                  <a:lnTo>
                    <a:pt x="0" y="30"/>
                  </a:lnTo>
                  <a:lnTo>
                    <a:pt x="6" y="24"/>
                  </a:lnTo>
                  <a:lnTo>
                    <a:pt x="66" y="24"/>
                  </a:lnTo>
                  <a:lnTo>
                    <a:pt x="60" y="30"/>
                  </a:lnTo>
                  <a:lnTo>
                    <a:pt x="24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94" name="Freeform 35"/>
            <p:cNvSpPr>
              <a:spLocks/>
            </p:cNvSpPr>
            <p:nvPr/>
          </p:nvSpPr>
          <p:spPr bwMode="auto">
            <a:xfrm>
              <a:off x="2268" y="2472"/>
              <a:ext cx="66" cy="66"/>
            </a:xfrm>
            <a:custGeom>
              <a:avLst/>
              <a:gdLst>
                <a:gd name="T0" fmla="*/ 0 w 66"/>
                <a:gd name="T1" fmla="*/ 36 h 66"/>
                <a:gd name="T2" fmla="*/ 6 w 66"/>
                <a:gd name="T3" fmla="*/ 30 h 66"/>
                <a:gd name="T4" fmla="*/ 66 w 66"/>
                <a:gd name="T5" fmla="*/ 30 h 66"/>
                <a:gd name="T6" fmla="*/ 60 w 66"/>
                <a:gd name="T7" fmla="*/ 36 h 66"/>
                <a:gd name="T8" fmla="*/ 36 w 66"/>
                <a:gd name="T9" fmla="*/ 0 h 66"/>
                <a:gd name="T10" fmla="*/ 48 w 66"/>
                <a:gd name="T11" fmla="*/ 6 h 66"/>
                <a:gd name="T12" fmla="*/ 48 w 66"/>
                <a:gd name="T13" fmla="*/ 66 h 66"/>
                <a:gd name="T14" fmla="*/ 36 w 66"/>
                <a:gd name="T15" fmla="*/ 60 h 66"/>
                <a:gd name="T16" fmla="*/ 0 w 66"/>
                <a:gd name="T17" fmla="*/ 3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6">
                  <a:moveTo>
                    <a:pt x="0" y="36"/>
                  </a:moveTo>
                  <a:lnTo>
                    <a:pt x="6" y="30"/>
                  </a:lnTo>
                  <a:lnTo>
                    <a:pt x="66" y="30"/>
                  </a:lnTo>
                  <a:lnTo>
                    <a:pt x="60" y="36"/>
                  </a:lnTo>
                  <a:lnTo>
                    <a:pt x="36" y="0"/>
                  </a:lnTo>
                  <a:lnTo>
                    <a:pt x="48" y="6"/>
                  </a:lnTo>
                  <a:lnTo>
                    <a:pt x="48" y="66"/>
                  </a:lnTo>
                  <a:lnTo>
                    <a:pt x="36" y="60"/>
                  </a:lnTo>
                  <a:lnTo>
                    <a:pt x="0" y="36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95" name="Freeform 34"/>
            <p:cNvSpPr>
              <a:spLocks/>
            </p:cNvSpPr>
            <p:nvPr/>
          </p:nvSpPr>
          <p:spPr bwMode="auto">
            <a:xfrm>
              <a:off x="2292" y="2478"/>
              <a:ext cx="66" cy="60"/>
            </a:xfrm>
            <a:custGeom>
              <a:avLst/>
              <a:gdLst>
                <a:gd name="T0" fmla="*/ 24 w 66"/>
                <a:gd name="T1" fmla="*/ 0 h 60"/>
                <a:gd name="T2" fmla="*/ 30 w 66"/>
                <a:gd name="T3" fmla="*/ 0 h 60"/>
                <a:gd name="T4" fmla="*/ 30 w 66"/>
                <a:gd name="T5" fmla="*/ 60 h 60"/>
                <a:gd name="T6" fmla="*/ 24 w 66"/>
                <a:gd name="T7" fmla="*/ 60 h 60"/>
                <a:gd name="T8" fmla="*/ 0 w 66"/>
                <a:gd name="T9" fmla="*/ 30 h 60"/>
                <a:gd name="T10" fmla="*/ 6 w 66"/>
                <a:gd name="T11" fmla="*/ 60 h 60"/>
                <a:gd name="T12" fmla="*/ 66 w 66"/>
                <a:gd name="T13" fmla="*/ 60 h 60"/>
                <a:gd name="T14" fmla="*/ 60 w 66"/>
                <a:gd name="T15" fmla="*/ 30 h 60"/>
                <a:gd name="T16" fmla="*/ 24 w 66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0">
                  <a:moveTo>
                    <a:pt x="24" y="0"/>
                  </a:moveTo>
                  <a:lnTo>
                    <a:pt x="30" y="0"/>
                  </a:lnTo>
                  <a:lnTo>
                    <a:pt x="30" y="60"/>
                  </a:lnTo>
                  <a:lnTo>
                    <a:pt x="24" y="60"/>
                  </a:lnTo>
                  <a:lnTo>
                    <a:pt x="0" y="30"/>
                  </a:lnTo>
                  <a:lnTo>
                    <a:pt x="6" y="60"/>
                  </a:lnTo>
                  <a:lnTo>
                    <a:pt x="66" y="60"/>
                  </a:lnTo>
                  <a:lnTo>
                    <a:pt x="60" y="30"/>
                  </a:lnTo>
                  <a:lnTo>
                    <a:pt x="24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96" name="Freeform 33"/>
            <p:cNvSpPr>
              <a:spLocks/>
            </p:cNvSpPr>
            <p:nvPr/>
          </p:nvSpPr>
          <p:spPr bwMode="auto">
            <a:xfrm>
              <a:off x="2298" y="2520"/>
              <a:ext cx="90" cy="42"/>
            </a:xfrm>
            <a:custGeom>
              <a:avLst/>
              <a:gdLst>
                <a:gd name="T0" fmla="*/ 0 w 90"/>
                <a:gd name="T1" fmla="*/ 18 h 42"/>
                <a:gd name="T2" fmla="*/ 6 w 90"/>
                <a:gd name="T3" fmla="*/ 42 h 42"/>
                <a:gd name="T4" fmla="*/ 66 w 90"/>
                <a:gd name="T5" fmla="*/ 42 h 42"/>
                <a:gd name="T6" fmla="*/ 60 w 90"/>
                <a:gd name="T7" fmla="*/ 18 h 42"/>
                <a:gd name="T8" fmla="*/ 6 w 90"/>
                <a:gd name="T9" fmla="*/ 42 h 42"/>
                <a:gd name="T10" fmla="*/ 30 w 90"/>
                <a:gd name="T11" fmla="*/ 0 h 42"/>
                <a:gd name="T12" fmla="*/ 90 w 90"/>
                <a:gd name="T13" fmla="*/ 0 h 42"/>
                <a:gd name="T14" fmla="*/ 66 w 90"/>
                <a:gd name="T15" fmla="*/ 42 h 42"/>
                <a:gd name="T16" fmla="*/ 0 w 90"/>
                <a:gd name="T17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42">
                  <a:moveTo>
                    <a:pt x="0" y="18"/>
                  </a:moveTo>
                  <a:lnTo>
                    <a:pt x="6" y="42"/>
                  </a:lnTo>
                  <a:lnTo>
                    <a:pt x="66" y="42"/>
                  </a:lnTo>
                  <a:lnTo>
                    <a:pt x="60" y="18"/>
                  </a:lnTo>
                  <a:lnTo>
                    <a:pt x="6" y="42"/>
                  </a:lnTo>
                  <a:lnTo>
                    <a:pt x="30" y="0"/>
                  </a:lnTo>
                  <a:lnTo>
                    <a:pt x="90" y="0"/>
                  </a:lnTo>
                  <a:lnTo>
                    <a:pt x="66" y="42"/>
                  </a:lnTo>
                  <a:lnTo>
                    <a:pt x="0" y="18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97" name="Freeform 32"/>
            <p:cNvSpPr>
              <a:spLocks/>
            </p:cNvSpPr>
            <p:nvPr/>
          </p:nvSpPr>
          <p:spPr bwMode="auto">
            <a:xfrm>
              <a:off x="2328" y="2442"/>
              <a:ext cx="96" cy="78"/>
            </a:xfrm>
            <a:custGeom>
              <a:avLst/>
              <a:gdLst>
                <a:gd name="T0" fmla="*/ 0 w 96"/>
                <a:gd name="T1" fmla="*/ 78 h 78"/>
                <a:gd name="T2" fmla="*/ 30 w 96"/>
                <a:gd name="T3" fmla="*/ 36 h 78"/>
                <a:gd name="T4" fmla="*/ 90 w 96"/>
                <a:gd name="T5" fmla="*/ 36 h 78"/>
                <a:gd name="T6" fmla="*/ 60 w 96"/>
                <a:gd name="T7" fmla="*/ 78 h 78"/>
                <a:gd name="T8" fmla="*/ 30 w 96"/>
                <a:gd name="T9" fmla="*/ 36 h 78"/>
                <a:gd name="T10" fmla="*/ 36 w 96"/>
                <a:gd name="T11" fmla="*/ 0 h 78"/>
                <a:gd name="T12" fmla="*/ 96 w 96"/>
                <a:gd name="T13" fmla="*/ 0 h 78"/>
                <a:gd name="T14" fmla="*/ 90 w 96"/>
                <a:gd name="T15" fmla="*/ 36 h 78"/>
                <a:gd name="T16" fmla="*/ 0 w 96"/>
                <a:gd name="T1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78">
                  <a:moveTo>
                    <a:pt x="0" y="78"/>
                  </a:moveTo>
                  <a:lnTo>
                    <a:pt x="30" y="36"/>
                  </a:lnTo>
                  <a:lnTo>
                    <a:pt x="90" y="36"/>
                  </a:lnTo>
                  <a:lnTo>
                    <a:pt x="60" y="78"/>
                  </a:lnTo>
                  <a:lnTo>
                    <a:pt x="30" y="36"/>
                  </a:lnTo>
                  <a:lnTo>
                    <a:pt x="36" y="0"/>
                  </a:lnTo>
                  <a:lnTo>
                    <a:pt x="96" y="0"/>
                  </a:lnTo>
                  <a:lnTo>
                    <a:pt x="90" y="36"/>
                  </a:lnTo>
                  <a:lnTo>
                    <a:pt x="0" y="78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98" name="Freeform 31"/>
            <p:cNvSpPr>
              <a:spLocks/>
            </p:cNvSpPr>
            <p:nvPr/>
          </p:nvSpPr>
          <p:spPr bwMode="auto">
            <a:xfrm>
              <a:off x="2364" y="2376"/>
              <a:ext cx="66" cy="66"/>
            </a:xfrm>
            <a:custGeom>
              <a:avLst/>
              <a:gdLst>
                <a:gd name="T0" fmla="*/ 0 w 66"/>
                <a:gd name="T1" fmla="*/ 66 h 66"/>
                <a:gd name="T2" fmla="*/ 6 w 66"/>
                <a:gd name="T3" fmla="*/ 30 h 66"/>
                <a:gd name="T4" fmla="*/ 66 w 66"/>
                <a:gd name="T5" fmla="*/ 30 h 66"/>
                <a:gd name="T6" fmla="*/ 60 w 66"/>
                <a:gd name="T7" fmla="*/ 66 h 66"/>
                <a:gd name="T8" fmla="*/ 36 w 66"/>
                <a:gd name="T9" fmla="*/ 0 h 66"/>
                <a:gd name="T10" fmla="*/ 42 w 66"/>
                <a:gd name="T11" fmla="*/ 0 h 66"/>
                <a:gd name="T12" fmla="*/ 42 w 66"/>
                <a:gd name="T13" fmla="*/ 60 h 66"/>
                <a:gd name="T14" fmla="*/ 36 w 66"/>
                <a:gd name="T15" fmla="*/ 60 h 66"/>
                <a:gd name="T16" fmla="*/ 0 w 66"/>
                <a:gd name="T1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6">
                  <a:moveTo>
                    <a:pt x="0" y="66"/>
                  </a:moveTo>
                  <a:lnTo>
                    <a:pt x="6" y="30"/>
                  </a:lnTo>
                  <a:lnTo>
                    <a:pt x="66" y="30"/>
                  </a:lnTo>
                  <a:lnTo>
                    <a:pt x="60" y="66"/>
                  </a:lnTo>
                  <a:lnTo>
                    <a:pt x="36" y="0"/>
                  </a:lnTo>
                  <a:lnTo>
                    <a:pt x="42" y="0"/>
                  </a:lnTo>
                  <a:lnTo>
                    <a:pt x="42" y="60"/>
                  </a:lnTo>
                  <a:lnTo>
                    <a:pt x="36" y="60"/>
                  </a:lnTo>
                  <a:lnTo>
                    <a:pt x="0" y="66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99" name="Freeform 30"/>
            <p:cNvSpPr>
              <a:spLocks/>
            </p:cNvSpPr>
            <p:nvPr/>
          </p:nvSpPr>
          <p:spPr bwMode="auto">
            <a:xfrm>
              <a:off x="2382" y="2376"/>
              <a:ext cx="84" cy="60"/>
            </a:xfrm>
            <a:custGeom>
              <a:avLst/>
              <a:gdLst>
                <a:gd name="T0" fmla="*/ 24 w 84"/>
                <a:gd name="T1" fmla="*/ 0 h 60"/>
                <a:gd name="T2" fmla="*/ 30 w 84"/>
                <a:gd name="T3" fmla="*/ 0 h 60"/>
                <a:gd name="T4" fmla="*/ 30 w 84"/>
                <a:gd name="T5" fmla="*/ 60 h 60"/>
                <a:gd name="T6" fmla="*/ 24 w 84"/>
                <a:gd name="T7" fmla="*/ 60 h 60"/>
                <a:gd name="T8" fmla="*/ 0 w 84"/>
                <a:gd name="T9" fmla="*/ 30 h 60"/>
                <a:gd name="T10" fmla="*/ 24 w 84"/>
                <a:gd name="T11" fmla="*/ 6 h 60"/>
                <a:gd name="T12" fmla="*/ 84 w 84"/>
                <a:gd name="T13" fmla="*/ 6 h 60"/>
                <a:gd name="T14" fmla="*/ 60 w 84"/>
                <a:gd name="T15" fmla="*/ 30 h 60"/>
                <a:gd name="T16" fmla="*/ 24 w 84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60">
                  <a:moveTo>
                    <a:pt x="24" y="0"/>
                  </a:moveTo>
                  <a:lnTo>
                    <a:pt x="30" y="0"/>
                  </a:lnTo>
                  <a:lnTo>
                    <a:pt x="30" y="60"/>
                  </a:lnTo>
                  <a:lnTo>
                    <a:pt x="24" y="60"/>
                  </a:lnTo>
                  <a:lnTo>
                    <a:pt x="0" y="30"/>
                  </a:lnTo>
                  <a:lnTo>
                    <a:pt x="24" y="6"/>
                  </a:lnTo>
                  <a:lnTo>
                    <a:pt x="84" y="6"/>
                  </a:lnTo>
                  <a:lnTo>
                    <a:pt x="60" y="30"/>
                  </a:lnTo>
                  <a:lnTo>
                    <a:pt x="24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00" name="Freeform 29"/>
            <p:cNvSpPr>
              <a:spLocks/>
            </p:cNvSpPr>
            <p:nvPr/>
          </p:nvSpPr>
          <p:spPr bwMode="auto">
            <a:xfrm>
              <a:off x="2406" y="2358"/>
              <a:ext cx="84" cy="24"/>
            </a:xfrm>
            <a:custGeom>
              <a:avLst/>
              <a:gdLst>
                <a:gd name="T0" fmla="*/ 0 w 84"/>
                <a:gd name="T1" fmla="*/ 24 h 24"/>
                <a:gd name="T2" fmla="*/ 18 w 84"/>
                <a:gd name="T3" fmla="*/ 0 h 24"/>
                <a:gd name="T4" fmla="*/ 78 w 84"/>
                <a:gd name="T5" fmla="*/ 0 h 24"/>
                <a:gd name="T6" fmla="*/ 60 w 84"/>
                <a:gd name="T7" fmla="*/ 24 h 24"/>
                <a:gd name="T8" fmla="*/ 18 w 84"/>
                <a:gd name="T9" fmla="*/ 0 h 24"/>
                <a:gd name="T10" fmla="*/ 24 w 84"/>
                <a:gd name="T11" fmla="*/ 12 h 24"/>
                <a:gd name="T12" fmla="*/ 84 w 84"/>
                <a:gd name="T13" fmla="*/ 12 h 24"/>
                <a:gd name="T14" fmla="*/ 78 w 84"/>
                <a:gd name="T15" fmla="*/ 0 h 24"/>
                <a:gd name="T16" fmla="*/ 0 w 84"/>
                <a:gd name="T1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24">
                  <a:moveTo>
                    <a:pt x="0" y="24"/>
                  </a:moveTo>
                  <a:lnTo>
                    <a:pt x="18" y="0"/>
                  </a:lnTo>
                  <a:lnTo>
                    <a:pt x="78" y="0"/>
                  </a:lnTo>
                  <a:lnTo>
                    <a:pt x="60" y="24"/>
                  </a:lnTo>
                  <a:lnTo>
                    <a:pt x="18" y="0"/>
                  </a:lnTo>
                  <a:lnTo>
                    <a:pt x="24" y="12"/>
                  </a:lnTo>
                  <a:lnTo>
                    <a:pt x="84" y="12"/>
                  </a:lnTo>
                  <a:lnTo>
                    <a:pt x="78" y="0"/>
                  </a:lnTo>
                  <a:lnTo>
                    <a:pt x="0" y="24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01" name="Freeform 28"/>
            <p:cNvSpPr>
              <a:spLocks/>
            </p:cNvSpPr>
            <p:nvPr/>
          </p:nvSpPr>
          <p:spPr bwMode="auto">
            <a:xfrm>
              <a:off x="2430" y="2370"/>
              <a:ext cx="72" cy="18"/>
            </a:xfrm>
            <a:custGeom>
              <a:avLst/>
              <a:gdLst>
                <a:gd name="T0" fmla="*/ 0 w 72"/>
                <a:gd name="T1" fmla="*/ 0 h 18"/>
                <a:gd name="T2" fmla="*/ 6 w 72"/>
                <a:gd name="T3" fmla="*/ 6 h 18"/>
                <a:gd name="T4" fmla="*/ 66 w 72"/>
                <a:gd name="T5" fmla="*/ 6 h 18"/>
                <a:gd name="T6" fmla="*/ 60 w 72"/>
                <a:gd name="T7" fmla="*/ 0 h 18"/>
                <a:gd name="T8" fmla="*/ 6 w 72"/>
                <a:gd name="T9" fmla="*/ 6 h 18"/>
                <a:gd name="T10" fmla="*/ 12 w 72"/>
                <a:gd name="T11" fmla="*/ 18 h 18"/>
                <a:gd name="T12" fmla="*/ 72 w 72"/>
                <a:gd name="T13" fmla="*/ 18 h 18"/>
                <a:gd name="T14" fmla="*/ 66 w 72"/>
                <a:gd name="T15" fmla="*/ 6 h 18"/>
                <a:gd name="T16" fmla="*/ 0 w 72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18">
                  <a:moveTo>
                    <a:pt x="0" y="0"/>
                  </a:moveTo>
                  <a:lnTo>
                    <a:pt x="6" y="6"/>
                  </a:lnTo>
                  <a:lnTo>
                    <a:pt x="66" y="6"/>
                  </a:lnTo>
                  <a:lnTo>
                    <a:pt x="60" y="0"/>
                  </a:lnTo>
                  <a:lnTo>
                    <a:pt x="6" y="6"/>
                  </a:lnTo>
                  <a:lnTo>
                    <a:pt x="12" y="18"/>
                  </a:lnTo>
                  <a:lnTo>
                    <a:pt x="72" y="18"/>
                  </a:lnTo>
                  <a:lnTo>
                    <a:pt x="66" y="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02" name="Freeform 27"/>
            <p:cNvSpPr>
              <a:spLocks/>
            </p:cNvSpPr>
            <p:nvPr/>
          </p:nvSpPr>
          <p:spPr bwMode="auto">
            <a:xfrm>
              <a:off x="2442" y="2388"/>
              <a:ext cx="72" cy="48"/>
            </a:xfrm>
            <a:custGeom>
              <a:avLst/>
              <a:gdLst>
                <a:gd name="T0" fmla="*/ 0 w 72"/>
                <a:gd name="T1" fmla="*/ 0 h 48"/>
                <a:gd name="T2" fmla="*/ 6 w 72"/>
                <a:gd name="T3" fmla="*/ 12 h 48"/>
                <a:gd name="T4" fmla="*/ 66 w 72"/>
                <a:gd name="T5" fmla="*/ 12 h 48"/>
                <a:gd name="T6" fmla="*/ 60 w 72"/>
                <a:gd name="T7" fmla="*/ 0 h 48"/>
                <a:gd name="T8" fmla="*/ 6 w 72"/>
                <a:gd name="T9" fmla="*/ 12 h 48"/>
                <a:gd name="T10" fmla="*/ 12 w 72"/>
                <a:gd name="T11" fmla="*/ 48 h 48"/>
                <a:gd name="T12" fmla="*/ 72 w 72"/>
                <a:gd name="T13" fmla="*/ 48 h 48"/>
                <a:gd name="T14" fmla="*/ 66 w 72"/>
                <a:gd name="T15" fmla="*/ 12 h 48"/>
                <a:gd name="T16" fmla="*/ 0 w 72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48">
                  <a:moveTo>
                    <a:pt x="0" y="0"/>
                  </a:moveTo>
                  <a:lnTo>
                    <a:pt x="6" y="12"/>
                  </a:lnTo>
                  <a:lnTo>
                    <a:pt x="66" y="12"/>
                  </a:lnTo>
                  <a:lnTo>
                    <a:pt x="60" y="0"/>
                  </a:lnTo>
                  <a:lnTo>
                    <a:pt x="6" y="12"/>
                  </a:lnTo>
                  <a:lnTo>
                    <a:pt x="12" y="48"/>
                  </a:lnTo>
                  <a:lnTo>
                    <a:pt x="72" y="48"/>
                  </a:lnTo>
                  <a:lnTo>
                    <a:pt x="66" y="1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03" name="Freeform 26"/>
            <p:cNvSpPr>
              <a:spLocks/>
            </p:cNvSpPr>
            <p:nvPr/>
          </p:nvSpPr>
          <p:spPr bwMode="auto">
            <a:xfrm>
              <a:off x="2454" y="2436"/>
              <a:ext cx="72" cy="66"/>
            </a:xfrm>
            <a:custGeom>
              <a:avLst/>
              <a:gdLst>
                <a:gd name="T0" fmla="*/ 0 w 72"/>
                <a:gd name="T1" fmla="*/ 0 h 66"/>
                <a:gd name="T2" fmla="*/ 6 w 72"/>
                <a:gd name="T3" fmla="*/ 36 h 66"/>
                <a:gd name="T4" fmla="*/ 72 w 72"/>
                <a:gd name="T5" fmla="*/ 36 h 66"/>
                <a:gd name="T6" fmla="*/ 60 w 72"/>
                <a:gd name="T7" fmla="*/ 0 h 66"/>
                <a:gd name="T8" fmla="*/ 42 w 72"/>
                <a:gd name="T9" fmla="*/ 6 h 66"/>
                <a:gd name="T10" fmla="*/ 72 w 72"/>
                <a:gd name="T11" fmla="*/ 0 h 66"/>
                <a:gd name="T12" fmla="*/ 72 w 72"/>
                <a:gd name="T13" fmla="*/ 60 h 66"/>
                <a:gd name="T14" fmla="*/ 42 w 72"/>
                <a:gd name="T15" fmla="*/ 66 h 66"/>
                <a:gd name="T16" fmla="*/ 0 w 72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66">
                  <a:moveTo>
                    <a:pt x="0" y="0"/>
                  </a:moveTo>
                  <a:lnTo>
                    <a:pt x="6" y="36"/>
                  </a:lnTo>
                  <a:lnTo>
                    <a:pt x="72" y="36"/>
                  </a:lnTo>
                  <a:lnTo>
                    <a:pt x="60" y="0"/>
                  </a:lnTo>
                  <a:lnTo>
                    <a:pt x="42" y="6"/>
                  </a:lnTo>
                  <a:lnTo>
                    <a:pt x="72" y="0"/>
                  </a:lnTo>
                  <a:lnTo>
                    <a:pt x="72" y="60"/>
                  </a:lnTo>
                  <a:lnTo>
                    <a:pt x="42" y="6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04" name="Freeform 25"/>
            <p:cNvSpPr>
              <a:spLocks/>
            </p:cNvSpPr>
            <p:nvPr/>
          </p:nvSpPr>
          <p:spPr bwMode="auto">
            <a:xfrm>
              <a:off x="2526" y="2430"/>
              <a:ext cx="42" cy="66"/>
            </a:xfrm>
            <a:custGeom>
              <a:avLst/>
              <a:gdLst>
                <a:gd name="T0" fmla="*/ 0 w 42"/>
                <a:gd name="T1" fmla="*/ 6 h 66"/>
                <a:gd name="T2" fmla="*/ 36 w 42"/>
                <a:gd name="T3" fmla="*/ 0 h 66"/>
                <a:gd name="T4" fmla="*/ 36 w 42"/>
                <a:gd name="T5" fmla="*/ 60 h 66"/>
                <a:gd name="T6" fmla="*/ 0 w 42"/>
                <a:gd name="T7" fmla="*/ 66 h 66"/>
                <a:gd name="T8" fmla="*/ 36 w 42"/>
                <a:gd name="T9" fmla="*/ 0 h 66"/>
                <a:gd name="T10" fmla="*/ 42 w 42"/>
                <a:gd name="T11" fmla="*/ 0 h 66"/>
                <a:gd name="T12" fmla="*/ 42 w 42"/>
                <a:gd name="T13" fmla="*/ 60 h 66"/>
                <a:gd name="T14" fmla="*/ 36 w 42"/>
                <a:gd name="T15" fmla="*/ 60 h 66"/>
                <a:gd name="T16" fmla="*/ 0 w 42"/>
                <a:gd name="T17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66">
                  <a:moveTo>
                    <a:pt x="0" y="6"/>
                  </a:moveTo>
                  <a:lnTo>
                    <a:pt x="36" y="0"/>
                  </a:lnTo>
                  <a:lnTo>
                    <a:pt x="36" y="60"/>
                  </a:lnTo>
                  <a:lnTo>
                    <a:pt x="0" y="66"/>
                  </a:lnTo>
                  <a:lnTo>
                    <a:pt x="36" y="0"/>
                  </a:lnTo>
                  <a:lnTo>
                    <a:pt x="42" y="0"/>
                  </a:lnTo>
                  <a:lnTo>
                    <a:pt x="42" y="60"/>
                  </a:lnTo>
                  <a:lnTo>
                    <a:pt x="36" y="60"/>
                  </a:lnTo>
                  <a:lnTo>
                    <a:pt x="0" y="6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05" name="Freeform 24"/>
            <p:cNvSpPr>
              <a:spLocks/>
            </p:cNvSpPr>
            <p:nvPr/>
          </p:nvSpPr>
          <p:spPr bwMode="auto">
            <a:xfrm>
              <a:off x="2544" y="2430"/>
              <a:ext cx="66" cy="60"/>
            </a:xfrm>
            <a:custGeom>
              <a:avLst/>
              <a:gdLst>
                <a:gd name="T0" fmla="*/ 24 w 66"/>
                <a:gd name="T1" fmla="*/ 0 h 60"/>
                <a:gd name="T2" fmla="*/ 30 w 66"/>
                <a:gd name="T3" fmla="*/ 0 h 60"/>
                <a:gd name="T4" fmla="*/ 30 w 66"/>
                <a:gd name="T5" fmla="*/ 60 h 60"/>
                <a:gd name="T6" fmla="*/ 24 w 66"/>
                <a:gd name="T7" fmla="*/ 60 h 60"/>
                <a:gd name="T8" fmla="*/ 0 w 66"/>
                <a:gd name="T9" fmla="*/ 30 h 60"/>
                <a:gd name="T10" fmla="*/ 6 w 66"/>
                <a:gd name="T11" fmla="*/ 18 h 60"/>
                <a:gd name="T12" fmla="*/ 66 w 66"/>
                <a:gd name="T13" fmla="*/ 18 h 60"/>
                <a:gd name="T14" fmla="*/ 60 w 66"/>
                <a:gd name="T15" fmla="*/ 30 h 60"/>
                <a:gd name="T16" fmla="*/ 24 w 66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0">
                  <a:moveTo>
                    <a:pt x="24" y="0"/>
                  </a:moveTo>
                  <a:lnTo>
                    <a:pt x="30" y="0"/>
                  </a:lnTo>
                  <a:lnTo>
                    <a:pt x="30" y="60"/>
                  </a:lnTo>
                  <a:lnTo>
                    <a:pt x="24" y="60"/>
                  </a:lnTo>
                  <a:lnTo>
                    <a:pt x="0" y="30"/>
                  </a:lnTo>
                  <a:lnTo>
                    <a:pt x="6" y="18"/>
                  </a:lnTo>
                  <a:lnTo>
                    <a:pt x="66" y="18"/>
                  </a:lnTo>
                  <a:lnTo>
                    <a:pt x="60" y="30"/>
                  </a:lnTo>
                  <a:lnTo>
                    <a:pt x="24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06" name="Freeform 23"/>
            <p:cNvSpPr>
              <a:spLocks/>
            </p:cNvSpPr>
            <p:nvPr/>
          </p:nvSpPr>
          <p:spPr bwMode="auto">
            <a:xfrm>
              <a:off x="2550" y="2400"/>
              <a:ext cx="66" cy="60"/>
            </a:xfrm>
            <a:custGeom>
              <a:avLst/>
              <a:gdLst>
                <a:gd name="T0" fmla="*/ 0 w 66"/>
                <a:gd name="T1" fmla="*/ 48 h 60"/>
                <a:gd name="T2" fmla="*/ 6 w 66"/>
                <a:gd name="T3" fmla="*/ 30 h 60"/>
                <a:gd name="T4" fmla="*/ 66 w 66"/>
                <a:gd name="T5" fmla="*/ 30 h 60"/>
                <a:gd name="T6" fmla="*/ 60 w 66"/>
                <a:gd name="T7" fmla="*/ 48 h 60"/>
                <a:gd name="T8" fmla="*/ 36 w 66"/>
                <a:gd name="T9" fmla="*/ 0 h 60"/>
                <a:gd name="T10" fmla="*/ 42 w 66"/>
                <a:gd name="T11" fmla="*/ 0 h 60"/>
                <a:gd name="T12" fmla="*/ 42 w 66"/>
                <a:gd name="T13" fmla="*/ 60 h 60"/>
                <a:gd name="T14" fmla="*/ 36 w 66"/>
                <a:gd name="T15" fmla="*/ 60 h 60"/>
                <a:gd name="T16" fmla="*/ 0 w 66"/>
                <a:gd name="T17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0">
                  <a:moveTo>
                    <a:pt x="0" y="48"/>
                  </a:moveTo>
                  <a:lnTo>
                    <a:pt x="6" y="30"/>
                  </a:lnTo>
                  <a:lnTo>
                    <a:pt x="66" y="30"/>
                  </a:lnTo>
                  <a:lnTo>
                    <a:pt x="60" y="48"/>
                  </a:lnTo>
                  <a:lnTo>
                    <a:pt x="36" y="0"/>
                  </a:lnTo>
                  <a:lnTo>
                    <a:pt x="42" y="0"/>
                  </a:lnTo>
                  <a:lnTo>
                    <a:pt x="42" y="60"/>
                  </a:lnTo>
                  <a:lnTo>
                    <a:pt x="36" y="60"/>
                  </a:lnTo>
                  <a:lnTo>
                    <a:pt x="0" y="48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07" name="Freeform 22"/>
            <p:cNvSpPr>
              <a:spLocks/>
            </p:cNvSpPr>
            <p:nvPr/>
          </p:nvSpPr>
          <p:spPr bwMode="auto">
            <a:xfrm>
              <a:off x="2568" y="2400"/>
              <a:ext cx="84" cy="90"/>
            </a:xfrm>
            <a:custGeom>
              <a:avLst/>
              <a:gdLst>
                <a:gd name="T0" fmla="*/ 24 w 84"/>
                <a:gd name="T1" fmla="*/ 0 h 90"/>
                <a:gd name="T2" fmla="*/ 30 w 84"/>
                <a:gd name="T3" fmla="*/ 0 h 90"/>
                <a:gd name="T4" fmla="*/ 30 w 84"/>
                <a:gd name="T5" fmla="*/ 60 h 90"/>
                <a:gd name="T6" fmla="*/ 24 w 84"/>
                <a:gd name="T7" fmla="*/ 60 h 90"/>
                <a:gd name="T8" fmla="*/ 0 w 84"/>
                <a:gd name="T9" fmla="*/ 30 h 90"/>
                <a:gd name="T10" fmla="*/ 24 w 84"/>
                <a:gd name="T11" fmla="*/ 90 h 90"/>
                <a:gd name="T12" fmla="*/ 84 w 84"/>
                <a:gd name="T13" fmla="*/ 90 h 90"/>
                <a:gd name="T14" fmla="*/ 60 w 84"/>
                <a:gd name="T15" fmla="*/ 30 h 90"/>
                <a:gd name="T16" fmla="*/ 24 w 84"/>
                <a:gd name="T1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90">
                  <a:moveTo>
                    <a:pt x="24" y="0"/>
                  </a:moveTo>
                  <a:lnTo>
                    <a:pt x="30" y="0"/>
                  </a:lnTo>
                  <a:lnTo>
                    <a:pt x="30" y="60"/>
                  </a:lnTo>
                  <a:lnTo>
                    <a:pt x="24" y="60"/>
                  </a:lnTo>
                  <a:lnTo>
                    <a:pt x="0" y="30"/>
                  </a:lnTo>
                  <a:lnTo>
                    <a:pt x="24" y="90"/>
                  </a:lnTo>
                  <a:lnTo>
                    <a:pt x="84" y="90"/>
                  </a:lnTo>
                  <a:lnTo>
                    <a:pt x="60" y="30"/>
                  </a:lnTo>
                  <a:lnTo>
                    <a:pt x="24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08" name="Freeform 21"/>
            <p:cNvSpPr>
              <a:spLocks/>
            </p:cNvSpPr>
            <p:nvPr/>
          </p:nvSpPr>
          <p:spPr bwMode="auto">
            <a:xfrm>
              <a:off x="2592" y="2490"/>
              <a:ext cx="78" cy="96"/>
            </a:xfrm>
            <a:custGeom>
              <a:avLst/>
              <a:gdLst>
                <a:gd name="T0" fmla="*/ 0 w 78"/>
                <a:gd name="T1" fmla="*/ 0 h 96"/>
                <a:gd name="T2" fmla="*/ 18 w 78"/>
                <a:gd name="T3" fmla="*/ 60 h 96"/>
                <a:gd name="T4" fmla="*/ 78 w 78"/>
                <a:gd name="T5" fmla="*/ 60 h 96"/>
                <a:gd name="T6" fmla="*/ 60 w 78"/>
                <a:gd name="T7" fmla="*/ 0 h 96"/>
                <a:gd name="T8" fmla="*/ 48 w 78"/>
                <a:gd name="T9" fmla="*/ 30 h 96"/>
                <a:gd name="T10" fmla="*/ 54 w 78"/>
                <a:gd name="T11" fmla="*/ 36 h 96"/>
                <a:gd name="T12" fmla="*/ 54 w 78"/>
                <a:gd name="T13" fmla="*/ 96 h 96"/>
                <a:gd name="T14" fmla="*/ 48 w 78"/>
                <a:gd name="T15" fmla="*/ 90 h 96"/>
                <a:gd name="T16" fmla="*/ 0 w 78"/>
                <a:gd name="T1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96">
                  <a:moveTo>
                    <a:pt x="0" y="0"/>
                  </a:moveTo>
                  <a:lnTo>
                    <a:pt x="18" y="60"/>
                  </a:lnTo>
                  <a:lnTo>
                    <a:pt x="78" y="60"/>
                  </a:lnTo>
                  <a:lnTo>
                    <a:pt x="60" y="0"/>
                  </a:lnTo>
                  <a:lnTo>
                    <a:pt x="48" y="30"/>
                  </a:lnTo>
                  <a:lnTo>
                    <a:pt x="54" y="36"/>
                  </a:lnTo>
                  <a:lnTo>
                    <a:pt x="54" y="96"/>
                  </a:lnTo>
                  <a:lnTo>
                    <a:pt x="48" y="9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09" name="Freeform 20"/>
            <p:cNvSpPr>
              <a:spLocks/>
            </p:cNvSpPr>
            <p:nvPr/>
          </p:nvSpPr>
          <p:spPr bwMode="auto">
            <a:xfrm>
              <a:off x="2646" y="2526"/>
              <a:ext cx="12" cy="72"/>
            </a:xfrm>
            <a:custGeom>
              <a:avLst/>
              <a:gdLst>
                <a:gd name="T0" fmla="*/ 0 w 12"/>
                <a:gd name="T1" fmla="*/ 0 h 72"/>
                <a:gd name="T2" fmla="*/ 6 w 12"/>
                <a:gd name="T3" fmla="*/ 6 h 72"/>
                <a:gd name="T4" fmla="*/ 6 w 12"/>
                <a:gd name="T5" fmla="*/ 66 h 72"/>
                <a:gd name="T6" fmla="*/ 0 w 12"/>
                <a:gd name="T7" fmla="*/ 60 h 72"/>
                <a:gd name="T8" fmla="*/ 6 w 12"/>
                <a:gd name="T9" fmla="*/ 6 h 72"/>
                <a:gd name="T10" fmla="*/ 12 w 12"/>
                <a:gd name="T11" fmla="*/ 12 h 72"/>
                <a:gd name="T12" fmla="*/ 12 w 12"/>
                <a:gd name="T13" fmla="*/ 72 h 72"/>
                <a:gd name="T14" fmla="*/ 6 w 12"/>
                <a:gd name="T15" fmla="*/ 66 h 72"/>
                <a:gd name="T16" fmla="*/ 0 w 12"/>
                <a:gd name="T1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72">
                  <a:moveTo>
                    <a:pt x="0" y="0"/>
                  </a:moveTo>
                  <a:lnTo>
                    <a:pt x="6" y="6"/>
                  </a:lnTo>
                  <a:lnTo>
                    <a:pt x="6" y="66"/>
                  </a:lnTo>
                  <a:lnTo>
                    <a:pt x="0" y="60"/>
                  </a:lnTo>
                  <a:lnTo>
                    <a:pt x="6" y="6"/>
                  </a:lnTo>
                  <a:lnTo>
                    <a:pt x="12" y="12"/>
                  </a:lnTo>
                  <a:lnTo>
                    <a:pt x="12" y="72"/>
                  </a:lnTo>
                  <a:lnTo>
                    <a:pt x="6" y="6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10" name="Freeform 19"/>
            <p:cNvSpPr>
              <a:spLocks/>
            </p:cNvSpPr>
            <p:nvPr/>
          </p:nvSpPr>
          <p:spPr bwMode="auto">
            <a:xfrm>
              <a:off x="2658" y="2538"/>
              <a:ext cx="24" cy="66"/>
            </a:xfrm>
            <a:custGeom>
              <a:avLst/>
              <a:gdLst>
                <a:gd name="T0" fmla="*/ 0 w 24"/>
                <a:gd name="T1" fmla="*/ 0 h 66"/>
                <a:gd name="T2" fmla="*/ 6 w 24"/>
                <a:gd name="T3" fmla="*/ 6 h 66"/>
                <a:gd name="T4" fmla="*/ 6 w 24"/>
                <a:gd name="T5" fmla="*/ 66 h 66"/>
                <a:gd name="T6" fmla="*/ 0 w 24"/>
                <a:gd name="T7" fmla="*/ 60 h 66"/>
                <a:gd name="T8" fmla="*/ 6 w 24"/>
                <a:gd name="T9" fmla="*/ 6 h 66"/>
                <a:gd name="T10" fmla="*/ 24 w 24"/>
                <a:gd name="T11" fmla="*/ 6 h 66"/>
                <a:gd name="T12" fmla="*/ 24 w 24"/>
                <a:gd name="T13" fmla="*/ 66 h 66"/>
                <a:gd name="T14" fmla="*/ 6 w 24"/>
                <a:gd name="T15" fmla="*/ 66 h 66"/>
                <a:gd name="T16" fmla="*/ 0 w 24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66">
                  <a:moveTo>
                    <a:pt x="0" y="0"/>
                  </a:moveTo>
                  <a:lnTo>
                    <a:pt x="6" y="6"/>
                  </a:lnTo>
                  <a:lnTo>
                    <a:pt x="6" y="66"/>
                  </a:lnTo>
                  <a:lnTo>
                    <a:pt x="0" y="60"/>
                  </a:lnTo>
                  <a:lnTo>
                    <a:pt x="6" y="6"/>
                  </a:lnTo>
                  <a:lnTo>
                    <a:pt x="24" y="6"/>
                  </a:lnTo>
                  <a:lnTo>
                    <a:pt x="24" y="66"/>
                  </a:lnTo>
                  <a:lnTo>
                    <a:pt x="6" y="6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11" name="Freeform 18"/>
            <p:cNvSpPr>
              <a:spLocks/>
            </p:cNvSpPr>
            <p:nvPr/>
          </p:nvSpPr>
          <p:spPr bwMode="auto">
            <a:xfrm>
              <a:off x="2682" y="2544"/>
              <a:ext cx="30" cy="72"/>
            </a:xfrm>
            <a:custGeom>
              <a:avLst/>
              <a:gdLst>
                <a:gd name="T0" fmla="*/ 0 w 30"/>
                <a:gd name="T1" fmla="*/ 0 h 72"/>
                <a:gd name="T2" fmla="*/ 12 w 30"/>
                <a:gd name="T3" fmla="*/ 0 h 72"/>
                <a:gd name="T4" fmla="*/ 12 w 30"/>
                <a:gd name="T5" fmla="*/ 60 h 72"/>
                <a:gd name="T6" fmla="*/ 0 w 30"/>
                <a:gd name="T7" fmla="*/ 60 h 72"/>
                <a:gd name="T8" fmla="*/ 12 w 30"/>
                <a:gd name="T9" fmla="*/ 0 h 72"/>
                <a:gd name="T10" fmla="*/ 30 w 30"/>
                <a:gd name="T11" fmla="*/ 12 h 72"/>
                <a:gd name="T12" fmla="*/ 30 w 30"/>
                <a:gd name="T13" fmla="*/ 72 h 72"/>
                <a:gd name="T14" fmla="*/ 12 w 30"/>
                <a:gd name="T15" fmla="*/ 60 h 72"/>
                <a:gd name="T16" fmla="*/ 0 w 30"/>
                <a:gd name="T1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72">
                  <a:moveTo>
                    <a:pt x="0" y="0"/>
                  </a:moveTo>
                  <a:lnTo>
                    <a:pt x="12" y="0"/>
                  </a:lnTo>
                  <a:lnTo>
                    <a:pt x="12" y="60"/>
                  </a:lnTo>
                  <a:lnTo>
                    <a:pt x="0" y="60"/>
                  </a:lnTo>
                  <a:lnTo>
                    <a:pt x="12" y="0"/>
                  </a:lnTo>
                  <a:lnTo>
                    <a:pt x="30" y="12"/>
                  </a:lnTo>
                  <a:lnTo>
                    <a:pt x="30" y="72"/>
                  </a:lnTo>
                  <a:lnTo>
                    <a:pt x="12" y="6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12" name="Freeform 17"/>
            <p:cNvSpPr>
              <a:spLocks/>
            </p:cNvSpPr>
            <p:nvPr/>
          </p:nvSpPr>
          <p:spPr bwMode="auto">
            <a:xfrm>
              <a:off x="2700" y="2544"/>
              <a:ext cx="78" cy="90"/>
            </a:xfrm>
            <a:custGeom>
              <a:avLst/>
              <a:gdLst>
                <a:gd name="T0" fmla="*/ 12 w 78"/>
                <a:gd name="T1" fmla="*/ 12 h 90"/>
                <a:gd name="T2" fmla="*/ 30 w 78"/>
                <a:gd name="T3" fmla="*/ 30 h 90"/>
                <a:gd name="T4" fmla="*/ 30 w 78"/>
                <a:gd name="T5" fmla="*/ 90 h 90"/>
                <a:gd name="T6" fmla="*/ 12 w 78"/>
                <a:gd name="T7" fmla="*/ 72 h 90"/>
                <a:gd name="T8" fmla="*/ 0 w 78"/>
                <a:gd name="T9" fmla="*/ 60 h 90"/>
                <a:gd name="T10" fmla="*/ 18 w 78"/>
                <a:gd name="T11" fmla="*/ 0 h 90"/>
                <a:gd name="T12" fmla="*/ 78 w 78"/>
                <a:gd name="T13" fmla="*/ 0 h 90"/>
                <a:gd name="T14" fmla="*/ 60 w 78"/>
                <a:gd name="T15" fmla="*/ 60 h 90"/>
                <a:gd name="T16" fmla="*/ 12 w 78"/>
                <a:gd name="T17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90">
                  <a:moveTo>
                    <a:pt x="12" y="12"/>
                  </a:moveTo>
                  <a:lnTo>
                    <a:pt x="30" y="30"/>
                  </a:lnTo>
                  <a:lnTo>
                    <a:pt x="30" y="90"/>
                  </a:lnTo>
                  <a:lnTo>
                    <a:pt x="12" y="72"/>
                  </a:lnTo>
                  <a:lnTo>
                    <a:pt x="0" y="60"/>
                  </a:lnTo>
                  <a:lnTo>
                    <a:pt x="18" y="0"/>
                  </a:lnTo>
                  <a:lnTo>
                    <a:pt x="78" y="0"/>
                  </a:lnTo>
                  <a:lnTo>
                    <a:pt x="60" y="60"/>
                  </a:lnTo>
                  <a:lnTo>
                    <a:pt x="12" y="12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13" name="Freeform 16"/>
            <p:cNvSpPr>
              <a:spLocks/>
            </p:cNvSpPr>
            <p:nvPr/>
          </p:nvSpPr>
          <p:spPr bwMode="auto">
            <a:xfrm>
              <a:off x="2718" y="2466"/>
              <a:ext cx="78" cy="78"/>
            </a:xfrm>
            <a:custGeom>
              <a:avLst/>
              <a:gdLst>
                <a:gd name="T0" fmla="*/ 0 w 78"/>
                <a:gd name="T1" fmla="*/ 78 h 78"/>
                <a:gd name="T2" fmla="*/ 12 w 78"/>
                <a:gd name="T3" fmla="*/ 24 h 78"/>
                <a:gd name="T4" fmla="*/ 72 w 78"/>
                <a:gd name="T5" fmla="*/ 24 h 78"/>
                <a:gd name="T6" fmla="*/ 60 w 78"/>
                <a:gd name="T7" fmla="*/ 78 h 78"/>
                <a:gd name="T8" fmla="*/ 12 w 78"/>
                <a:gd name="T9" fmla="*/ 24 h 78"/>
                <a:gd name="T10" fmla="*/ 18 w 78"/>
                <a:gd name="T11" fmla="*/ 0 h 78"/>
                <a:gd name="T12" fmla="*/ 78 w 78"/>
                <a:gd name="T13" fmla="*/ 0 h 78"/>
                <a:gd name="T14" fmla="*/ 72 w 78"/>
                <a:gd name="T15" fmla="*/ 24 h 78"/>
                <a:gd name="T16" fmla="*/ 0 w 78"/>
                <a:gd name="T1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" h="78">
                  <a:moveTo>
                    <a:pt x="0" y="78"/>
                  </a:moveTo>
                  <a:lnTo>
                    <a:pt x="12" y="24"/>
                  </a:lnTo>
                  <a:lnTo>
                    <a:pt x="72" y="24"/>
                  </a:lnTo>
                  <a:lnTo>
                    <a:pt x="60" y="78"/>
                  </a:lnTo>
                  <a:lnTo>
                    <a:pt x="12" y="24"/>
                  </a:lnTo>
                  <a:lnTo>
                    <a:pt x="18" y="0"/>
                  </a:lnTo>
                  <a:lnTo>
                    <a:pt x="78" y="0"/>
                  </a:lnTo>
                  <a:lnTo>
                    <a:pt x="72" y="24"/>
                  </a:lnTo>
                  <a:lnTo>
                    <a:pt x="0" y="78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14" name="Freeform 15"/>
            <p:cNvSpPr>
              <a:spLocks/>
            </p:cNvSpPr>
            <p:nvPr/>
          </p:nvSpPr>
          <p:spPr bwMode="auto">
            <a:xfrm>
              <a:off x="2736" y="2418"/>
              <a:ext cx="66" cy="78"/>
            </a:xfrm>
            <a:custGeom>
              <a:avLst/>
              <a:gdLst>
                <a:gd name="T0" fmla="*/ 0 w 66"/>
                <a:gd name="T1" fmla="*/ 48 h 78"/>
                <a:gd name="T2" fmla="*/ 6 w 66"/>
                <a:gd name="T3" fmla="*/ 30 h 78"/>
                <a:gd name="T4" fmla="*/ 66 w 66"/>
                <a:gd name="T5" fmla="*/ 30 h 78"/>
                <a:gd name="T6" fmla="*/ 60 w 66"/>
                <a:gd name="T7" fmla="*/ 48 h 78"/>
                <a:gd name="T8" fmla="*/ 36 w 66"/>
                <a:gd name="T9" fmla="*/ 0 h 78"/>
                <a:gd name="T10" fmla="*/ 66 w 66"/>
                <a:gd name="T11" fmla="*/ 18 h 78"/>
                <a:gd name="T12" fmla="*/ 66 w 66"/>
                <a:gd name="T13" fmla="*/ 78 h 78"/>
                <a:gd name="T14" fmla="*/ 36 w 66"/>
                <a:gd name="T15" fmla="*/ 60 h 78"/>
                <a:gd name="T16" fmla="*/ 0 w 66"/>
                <a:gd name="T17" fmla="*/ 4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78">
                  <a:moveTo>
                    <a:pt x="0" y="48"/>
                  </a:moveTo>
                  <a:lnTo>
                    <a:pt x="6" y="30"/>
                  </a:lnTo>
                  <a:lnTo>
                    <a:pt x="66" y="30"/>
                  </a:lnTo>
                  <a:lnTo>
                    <a:pt x="60" y="48"/>
                  </a:lnTo>
                  <a:lnTo>
                    <a:pt x="36" y="0"/>
                  </a:lnTo>
                  <a:lnTo>
                    <a:pt x="66" y="18"/>
                  </a:lnTo>
                  <a:lnTo>
                    <a:pt x="66" y="78"/>
                  </a:lnTo>
                  <a:lnTo>
                    <a:pt x="36" y="60"/>
                  </a:lnTo>
                  <a:lnTo>
                    <a:pt x="0" y="48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15" name="Freeform 14"/>
            <p:cNvSpPr>
              <a:spLocks/>
            </p:cNvSpPr>
            <p:nvPr/>
          </p:nvSpPr>
          <p:spPr bwMode="auto">
            <a:xfrm>
              <a:off x="2802" y="2436"/>
              <a:ext cx="30" cy="84"/>
            </a:xfrm>
            <a:custGeom>
              <a:avLst/>
              <a:gdLst>
                <a:gd name="T0" fmla="*/ 0 w 30"/>
                <a:gd name="T1" fmla="*/ 0 h 84"/>
                <a:gd name="T2" fmla="*/ 24 w 30"/>
                <a:gd name="T3" fmla="*/ 24 h 84"/>
                <a:gd name="T4" fmla="*/ 24 w 30"/>
                <a:gd name="T5" fmla="*/ 84 h 84"/>
                <a:gd name="T6" fmla="*/ 0 w 30"/>
                <a:gd name="T7" fmla="*/ 60 h 84"/>
                <a:gd name="T8" fmla="*/ 24 w 30"/>
                <a:gd name="T9" fmla="*/ 24 h 84"/>
                <a:gd name="T10" fmla="*/ 30 w 30"/>
                <a:gd name="T11" fmla="*/ 18 h 84"/>
                <a:gd name="T12" fmla="*/ 30 w 30"/>
                <a:gd name="T13" fmla="*/ 78 h 84"/>
                <a:gd name="T14" fmla="*/ 24 w 30"/>
                <a:gd name="T15" fmla="*/ 84 h 84"/>
                <a:gd name="T16" fmla="*/ 0 w 30"/>
                <a:gd name="T1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84">
                  <a:moveTo>
                    <a:pt x="0" y="0"/>
                  </a:moveTo>
                  <a:lnTo>
                    <a:pt x="24" y="24"/>
                  </a:lnTo>
                  <a:lnTo>
                    <a:pt x="24" y="84"/>
                  </a:lnTo>
                  <a:lnTo>
                    <a:pt x="0" y="60"/>
                  </a:lnTo>
                  <a:lnTo>
                    <a:pt x="24" y="24"/>
                  </a:lnTo>
                  <a:lnTo>
                    <a:pt x="30" y="18"/>
                  </a:lnTo>
                  <a:lnTo>
                    <a:pt x="30" y="78"/>
                  </a:lnTo>
                  <a:lnTo>
                    <a:pt x="24" y="84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16" name="Freeform 13"/>
            <p:cNvSpPr>
              <a:spLocks/>
            </p:cNvSpPr>
            <p:nvPr/>
          </p:nvSpPr>
          <p:spPr bwMode="auto">
            <a:xfrm>
              <a:off x="2808" y="2454"/>
              <a:ext cx="72" cy="66"/>
            </a:xfrm>
            <a:custGeom>
              <a:avLst/>
              <a:gdLst>
                <a:gd name="T0" fmla="*/ 24 w 72"/>
                <a:gd name="T1" fmla="*/ 0 h 66"/>
                <a:gd name="T2" fmla="*/ 30 w 72"/>
                <a:gd name="T3" fmla="*/ 0 h 66"/>
                <a:gd name="T4" fmla="*/ 30 w 72"/>
                <a:gd name="T5" fmla="*/ 60 h 66"/>
                <a:gd name="T6" fmla="*/ 24 w 72"/>
                <a:gd name="T7" fmla="*/ 60 h 66"/>
                <a:gd name="T8" fmla="*/ 0 w 72"/>
                <a:gd name="T9" fmla="*/ 30 h 66"/>
                <a:gd name="T10" fmla="*/ 12 w 72"/>
                <a:gd name="T11" fmla="*/ 66 h 66"/>
                <a:gd name="T12" fmla="*/ 72 w 72"/>
                <a:gd name="T13" fmla="*/ 66 h 66"/>
                <a:gd name="T14" fmla="*/ 60 w 72"/>
                <a:gd name="T15" fmla="*/ 30 h 66"/>
                <a:gd name="T16" fmla="*/ 24 w 72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66">
                  <a:moveTo>
                    <a:pt x="24" y="0"/>
                  </a:moveTo>
                  <a:lnTo>
                    <a:pt x="30" y="0"/>
                  </a:lnTo>
                  <a:lnTo>
                    <a:pt x="30" y="60"/>
                  </a:lnTo>
                  <a:lnTo>
                    <a:pt x="24" y="60"/>
                  </a:lnTo>
                  <a:lnTo>
                    <a:pt x="0" y="30"/>
                  </a:lnTo>
                  <a:lnTo>
                    <a:pt x="12" y="66"/>
                  </a:lnTo>
                  <a:lnTo>
                    <a:pt x="72" y="66"/>
                  </a:lnTo>
                  <a:lnTo>
                    <a:pt x="60" y="30"/>
                  </a:lnTo>
                  <a:lnTo>
                    <a:pt x="24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17" name="Freeform 12"/>
            <p:cNvSpPr>
              <a:spLocks/>
            </p:cNvSpPr>
            <p:nvPr/>
          </p:nvSpPr>
          <p:spPr bwMode="auto">
            <a:xfrm>
              <a:off x="2820" y="2520"/>
              <a:ext cx="84" cy="42"/>
            </a:xfrm>
            <a:custGeom>
              <a:avLst/>
              <a:gdLst>
                <a:gd name="T0" fmla="*/ 0 w 84"/>
                <a:gd name="T1" fmla="*/ 0 h 42"/>
                <a:gd name="T2" fmla="*/ 18 w 84"/>
                <a:gd name="T3" fmla="*/ 42 h 42"/>
                <a:gd name="T4" fmla="*/ 78 w 84"/>
                <a:gd name="T5" fmla="*/ 42 h 42"/>
                <a:gd name="T6" fmla="*/ 60 w 84"/>
                <a:gd name="T7" fmla="*/ 0 h 42"/>
                <a:gd name="T8" fmla="*/ 18 w 84"/>
                <a:gd name="T9" fmla="*/ 42 h 42"/>
                <a:gd name="T10" fmla="*/ 24 w 84"/>
                <a:gd name="T11" fmla="*/ 18 h 42"/>
                <a:gd name="T12" fmla="*/ 84 w 84"/>
                <a:gd name="T13" fmla="*/ 18 h 42"/>
                <a:gd name="T14" fmla="*/ 78 w 84"/>
                <a:gd name="T15" fmla="*/ 42 h 42"/>
                <a:gd name="T16" fmla="*/ 0 w 84"/>
                <a:gd name="T1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42">
                  <a:moveTo>
                    <a:pt x="0" y="0"/>
                  </a:moveTo>
                  <a:lnTo>
                    <a:pt x="18" y="42"/>
                  </a:lnTo>
                  <a:lnTo>
                    <a:pt x="78" y="42"/>
                  </a:lnTo>
                  <a:lnTo>
                    <a:pt x="60" y="0"/>
                  </a:lnTo>
                  <a:lnTo>
                    <a:pt x="18" y="42"/>
                  </a:lnTo>
                  <a:lnTo>
                    <a:pt x="24" y="18"/>
                  </a:lnTo>
                  <a:lnTo>
                    <a:pt x="84" y="18"/>
                  </a:lnTo>
                  <a:lnTo>
                    <a:pt x="78" y="42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18" name="Freeform 11"/>
            <p:cNvSpPr>
              <a:spLocks/>
            </p:cNvSpPr>
            <p:nvPr/>
          </p:nvSpPr>
          <p:spPr bwMode="auto">
            <a:xfrm>
              <a:off x="2844" y="2478"/>
              <a:ext cx="66" cy="66"/>
            </a:xfrm>
            <a:custGeom>
              <a:avLst/>
              <a:gdLst>
                <a:gd name="T0" fmla="*/ 0 w 66"/>
                <a:gd name="T1" fmla="*/ 60 h 66"/>
                <a:gd name="T2" fmla="*/ 6 w 66"/>
                <a:gd name="T3" fmla="*/ 30 h 66"/>
                <a:gd name="T4" fmla="*/ 66 w 66"/>
                <a:gd name="T5" fmla="*/ 30 h 66"/>
                <a:gd name="T6" fmla="*/ 60 w 66"/>
                <a:gd name="T7" fmla="*/ 60 h 66"/>
                <a:gd name="T8" fmla="*/ 36 w 66"/>
                <a:gd name="T9" fmla="*/ 0 h 66"/>
                <a:gd name="T10" fmla="*/ 66 w 66"/>
                <a:gd name="T11" fmla="*/ 6 h 66"/>
                <a:gd name="T12" fmla="*/ 66 w 66"/>
                <a:gd name="T13" fmla="*/ 66 h 66"/>
                <a:gd name="T14" fmla="*/ 36 w 66"/>
                <a:gd name="T15" fmla="*/ 60 h 66"/>
                <a:gd name="T16" fmla="*/ 0 w 66"/>
                <a:gd name="T17" fmla="*/ 6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6">
                  <a:moveTo>
                    <a:pt x="0" y="60"/>
                  </a:moveTo>
                  <a:lnTo>
                    <a:pt x="6" y="30"/>
                  </a:lnTo>
                  <a:lnTo>
                    <a:pt x="66" y="30"/>
                  </a:lnTo>
                  <a:lnTo>
                    <a:pt x="60" y="60"/>
                  </a:lnTo>
                  <a:lnTo>
                    <a:pt x="36" y="0"/>
                  </a:lnTo>
                  <a:lnTo>
                    <a:pt x="66" y="6"/>
                  </a:lnTo>
                  <a:lnTo>
                    <a:pt x="66" y="66"/>
                  </a:lnTo>
                  <a:lnTo>
                    <a:pt x="36" y="60"/>
                  </a:lnTo>
                  <a:lnTo>
                    <a:pt x="0" y="6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19" name="Freeform 10"/>
            <p:cNvSpPr>
              <a:spLocks/>
            </p:cNvSpPr>
            <p:nvPr/>
          </p:nvSpPr>
          <p:spPr bwMode="auto">
            <a:xfrm>
              <a:off x="2910" y="2484"/>
              <a:ext cx="72" cy="66"/>
            </a:xfrm>
            <a:custGeom>
              <a:avLst/>
              <a:gdLst>
                <a:gd name="T0" fmla="*/ 0 w 72"/>
                <a:gd name="T1" fmla="*/ 0 h 66"/>
                <a:gd name="T2" fmla="*/ 36 w 72"/>
                <a:gd name="T3" fmla="*/ 6 h 66"/>
                <a:gd name="T4" fmla="*/ 36 w 72"/>
                <a:gd name="T5" fmla="*/ 66 h 66"/>
                <a:gd name="T6" fmla="*/ 0 w 72"/>
                <a:gd name="T7" fmla="*/ 60 h 66"/>
                <a:gd name="T8" fmla="*/ 6 w 72"/>
                <a:gd name="T9" fmla="*/ 36 h 66"/>
                <a:gd name="T10" fmla="*/ 12 w 72"/>
                <a:gd name="T11" fmla="*/ 24 h 66"/>
                <a:gd name="T12" fmla="*/ 72 w 72"/>
                <a:gd name="T13" fmla="*/ 24 h 66"/>
                <a:gd name="T14" fmla="*/ 66 w 72"/>
                <a:gd name="T15" fmla="*/ 36 h 66"/>
                <a:gd name="T16" fmla="*/ 0 w 72"/>
                <a:gd name="T1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66">
                  <a:moveTo>
                    <a:pt x="0" y="0"/>
                  </a:moveTo>
                  <a:lnTo>
                    <a:pt x="36" y="6"/>
                  </a:lnTo>
                  <a:lnTo>
                    <a:pt x="36" y="66"/>
                  </a:lnTo>
                  <a:lnTo>
                    <a:pt x="0" y="60"/>
                  </a:lnTo>
                  <a:lnTo>
                    <a:pt x="6" y="36"/>
                  </a:lnTo>
                  <a:lnTo>
                    <a:pt x="12" y="24"/>
                  </a:lnTo>
                  <a:lnTo>
                    <a:pt x="72" y="24"/>
                  </a:lnTo>
                  <a:lnTo>
                    <a:pt x="66" y="3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20" name="Freeform 9"/>
            <p:cNvSpPr>
              <a:spLocks/>
            </p:cNvSpPr>
            <p:nvPr/>
          </p:nvSpPr>
          <p:spPr bwMode="auto">
            <a:xfrm>
              <a:off x="2922" y="2460"/>
              <a:ext cx="66" cy="78"/>
            </a:xfrm>
            <a:custGeom>
              <a:avLst/>
              <a:gdLst>
                <a:gd name="T0" fmla="*/ 0 w 66"/>
                <a:gd name="T1" fmla="*/ 48 h 78"/>
                <a:gd name="T2" fmla="*/ 6 w 66"/>
                <a:gd name="T3" fmla="*/ 30 h 78"/>
                <a:gd name="T4" fmla="*/ 66 w 66"/>
                <a:gd name="T5" fmla="*/ 30 h 78"/>
                <a:gd name="T6" fmla="*/ 60 w 66"/>
                <a:gd name="T7" fmla="*/ 48 h 78"/>
                <a:gd name="T8" fmla="*/ 36 w 66"/>
                <a:gd name="T9" fmla="*/ 0 h 78"/>
                <a:gd name="T10" fmla="*/ 60 w 66"/>
                <a:gd name="T11" fmla="*/ 18 h 78"/>
                <a:gd name="T12" fmla="*/ 60 w 66"/>
                <a:gd name="T13" fmla="*/ 78 h 78"/>
                <a:gd name="T14" fmla="*/ 36 w 66"/>
                <a:gd name="T15" fmla="*/ 60 h 78"/>
                <a:gd name="T16" fmla="*/ 0 w 66"/>
                <a:gd name="T17" fmla="*/ 4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78">
                  <a:moveTo>
                    <a:pt x="0" y="48"/>
                  </a:moveTo>
                  <a:lnTo>
                    <a:pt x="6" y="30"/>
                  </a:lnTo>
                  <a:lnTo>
                    <a:pt x="66" y="30"/>
                  </a:lnTo>
                  <a:lnTo>
                    <a:pt x="60" y="48"/>
                  </a:lnTo>
                  <a:lnTo>
                    <a:pt x="36" y="0"/>
                  </a:lnTo>
                  <a:lnTo>
                    <a:pt x="60" y="18"/>
                  </a:lnTo>
                  <a:lnTo>
                    <a:pt x="60" y="78"/>
                  </a:lnTo>
                  <a:lnTo>
                    <a:pt x="36" y="60"/>
                  </a:lnTo>
                  <a:lnTo>
                    <a:pt x="0" y="48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21" name="Freeform 8"/>
            <p:cNvSpPr>
              <a:spLocks/>
            </p:cNvSpPr>
            <p:nvPr/>
          </p:nvSpPr>
          <p:spPr bwMode="auto">
            <a:xfrm>
              <a:off x="2970" y="2478"/>
              <a:ext cx="66" cy="78"/>
            </a:xfrm>
            <a:custGeom>
              <a:avLst/>
              <a:gdLst>
                <a:gd name="T0" fmla="*/ 12 w 66"/>
                <a:gd name="T1" fmla="*/ 0 h 78"/>
                <a:gd name="T2" fmla="*/ 30 w 66"/>
                <a:gd name="T3" fmla="*/ 12 h 78"/>
                <a:gd name="T4" fmla="*/ 30 w 66"/>
                <a:gd name="T5" fmla="*/ 72 h 78"/>
                <a:gd name="T6" fmla="*/ 12 w 66"/>
                <a:gd name="T7" fmla="*/ 60 h 78"/>
                <a:gd name="T8" fmla="*/ 0 w 66"/>
                <a:gd name="T9" fmla="*/ 42 h 78"/>
                <a:gd name="T10" fmla="*/ 6 w 66"/>
                <a:gd name="T11" fmla="*/ 78 h 78"/>
                <a:gd name="T12" fmla="*/ 66 w 66"/>
                <a:gd name="T13" fmla="*/ 78 h 78"/>
                <a:gd name="T14" fmla="*/ 60 w 66"/>
                <a:gd name="T15" fmla="*/ 42 h 78"/>
                <a:gd name="T16" fmla="*/ 12 w 66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78">
                  <a:moveTo>
                    <a:pt x="12" y="0"/>
                  </a:moveTo>
                  <a:lnTo>
                    <a:pt x="30" y="12"/>
                  </a:lnTo>
                  <a:lnTo>
                    <a:pt x="30" y="72"/>
                  </a:lnTo>
                  <a:lnTo>
                    <a:pt x="12" y="60"/>
                  </a:lnTo>
                  <a:lnTo>
                    <a:pt x="0" y="42"/>
                  </a:lnTo>
                  <a:lnTo>
                    <a:pt x="6" y="78"/>
                  </a:lnTo>
                  <a:lnTo>
                    <a:pt x="66" y="78"/>
                  </a:lnTo>
                  <a:lnTo>
                    <a:pt x="60" y="42"/>
                  </a:lnTo>
                  <a:lnTo>
                    <a:pt x="12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22" name="Freeform 7"/>
            <p:cNvSpPr>
              <a:spLocks/>
            </p:cNvSpPr>
            <p:nvPr/>
          </p:nvSpPr>
          <p:spPr bwMode="auto">
            <a:xfrm>
              <a:off x="2976" y="2556"/>
              <a:ext cx="72" cy="36"/>
            </a:xfrm>
            <a:custGeom>
              <a:avLst/>
              <a:gdLst>
                <a:gd name="T0" fmla="*/ 0 w 72"/>
                <a:gd name="T1" fmla="*/ 0 h 36"/>
                <a:gd name="T2" fmla="*/ 6 w 72"/>
                <a:gd name="T3" fmla="*/ 36 h 36"/>
                <a:gd name="T4" fmla="*/ 66 w 72"/>
                <a:gd name="T5" fmla="*/ 36 h 36"/>
                <a:gd name="T6" fmla="*/ 60 w 72"/>
                <a:gd name="T7" fmla="*/ 0 h 36"/>
                <a:gd name="T8" fmla="*/ 6 w 72"/>
                <a:gd name="T9" fmla="*/ 36 h 36"/>
                <a:gd name="T10" fmla="*/ 12 w 72"/>
                <a:gd name="T11" fmla="*/ 6 h 36"/>
                <a:gd name="T12" fmla="*/ 72 w 72"/>
                <a:gd name="T13" fmla="*/ 6 h 36"/>
                <a:gd name="T14" fmla="*/ 66 w 72"/>
                <a:gd name="T15" fmla="*/ 36 h 36"/>
                <a:gd name="T16" fmla="*/ 0 w 72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36">
                  <a:moveTo>
                    <a:pt x="0" y="0"/>
                  </a:moveTo>
                  <a:lnTo>
                    <a:pt x="6" y="36"/>
                  </a:lnTo>
                  <a:lnTo>
                    <a:pt x="66" y="36"/>
                  </a:lnTo>
                  <a:lnTo>
                    <a:pt x="60" y="0"/>
                  </a:lnTo>
                  <a:lnTo>
                    <a:pt x="6" y="36"/>
                  </a:lnTo>
                  <a:lnTo>
                    <a:pt x="12" y="6"/>
                  </a:lnTo>
                  <a:lnTo>
                    <a:pt x="72" y="6"/>
                  </a:lnTo>
                  <a:lnTo>
                    <a:pt x="66" y="3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23" name="Freeform 6"/>
            <p:cNvSpPr>
              <a:spLocks/>
            </p:cNvSpPr>
            <p:nvPr/>
          </p:nvSpPr>
          <p:spPr bwMode="auto">
            <a:xfrm>
              <a:off x="2988" y="2490"/>
              <a:ext cx="84" cy="72"/>
            </a:xfrm>
            <a:custGeom>
              <a:avLst/>
              <a:gdLst>
                <a:gd name="T0" fmla="*/ 0 w 84"/>
                <a:gd name="T1" fmla="*/ 72 h 72"/>
                <a:gd name="T2" fmla="*/ 6 w 84"/>
                <a:gd name="T3" fmla="*/ 48 h 72"/>
                <a:gd name="T4" fmla="*/ 66 w 84"/>
                <a:gd name="T5" fmla="*/ 48 h 72"/>
                <a:gd name="T6" fmla="*/ 60 w 84"/>
                <a:gd name="T7" fmla="*/ 72 h 72"/>
                <a:gd name="T8" fmla="*/ 6 w 84"/>
                <a:gd name="T9" fmla="*/ 48 h 72"/>
                <a:gd name="T10" fmla="*/ 24 w 84"/>
                <a:gd name="T11" fmla="*/ 0 h 72"/>
                <a:gd name="T12" fmla="*/ 84 w 84"/>
                <a:gd name="T13" fmla="*/ 0 h 72"/>
                <a:gd name="T14" fmla="*/ 66 w 84"/>
                <a:gd name="T15" fmla="*/ 48 h 72"/>
                <a:gd name="T16" fmla="*/ 0 w 84"/>
                <a:gd name="T17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72">
                  <a:moveTo>
                    <a:pt x="0" y="72"/>
                  </a:moveTo>
                  <a:lnTo>
                    <a:pt x="6" y="48"/>
                  </a:lnTo>
                  <a:lnTo>
                    <a:pt x="66" y="48"/>
                  </a:lnTo>
                  <a:lnTo>
                    <a:pt x="60" y="72"/>
                  </a:lnTo>
                  <a:lnTo>
                    <a:pt x="6" y="48"/>
                  </a:lnTo>
                  <a:lnTo>
                    <a:pt x="24" y="0"/>
                  </a:lnTo>
                  <a:lnTo>
                    <a:pt x="84" y="0"/>
                  </a:lnTo>
                  <a:lnTo>
                    <a:pt x="66" y="48"/>
                  </a:lnTo>
                  <a:lnTo>
                    <a:pt x="0" y="72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24" name="Freeform 5"/>
            <p:cNvSpPr>
              <a:spLocks/>
            </p:cNvSpPr>
            <p:nvPr/>
          </p:nvSpPr>
          <p:spPr bwMode="auto">
            <a:xfrm>
              <a:off x="3012" y="2388"/>
              <a:ext cx="90" cy="102"/>
            </a:xfrm>
            <a:custGeom>
              <a:avLst/>
              <a:gdLst>
                <a:gd name="T0" fmla="*/ 0 w 90"/>
                <a:gd name="T1" fmla="*/ 102 h 102"/>
                <a:gd name="T2" fmla="*/ 12 w 90"/>
                <a:gd name="T3" fmla="*/ 54 h 102"/>
                <a:gd name="T4" fmla="*/ 72 w 90"/>
                <a:gd name="T5" fmla="*/ 54 h 102"/>
                <a:gd name="T6" fmla="*/ 60 w 90"/>
                <a:gd name="T7" fmla="*/ 102 h 102"/>
                <a:gd name="T8" fmla="*/ 42 w 90"/>
                <a:gd name="T9" fmla="*/ 24 h 102"/>
                <a:gd name="T10" fmla="*/ 90 w 90"/>
                <a:gd name="T11" fmla="*/ 0 h 102"/>
                <a:gd name="T12" fmla="*/ 90 w 90"/>
                <a:gd name="T13" fmla="*/ 60 h 102"/>
                <a:gd name="T14" fmla="*/ 42 w 90"/>
                <a:gd name="T15" fmla="*/ 84 h 102"/>
                <a:gd name="T16" fmla="*/ 0 w 90"/>
                <a:gd name="T1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102">
                  <a:moveTo>
                    <a:pt x="0" y="102"/>
                  </a:moveTo>
                  <a:lnTo>
                    <a:pt x="12" y="54"/>
                  </a:lnTo>
                  <a:lnTo>
                    <a:pt x="72" y="54"/>
                  </a:lnTo>
                  <a:lnTo>
                    <a:pt x="60" y="102"/>
                  </a:lnTo>
                  <a:lnTo>
                    <a:pt x="42" y="24"/>
                  </a:lnTo>
                  <a:lnTo>
                    <a:pt x="90" y="0"/>
                  </a:lnTo>
                  <a:lnTo>
                    <a:pt x="90" y="60"/>
                  </a:lnTo>
                  <a:lnTo>
                    <a:pt x="42" y="84"/>
                  </a:lnTo>
                  <a:lnTo>
                    <a:pt x="0" y="102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25" name="Freeform 4"/>
            <p:cNvSpPr>
              <a:spLocks/>
            </p:cNvSpPr>
            <p:nvPr/>
          </p:nvSpPr>
          <p:spPr bwMode="auto">
            <a:xfrm>
              <a:off x="3102" y="2364"/>
              <a:ext cx="48" cy="84"/>
            </a:xfrm>
            <a:custGeom>
              <a:avLst/>
              <a:gdLst>
                <a:gd name="T0" fmla="*/ 0 w 48"/>
                <a:gd name="T1" fmla="*/ 24 h 84"/>
                <a:gd name="T2" fmla="*/ 42 w 48"/>
                <a:gd name="T3" fmla="*/ 6 h 84"/>
                <a:gd name="T4" fmla="*/ 42 w 48"/>
                <a:gd name="T5" fmla="*/ 66 h 84"/>
                <a:gd name="T6" fmla="*/ 0 w 48"/>
                <a:gd name="T7" fmla="*/ 84 h 84"/>
                <a:gd name="T8" fmla="*/ 42 w 48"/>
                <a:gd name="T9" fmla="*/ 6 h 84"/>
                <a:gd name="T10" fmla="*/ 48 w 48"/>
                <a:gd name="T11" fmla="*/ 0 h 84"/>
                <a:gd name="T12" fmla="*/ 48 w 48"/>
                <a:gd name="T13" fmla="*/ 60 h 84"/>
                <a:gd name="T14" fmla="*/ 42 w 48"/>
                <a:gd name="T15" fmla="*/ 66 h 84"/>
                <a:gd name="T16" fmla="*/ 0 w 48"/>
                <a:gd name="T17" fmla="*/ 2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84">
                  <a:moveTo>
                    <a:pt x="0" y="24"/>
                  </a:moveTo>
                  <a:lnTo>
                    <a:pt x="42" y="6"/>
                  </a:lnTo>
                  <a:lnTo>
                    <a:pt x="42" y="66"/>
                  </a:lnTo>
                  <a:lnTo>
                    <a:pt x="0" y="84"/>
                  </a:lnTo>
                  <a:lnTo>
                    <a:pt x="42" y="6"/>
                  </a:lnTo>
                  <a:lnTo>
                    <a:pt x="48" y="0"/>
                  </a:lnTo>
                  <a:lnTo>
                    <a:pt x="48" y="60"/>
                  </a:lnTo>
                  <a:lnTo>
                    <a:pt x="42" y="66"/>
                  </a:lnTo>
                  <a:lnTo>
                    <a:pt x="0" y="24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26" name="Freeform 3"/>
            <p:cNvSpPr>
              <a:spLocks/>
            </p:cNvSpPr>
            <p:nvPr/>
          </p:nvSpPr>
          <p:spPr bwMode="auto">
            <a:xfrm>
              <a:off x="3150" y="2364"/>
              <a:ext cx="12" cy="60"/>
            </a:xfrm>
            <a:custGeom>
              <a:avLst/>
              <a:gdLst>
                <a:gd name="T0" fmla="*/ 0 w 12"/>
                <a:gd name="T1" fmla="*/ 0 h 60"/>
                <a:gd name="T2" fmla="*/ 12 w 12"/>
                <a:gd name="T3" fmla="*/ 0 h 60"/>
                <a:gd name="T4" fmla="*/ 12 w 12"/>
                <a:gd name="T5" fmla="*/ 60 h 60"/>
                <a:gd name="T6" fmla="*/ 0 w 12"/>
                <a:gd name="T7" fmla="*/ 60 h 60"/>
                <a:gd name="T8" fmla="*/ 0 w 12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60">
                  <a:moveTo>
                    <a:pt x="0" y="0"/>
                  </a:moveTo>
                  <a:lnTo>
                    <a:pt x="12" y="0"/>
                  </a:lnTo>
                  <a:lnTo>
                    <a:pt x="12" y="60"/>
                  </a:lnTo>
                  <a:lnTo>
                    <a:pt x="0" y="6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cxnSp>
        <p:nvCxnSpPr>
          <p:cNvPr id="6228" name="Connecteur droit 6227"/>
          <p:cNvCxnSpPr/>
          <p:nvPr/>
        </p:nvCxnSpPr>
        <p:spPr>
          <a:xfrm>
            <a:off x="4233853" y="2185060"/>
            <a:ext cx="3627852" cy="546265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Connecteur droit 123"/>
          <p:cNvCxnSpPr/>
          <p:nvPr/>
        </p:nvCxnSpPr>
        <p:spPr>
          <a:xfrm>
            <a:off x="4279378" y="2800585"/>
            <a:ext cx="3627852" cy="546265"/>
          </a:xfrm>
          <a:prstGeom prst="line">
            <a:avLst/>
          </a:prstGeom>
          <a:ln w="15875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173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nouveautés pour 2012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Nouveau Logo, nouvelle charte graphique, nouveau site Internet</a:t>
            </a:r>
          </a:p>
          <a:p>
            <a:r>
              <a:rPr lang="fr-FR" dirty="0" smtClean="0"/>
              <a:t>Domaines à développer</a:t>
            </a:r>
          </a:p>
          <a:p>
            <a:pPr marL="800100" lvl="3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 smtClean="0">
                <a:latin typeface="+mj-lt"/>
              </a:rPr>
              <a:t>Affaires </a:t>
            </a:r>
            <a:r>
              <a:rPr lang="fr-FR" sz="1800" dirty="0">
                <a:latin typeface="+mj-lt"/>
              </a:rPr>
              <a:t>Réglementaires</a:t>
            </a:r>
          </a:p>
          <a:p>
            <a:pPr marL="800100" lvl="3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>
                <a:latin typeface="+mj-lt"/>
              </a:rPr>
              <a:t>Audit </a:t>
            </a:r>
            <a:r>
              <a:rPr lang="fr-FR" sz="1800" dirty="0" smtClean="0">
                <a:latin typeface="+mj-lt"/>
              </a:rPr>
              <a:t>/ Conseil : Laboratoire </a:t>
            </a:r>
            <a:r>
              <a:rPr lang="fr-FR" sz="1800" dirty="0">
                <a:latin typeface="+mj-lt"/>
              </a:rPr>
              <a:t>de </a:t>
            </a:r>
            <a:r>
              <a:rPr lang="fr-FR" sz="1800" dirty="0" smtClean="0">
                <a:latin typeface="+mj-lt"/>
              </a:rPr>
              <a:t>Bioanalyse</a:t>
            </a:r>
          </a:p>
          <a:p>
            <a:pPr marL="342900" lvl="2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b="1" dirty="0" smtClean="0">
                <a:latin typeface="+mj-lt"/>
              </a:rPr>
              <a:t>Externalisation de la Fonction Manager Qualité</a:t>
            </a:r>
            <a:endParaRPr lang="fr-FR" sz="1800" b="1" dirty="0">
              <a:latin typeface="+mj-lt"/>
            </a:endParaRPr>
          </a:p>
          <a:p>
            <a:pPr marL="800100" lvl="3" indent="-342900">
              <a:spcBef>
                <a:spcPts val="0"/>
              </a:spcBef>
              <a:buClr>
                <a:srgbClr val="FF3399"/>
              </a:buClr>
            </a:pPr>
            <a:r>
              <a:rPr lang="fr-FR" dirty="0" smtClean="0">
                <a:latin typeface="+mj-lt"/>
              </a:rPr>
              <a:t>passer de la prestation au coup par coup au contrat annualisé</a:t>
            </a:r>
          </a:p>
          <a:p>
            <a:pPr marL="800100" lvl="3" indent="-342900">
              <a:spcBef>
                <a:spcPts val="0"/>
              </a:spcBef>
              <a:buClr>
                <a:srgbClr val="FF3399"/>
              </a:buClr>
            </a:pPr>
            <a:r>
              <a:rPr lang="fr-FR" dirty="0" smtClean="0">
                <a:latin typeface="+mj-lt"/>
              </a:rPr>
              <a:t>basé sur le système "</a:t>
            </a:r>
            <a:r>
              <a:rPr lang="fr-FR" dirty="0" err="1" smtClean="0">
                <a:latin typeface="+mj-lt"/>
              </a:rPr>
              <a:t>low-cost</a:t>
            </a:r>
            <a:r>
              <a:rPr lang="fr-FR" dirty="0" smtClean="0">
                <a:latin typeface="+mj-lt"/>
              </a:rPr>
              <a:t>" : en-dehors du temps de travail, tout est facturé en sus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56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b="1" dirty="0"/>
              <a:t>Externalisation de la Fonction Manager </a:t>
            </a:r>
            <a:r>
              <a:rPr lang="fr-FR" sz="2400" b="1" dirty="0" smtClean="0"/>
              <a:t>Qualité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2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Passer de </a:t>
            </a:r>
            <a:r>
              <a:rPr lang="fr-FR" sz="1800" b="1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la prestation au coup par coup au contrat annualisé</a:t>
            </a:r>
          </a:p>
          <a:p>
            <a:pPr marL="342900" lvl="2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Basé sur </a:t>
            </a:r>
            <a:r>
              <a:rPr lang="fr-FR" sz="1800" b="1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le système "</a:t>
            </a:r>
            <a:r>
              <a:rPr lang="fr-FR" sz="18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low-cost</a:t>
            </a:r>
            <a:r>
              <a:rPr lang="fr-FR" sz="1800" b="1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" : </a:t>
            </a:r>
            <a:endParaRPr lang="fr-FR" sz="1800" b="1" dirty="0" smtClean="0">
              <a:solidFill>
                <a:prstClr val="black">
                  <a:lumMod val="65000"/>
                  <a:lumOff val="35000"/>
                </a:prstClr>
              </a:solidFill>
              <a:latin typeface="+mj-lt"/>
            </a:endParaRPr>
          </a:p>
          <a:p>
            <a:pPr marL="800100" lvl="3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la prestation, c'est du temps de travail (incluant un prorata de formation)</a:t>
            </a:r>
            <a:endParaRPr lang="fr-FR" sz="1800" b="1" dirty="0">
              <a:solidFill>
                <a:prstClr val="black">
                  <a:lumMod val="65000"/>
                  <a:lumOff val="35000"/>
                </a:prstClr>
              </a:solidFill>
              <a:latin typeface="+mj-lt"/>
            </a:endParaRPr>
          </a:p>
          <a:p>
            <a:pPr marL="800100" lvl="3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en-dehors </a:t>
            </a:r>
            <a:r>
              <a:rPr lang="fr-FR" sz="1800" b="1" dirty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du temps de travail, tout est facturé en </a:t>
            </a:r>
            <a:r>
              <a:rPr lang="fr-FR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sus :</a:t>
            </a:r>
          </a:p>
          <a:p>
            <a:pPr marL="1257300" lvl="4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pilotage Senior (1.200 €/j)</a:t>
            </a:r>
          </a:p>
          <a:p>
            <a:pPr marL="1257300" lvl="4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assistance réglementaire</a:t>
            </a:r>
            <a:r>
              <a:rPr lang="fr-FR" sz="1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(1.200 €/j)</a:t>
            </a:r>
            <a:endParaRPr lang="fr-FR" sz="1800" dirty="0" smtClean="0">
              <a:solidFill>
                <a:prstClr val="black">
                  <a:lumMod val="65000"/>
                  <a:lumOff val="35000"/>
                </a:prstClr>
              </a:solidFill>
              <a:latin typeface="+mj-lt"/>
            </a:endParaRPr>
          </a:p>
          <a:p>
            <a:pPr marL="1257300" lvl="4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veille réglementaire (</a:t>
            </a:r>
            <a:r>
              <a:rPr lang="fr-FR" sz="18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SUN.eVeille</a:t>
            </a:r>
            <a:r>
              <a:rPr lang="fr-F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 RB 1.500 €/an)</a:t>
            </a:r>
          </a:p>
          <a:p>
            <a:pPr marL="1257300" lvl="4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journées supplémentaires de Senior</a:t>
            </a:r>
            <a:r>
              <a:rPr lang="fr-FR" sz="1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(1.200 €/j)</a:t>
            </a:r>
            <a:endParaRPr lang="fr-FR" sz="1800" dirty="0" smtClean="0">
              <a:solidFill>
                <a:prstClr val="black">
                  <a:lumMod val="65000"/>
                  <a:lumOff val="35000"/>
                </a:prstClr>
              </a:solidFill>
              <a:latin typeface="+mj-lt"/>
            </a:endParaRPr>
          </a:p>
          <a:p>
            <a:pPr marL="1257300" lvl="4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journées supplémentaires non planifiées</a:t>
            </a:r>
            <a:r>
              <a:rPr lang="fr-FR" sz="1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 (</a:t>
            </a:r>
            <a:r>
              <a:rPr lang="fr-FR" sz="18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1.100 </a:t>
            </a:r>
            <a:r>
              <a:rPr lang="fr-FR" sz="1800" dirty="0">
                <a:solidFill>
                  <a:prstClr val="black">
                    <a:lumMod val="65000"/>
                    <a:lumOff val="35000"/>
                  </a:prstClr>
                </a:solidFill>
              </a:rPr>
              <a:t>€/j)</a:t>
            </a:r>
            <a:endParaRPr lang="fr-FR" sz="1800" dirty="0" smtClean="0">
              <a:solidFill>
                <a:prstClr val="black">
                  <a:lumMod val="65000"/>
                  <a:lumOff val="35000"/>
                </a:prstClr>
              </a:solidFill>
              <a:latin typeface="+mj-lt"/>
            </a:endParaRPr>
          </a:p>
          <a:p>
            <a:pPr marL="1257300" lvl="4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modèles de procédures et d'annexes "sur étagère"</a:t>
            </a:r>
          </a:p>
          <a:p>
            <a:pPr marL="342900" lvl="2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Le forfait commence à </a:t>
            </a:r>
            <a:r>
              <a:rPr lang="fr-FR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2 jours par mois</a:t>
            </a:r>
            <a:r>
              <a:rPr lang="fr-F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, à </a:t>
            </a:r>
            <a:r>
              <a:rPr lang="fr-FR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1.870 €/mois</a:t>
            </a:r>
            <a:r>
              <a:rPr lang="fr-F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 (</a:t>
            </a:r>
            <a:r>
              <a:rPr lang="fr-FR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22.442 €/an</a:t>
            </a:r>
            <a:r>
              <a:rPr lang="fr-F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)</a:t>
            </a:r>
          </a:p>
          <a:p>
            <a:pPr marL="342900" lvl="2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Temps plein : </a:t>
            </a:r>
            <a:r>
              <a:rPr lang="fr-FR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9.644 €/mois</a:t>
            </a:r>
            <a:r>
              <a:rPr lang="fr-F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 (</a:t>
            </a:r>
            <a:r>
              <a:rPr lang="fr-FR" sz="1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115.730 €/an</a:t>
            </a:r>
            <a:r>
              <a:rPr lang="fr-F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)</a:t>
            </a:r>
          </a:p>
          <a:p>
            <a:pPr marL="342900" lvl="2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lt"/>
              </a:rPr>
              <a:t>Pour optimiser son investissement, le Client a intérêt à prendre un temps de présence plus faible et des prestation supplémentaires</a:t>
            </a:r>
            <a:endParaRPr lang="fr-FR" sz="1800" dirty="0">
              <a:solidFill>
                <a:prstClr val="black">
                  <a:lumMod val="65000"/>
                  <a:lumOff val="35000"/>
                </a:prstClr>
              </a:solidFill>
              <a:latin typeface="+mj-lt"/>
            </a:endParaRP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88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essai-sunni-habillage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36622"/>
            <a:ext cx="9144000" cy="6448762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827583" y="1075377"/>
            <a:ext cx="72832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•"/>
            </a:pPr>
            <a:r>
              <a:rPr lang="fr-FR" sz="1600" b="1" dirty="0" smtClean="0">
                <a:solidFill>
                  <a:srgbClr val="FF3399"/>
                </a:solidFill>
                <a:latin typeface="Franklin Gothic Book" pitchFamily="34" charset="0"/>
              </a:rPr>
              <a:t>Toutes les rédaction de SOP pour les clients doivent passer par SOP XML +++</a:t>
            </a: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•"/>
            </a:pPr>
            <a:r>
              <a:rPr lang="fr-FR" sz="1800" b="1" dirty="0">
                <a:latin typeface="+mj-lt"/>
              </a:rPr>
              <a:t>Se concerter pour valider les principes et les contenus de SOP XML</a:t>
            </a: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•"/>
            </a:pPr>
            <a:r>
              <a:rPr lang="fr-FR" sz="1800" b="1" dirty="0" smtClean="0">
                <a:latin typeface="+mj-lt"/>
              </a:rPr>
              <a:t>Deuxième </a:t>
            </a:r>
            <a:r>
              <a:rPr lang="fr-FR" sz="1800" b="1" dirty="0">
                <a:latin typeface="+mj-lt"/>
              </a:rPr>
              <a:t>phase de perfectionnement de SOP XML (pas encore lancée)</a:t>
            </a: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•"/>
            </a:pPr>
            <a:r>
              <a:rPr lang="fr-FR" sz="1800" b="1" dirty="0" smtClean="0">
                <a:latin typeface="+mj-lt"/>
              </a:rPr>
              <a:t>En </a:t>
            </a:r>
            <a:r>
              <a:rPr lang="fr-FR" sz="1800" b="1" dirty="0">
                <a:latin typeface="+mj-lt"/>
              </a:rPr>
              <a:t>réflexion :</a:t>
            </a:r>
          </a:p>
          <a:p>
            <a:pPr marL="800100" lvl="3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–"/>
            </a:pPr>
            <a:r>
              <a:rPr lang="fr-FR" sz="1800" dirty="0" smtClean="0">
                <a:latin typeface="+mj-lt"/>
              </a:rPr>
              <a:t>Textes </a:t>
            </a:r>
            <a:r>
              <a:rPr lang="fr-FR" sz="1800" dirty="0">
                <a:latin typeface="+mj-lt"/>
              </a:rPr>
              <a:t>de Référence XML</a:t>
            </a:r>
          </a:p>
          <a:p>
            <a:pPr marL="800100" lvl="3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–"/>
            </a:pPr>
            <a:r>
              <a:rPr lang="fr-FR" sz="1800" dirty="0" smtClean="0">
                <a:latin typeface="+mj-lt"/>
              </a:rPr>
              <a:t>Synthèses </a:t>
            </a:r>
            <a:r>
              <a:rPr lang="fr-FR" sz="1800" dirty="0">
                <a:latin typeface="+mj-lt"/>
              </a:rPr>
              <a:t>de Référence XML</a:t>
            </a:r>
          </a:p>
          <a:p>
            <a:pPr marL="800100" lvl="3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–"/>
            </a:pPr>
            <a:r>
              <a:rPr lang="fr-FR" sz="1800" dirty="0" smtClean="0">
                <a:latin typeface="+mj-lt"/>
              </a:rPr>
              <a:t>Check-lists </a:t>
            </a:r>
            <a:r>
              <a:rPr lang="fr-FR" sz="1800" dirty="0">
                <a:latin typeface="+mj-lt"/>
              </a:rPr>
              <a:t>d'audit XML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fr-FR" sz="1800" dirty="0" smtClean="0">
              <a:solidFill>
                <a:prstClr val="black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fr-FR" sz="1800" dirty="0" smtClea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white"/>
                </a:solidFill>
              </a:rPr>
              <a:pPr/>
              <a:t>14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1"/>
          </p:nvPr>
        </p:nvSpPr>
        <p:spPr>
          <a:xfrm>
            <a:off x="5708848" y="6356350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prstClr val="white"/>
                </a:solidFill>
              </a:rPr>
              <a:t>19 octobre SUNNIKAN consulting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827583" y="-88275"/>
            <a:ext cx="61194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200" dirty="0" smtClean="0">
                <a:solidFill>
                  <a:srgbClr val="0099CC"/>
                </a:solidFill>
                <a:latin typeface="Franklin Gothic Medium" pitchFamily="34" charset="0"/>
              </a:rPr>
              <a:t>SOP </a:t>
            </a:r>
            <a:r>
              <a:rPr lang="fr-FR" sz="3200" dirty="0" err="1" smtClean="0">
                <a:solidFill>
                  <a:srgbClr val="0099CC"/>
                </a:solidFill>
                <a:latin typeface="Franklin Gothic Medium" pitchFamily="34" charset="0"/>
              </a:rPr>
              <a:t>Xml</a:t>
            </a:r>
            <a:endParaRPr lang="fr-FR" sz="3200" dirty="0">
              <a:solidFill>
                <a:srgbClr val="0099CC"/>
              </a:solidFill>
              <a:latin typeface="Franklin Gothic Medium" pitchFamily="34" charset="0"/>
            </a:endParaRPr>
          </a:p>
        </p:txBody>
      </p:sp>
      <p:pic>
        <p:nvPicPr>
          <p:cNvPr id="14" name="Espace réservé du contenu 13" descr="logo-ultim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518264" y="260648"/>
            <a:ext cx="1257604" cy="363596"/>
          </a:xfrm>
        </p:spPr>
      </p:pic>
    </p:spTree>
    <p:extLst>
      <p:ext uri="{BB962C8B-B14F-4D97-AF65-F5344CB8AC3E}">
        <p14:creationId xmlns:p14="http://schemas.microsoft.com/office/powerpoint/2010/main" val="86505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Site Missions SharePoint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Test sur </a:t>
            </a:r>
            <a:r>
              <a:rPr lang="fr-FR" smtClean="0"/>
              <a:t>la mission DNDi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77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essai-sunni-habillage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36622"/>
            <a:ext cx="9144000" cy="6448762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827584" y="1143441"/>
            <a:ext cx="5976664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•"/>
            </a:pPr>
            <a:r>
              <a:rPr lang="fr-FR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Politique</a:t>
            </a: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Franklin Gothic Book" pitchFamily="34" charset="0"/>
              <a:buChar char="→"/>
            </a:pPr>
            <a:endParaRPr lang="fr-FR" sz="1600" dirty="0" smtClean="0">
              <a:solidFill>
                <a:prstClr val="black">
                  <a:lumMod val="65000"/>
                  <a:lumOff val="35000"/>
                </a:prstClr>
              </a:solidFill>
              <a:latin typeface="Franklin Gothic Book" pitchFamily="34" charset="0"/>
            </a:endParaRPr>
          </a:p>
          <a:p>
            <a:pPr marL="800100" lvl="1" indent="-342900" algn="l" fontAlgn="auto">
              <a:spcBef>
                <a:spcPts val="0"/>
              </a:spcBef>
              <a:spcAft>
                <a:spcPts val="0"/>
              </a:spcAft>
              <a:buClr>
                <a:srgbClr val="0099CC"/>
              </a:buClr>
              <a:buFont typeface="Franklin Gothic Book" pitchFamily="34" charset="0"/>
              <a:buChar char="→"/>
            </a:pPr>
            <a:r>
              <a:rPr lang="fr-FR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externalisation et </a:t>
            </a:r>
            <a:r>
              <a:rPr lang="fr-FR" sz="16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cloud</a:t>
            </a:r>
            <a:r>
              <a:rPr lang="fr-FR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 autant que possible</a:t>
            </a:r>
          </a:p>
          <a:p>
            <a:pPr marL="800100" lvl="1" indent="-342900" algn="l" fontAlgn="auto">
              <a:spcBef>
                <a:spcPts val="0"/>
              </a:spcBef>
              <a:spcAft>
                <a:spcPts val="0"/>
              </a:spcAft>
              <a:buClr>
                <a:srgbClr val="0099CC"/>
              </a:buClr>
              <a:buFont typeface="Franklin Gothic Book" pitchFamily="34" charset="0"/>
              <a:buChar char="→"/>
            </a:pPr>
            <a:r>
              <a:rPr lang="fr-FR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système de déploiement des logiciels et des applications</a:t>
            </a:r>
          </a:p>
          <a:p>
            <a:pPr marL="800100" lvl="1" indent="-342900" algn="l" fontAlgn="auto">
              <a:spcBef>
                <a:spcPts val="0"/>
              </a:spcBef>
              <a:spcAft>
                <a:spcPts val="0"/>
              </a:spcAft>
              <a:buClr>
                <a:srgbClr val="0099CC"/>
              </a:buClr>
              <a:buFont typeface="Franklin Gothic Book" pitchFamily="34" charset="0"/>
              <a:buChar char="→"/>
            </a:pPr>
            <a:r>
              <a:rPr lang="fr-FR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standardisation, sécurité, mobilité</a:t>
            </a:r>
          </a:p>
          <a:p>
            <a:pPr marL="800100" lvl="1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Calibri" pitchFamily="34" charset="0"/>
              <a:buChar char="→"/>
            </a:pPr>
            <a:endParaRPr lang="fr-FR" sz="1600" dirty="0" smtClean="0">
              <a:solidFill>
                <a:prstClr val="black">
                  <a:lumMod val="65000"/>
                  <a:lumOff val="35000"/>
                </a:prstClr>
              </a:solidFill>
              <a:latin typeface="Franklin Gothic Book" pitchFamily="34" charset="0"/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•"/>
            </a:pPr>
            <a:r>
              <a:rPr lang="fr-FR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Accès Internet et téléphonie</a:t>
            </a: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•"/>
            </a:pPr>
            <a:endParaRPr lang="fr-FR" sz="1600" dirty="0" smtClean="0">
              <a:solidFill>
                <a:prstClr val="black">
                  <a:lumMod val="65000"/>
                  <a:lumOff val="35000"/>
                </a:prstClr>
              </a:solidFill>
              <a:latin typeface="Franklin Gothic Book" pitchFamily="34" charset="0"/>
            </a:endParaRPr>
          </a:p>
          <a:p>
            <a:pPr marL="800100" lvl="1" indent="-342900" algn="l" fontAlgn="auto">
              <a:spcBef>
                <a:spcPts val="0"/>
              </a:spcBef>
              <a:spcAft>
                <a:spcPts val="0"/>
              </a:spcAft>
              <a:buClr>
                <a:srgbClr val="0099CC"/>
              </a:buClr>
              <a:buFont typeface="Franklin Gothic Book" pitchFamily="34" charset="0"/>
              <a:buChar char="→"/>
            </a:pPr>
            <a:r>
              <a:rPr lang="fr-FR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solution Fibre Pro (</a:t>
            </a:r>
            <a:r>
              <a:rPr lang="fr-FR" sz="1600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Completel</a:t>
            </a:r>
            <a:r>
              <a:rPr lang="fr-FR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) en "dégroupage total"</a:t>
            </a:r>
          </a:p>
          <a:p>
            <a:pPr marL="800100" lvl="1" indent="-342900" algn="l" fontAlgn="auto">
              <a:spcBef>
                <a:spcPts val="0"/>
              </a:spcBef>
              <a:spcAft>
                <a:spcPts val="0"/>
              </a:spcAft>
              <a:buClr>
                <a:srgbClr val="0099CC"/>
              </a:buClr>
              <a:buFont typeface="Franklin Gothic Book" pitchFamily="34" charset="0"/>
              <a:buChar char="→"/>
            </a:pPr>
            <a:r>
              <a:rPr lang="fr-FR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93 Mo au lieu de 1 Mo</a:t>
            </a:r>
          </a:p>
          <a:p>
            <a:pPr marL="800100" lvl="1" indent="-342900" algn="l" fontAlgn="auto">
              <a:spcBef>
                <a:spcPts val="0"/>
              </a:spcBef>
              <a:spcAft>
                <a:spcPts val="0"/>
              </a:spcAft>
              <a:buClr>
                <a:srgbClr val="0099CC"/>
              </a:buClr>
              <a:buFont typeface="Franklin Gothic Book" pitchFamily="34" charset="0"/>
              <a:buChar char="→"/>
            </a:pPr>
            <a:r>
              <a:rPr lang="fr-FR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téléphonie illimitée sur certains pays (Europe Ouest, USA, Canada…)</a:t>
            </a:r>
          </a:p>
          <a:p>
            <a:pPr marL="800100" lvl="1" indent="-342900" algn="l" fontAlgn="auto">
              <a:spcBef>
                <a:spcPts val="0"/>
              </a:spcBef>
              <a:spcAft>
                <a:spcPts val="0"/>
              </a:spcAft>
              <a:buClr>
                <a:srgbClr val="0099CC"/>
              </a:buClr>
              <a:buFont typeface="Franklin Gothic Book" pitchFamily="34" charset="0"/>
              <a:buChar char="→"/>
            </a:pPr>
            <a:r>
              <a:rPr lang="fr-FR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même prix qu'actuellement (accès Internet et téléphonie)</a:t>
            </a:r>
          </a:p>
          <a:p>
            <a:pPr marL="800100" lvl="1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Franklin Gothic Book" pitchFamily="34" charset="0"/>
              <a:buChar char="→"/>
            </a:pPr>
            <a:endParaRPr lang="fr-FR" sz="1600" dirty="0" smtClean="0">
              <a:solidFill>
                <a:prstClr val="black">
                  <a:lumMod val="65000"/>
                  <a:lumOff val="35000"/>
                </a:prstClr>
              </a:solidFill>
              <a:latin typeface="Franklin Gothic Book" pitchFamily="34" charset="0"/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•"/>
            </a:pPr>
            <a:r>
              <a:rPr lang="fr-FR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Refonte des outils Sunnikan  (SharePoint)</a:t>
            </a: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•"/>
            </a:pPr>
            <a:endParaRPr lang="fr-FR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Franklin Gothic Book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fr-FR" sz="1800" dirty="0" smtClean="0">
              <a:solidFill>
                <a:prstClr val="black"/>
              </a:solidFill>
              <a:latin typeface="Calibri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fr-FR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white"/>
                </a:solidFill>
              </a:rPr>
              <a:pPr/>
              <a:t>16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1"/>
          </p:nvPr>
        </p:nvSpPr>
        <p:spPr>
          <a:xfrm>
            <a:off x="5708848" y="6356350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prstClr val="white"/>
                </a:solidFill>
              </a:rPr>
              <a:t>19 octobre SUNNIKAN consulting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827583" y="-88275"/>
            <a:ext cx="61194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200" dirty="0" smtClean="0">
                <a:solidFill>
                  <a:srgbClr val="0099CC"/>
                </a:solidFill>
                <a:latin typeface="Franklin Gothic Medium" pitchFamily="34" charset="0"/>
              </a:rPr>
              <a:t>Refonte du système informatique</a:t>
            </a:r>
            <a:endParaRPr lang="fr-FR" sz="3200" dirty="0">
              <a:solidFill>
                <a:srgbClr val="0099CC"/>
              </a:solidFill>
              <a:latin typeface="Franklin Gothic Medium" pitchFamily="34" charset="0"/>
            </a:endParaRPr>
          </a:p>
        </p:txBody>
      </p:sp>
      <p:pic>
        <p:nvPicPr>
          <p:cNvPr id="12" name="Espace réservé du contenu 13" descr="logo-ultime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7518264" y="260648"/>
            <a:ext cx="1257604" cy="363596"/>
          </a:xfrm>
        </p:spPr>
      </p:pic>
    </p:spTree>
    <p:extLst>
      <p:ext uri="{BB962C8B-B14F-4D97-AF65-F5344CB8AC3E}">
        <p14:creationId xmlns:p14="http://schemas.microsoft.com/office/powerpoint/2010/main" val="196370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essai-sunni-habillage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36622"/>
            <a:ext cx="9144000" cy="6448762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827584" y="1772816"/>
            <a:ext cx="701013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•"/>
            </a:pPr>
            <a:r>
              <a:rPr lang="fr-FR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Communiquer , augmenter notre visibilité</a:t>
            </a:r>
          </a:p>
          <a:p>
            <a:pPr marL="800100" lvl="1" indent="-342900" algn="l" fontAlgn="auto">
              <a:spcBef>
                <a:spcPts val="0"/>
              </a:spcBef>
              <a:spcAft>
                <a:spcPts val="0"/>
              </a:spcAft>
              <a:buClr>
                <a:srgbClr val="0066CC"/>
              </a:buClr>
              <a:buFont typeface="Franklin Gothic Book" pitchFamily="34" charset="0"/>
              <a:buChar char="→"/>
            </a:pPr>
            <a:r>
              <a:rPr lang="fr-FR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présentation de </a:t>
            </a:r>
            <a:r>
              <a:rPr lang="fr-FR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GM à BPC News sur le Management des Risques</a:t>
            </a:r>
          </a:p>
          <a:p>
            <a:pPr marL="800100" lvl="1" indent="-342900" algn="l" fontAlgn="auto">
              <a:spcBef>
                <a:spcPts val="0"/>
              </a:spcBef>
              <a:spcAft>
                <a:spcPts val="0"/>
              </a:spcAft>
              <a:buClr>
                <a:srgbClr val="0066CC"/>
              </a:buClr>
              <a:buFont typeface="Franklin Gothic Book" pitchFamily="34" charset="0"/>
              <a:buChar char="→"/>
            </a:pPr>
            <a:r>
              <a:rPr lang="fr-FR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refonte du site Internet</a:t>
            </a:r>
          </a:p>
          <a:p>
            <a:pPr marL="800100" lvl="1" indent="-342900" algn="l" fontAlgn="auto">
              <a:spcBef>
                <a:spcPts val="0"/>
              </a:spcBef>
              <a:spcAft>
                <a:spcPts val="0"/>
              </a:spcAft>
              <a:buClr>
                <a:srgbClr val="0066CC"/>
              </a:buClr>
              <a:buFont typeface="Franklin Gothic Book" pitchFamily="34" charset="0"/>
              <a:buChar char="→"/>
            </a:pPr>
            <a:r>
              <a:rPr lang="fr-FR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communication sur l'agrément Crédit Impôt Recherche</a:t>
            </a:r>
          </a:p>
          <a:p>
            <a:pPr marL="800100" lvl="1" indent="-342900" algn="l" fontAlgn="auto">
              <a:spcBef>
                <a:spcPts val="0"/>
              </a:spcBef>
              <a:spcAft>
                <a:spcPts val="0"/>
              </a:spcAft>
              <a:buClr>
                <a:srgbClr val="0066CC"/>
              </a:buClr>
              <a:buFont typeface="Franklin Gothic Book" pitchFamily="34" charset="0"/>
              <a:buChar char="→"/>
            </a:pPr>
            <a:r>
              <a:rPr lang="fr-FR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aller voir nos clients et connaître leurs besoins</a:t>
            </a:r>
            <a:endParaRPr lang="fr-FR" sz="1600" dirty="0">
              <a:solidFill>
                <a:prstClr val="black">
                  <a:lumMod val="65000"/>
                  <a:lumOff val="35000"/>
                </a:prstClr>
              </a:solidFill>
              <a:latin typeface="Franklin Gothic Book" pitchFamily="34" charset="0"/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•"/>
            </a:pPr>
            <a:endParaRPr lang="fr-FR" sz="1600" b="1" dirty="0">
              <a:solidFill>
                <a:prstClr val="black">
                  <a:lumMod val="65000"/>
                  <a:lumOff val="35000"/>
                </a:prstClr>
              </a:solidFill>
              <a:latin typeface="Franklin Gothic Book" pitchFamily="34" charset="0"/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•"/>
            </a:pPr>
            <a:r>
              <a:rPr lang="fr-FR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Élargir la </a:t>
            </a:r>
            <a:r>
              <a:rPr lang="fr-FR" sz="1600" b="1" dirty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base de nos </a:t>
            </a:r>
            <a:r>
              <a:rPr lang="fr-FR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prestations</a:t>
            </a:r>
          </a:p>
          <a:p>
            <a:pPr marL="800100" lvl="1" indent="-342900" algn="l" fontAlgn="auto">
              <a:spcBef>
                <a:spcPts val="0"/>
              </a:spcBef>
              <a:spcAft>
                <a:spcPts val="0"/>
              </a:spcAft>
              <a:buClr>
                <a:srgbClr val="0066CC"/>
              </a:buClr>
              <a:buFont typeface="Franklin Gothic Book" pitchFamily="34" charset="0"/>
              <a:buChar char="→"/>
            </a:pPr>
            <a:r>
              <a:rPr lang="fr-FR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cosmétiques, nutrition</a:t>
            </a:r>
          </a:p>
          <a:p>
            <a:pPr marL="800100" lvl="1" indent="-342900" algn="l" fontAlgn="auto">
              <a:spcBef>
                <a:spcPts val="0"/>
              </a:spcBef>
              <a:spcAft>
                <a:spcPts val="0"/>
              </a:spcAft>
              <a:buClr>
                <a:srgbClr val="0066CC"/>
              </a:buClr>
              <a:buFont typeface="Franklin Gothic Book" pitchFamily="34" charset="0"/>
              <a:buChar char="→"/>
            </a:pPr>
            <a:r>
              <a:rPr lang="fr-FR" sz="16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autres prestations</a:t>
            </a:r>
            <a:endParaRPr lang="fr-FR" sz="1600" dirty="0">
              <a:solidFill>
                <a:prstClr val="black">
                  <a:lumMod val="65000"/>
                  <a:lumOff val="35000"/>
                </a:prstClr>
              </a:solidFill>
              <a:latin typeface="Franklin Gothic Book" pitchFamily="34" charset="0"/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•"/>
            </a:pPr>
            <a:endParaRPr lang="fr-FR" sz="1600" b="1" dirty="0" smtClean="0">
              <a:solidFill>
                <a:prstClr val="black">
                  <a:lumMod val="65000"/>
                  <a:lumOff val="35000"/>
                </a:prstClr>
              </a:solidFill>
              <a:latin typeface="Franklin Gothic Book" pitchFamily="34" charset="0"/>
            </a:endParaRPr>
          </a:p>
          <a:p>
            <a:pPr marL="342900" indent="-342900" algn="l" fontAlgn="auto"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Font typeface="Arial" pitchFamily="34" charset="0"/>
              <a:buChar char="•"/>
            </a:pPr>
            <a:r>
              <a:rPr lang="fr-FR" sz="1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Franklin Gothic Book" pitchFamily="34" charset="0"/>
              </a:rPr>
              <a:t>Décrocher des contrats</a:t>
            </a:r>
            <a:endParaRPr lang="fr-FR" sz="1600" b="1" dirty="0">
              <a:solidFill>
                <a:prstClr val="black">
                  <a:lumMod val="65000"/>
                  <a:lumOff val="35000"/>
                </a:prstClr>
              </a:solidFill>
              <a:latin typeface="Franklin Gothic Book" pitchFamily="34" charset="0"/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fr-FR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white"/>
                </a:solidFill>
              </a:rPr>
              <a:pPr/>
              <a:t>17</a:t>
            </a:fld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1"/>
          </p:nvPr>
        </p:nvSpPr>
        <p:spPr>
          <a:xfrm>
            <a:off x="5708848" y="6356350"/>
            <a:ext cx="2895600" cy="365125"/>
          </a:xfrm>
        </p:spPr>
        <p:txBody>
          <a:bodyPr/>
          <a:lstStyle/>
          <a:p>
            <a:r>
              <a:rPr lang="fr-FR" dirty="0" smtClean="0">
                <a:solidFill>
                  <a:prstClr val="white"/>
                </a:solidFill>
              </a:rPr>
              <a:t>19 octobre SUNNIKAN consulting</a:t>
            </a:r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827583" y="-88275"/>
            <a:ext cx="61194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200" dirty="0" smtClean="0">
                <a:solidFill>
                  <a:srgbClr val="0099CC"/>
                </a:solidFill>
                <a:latin typeface="Franklin Gothic Medium" pitchFamily="34" charset="0"/>
              </a:rPr>
              <a:t>Autres nouvelles</a:t>
            </a:r>
            <a:endParaRPr lang="fr-FR" sz="3200" dirty="0">
              <a:solidFill>
                <a:srgbClr val="0099CC"/>
              </a:solidFill>
              <a:latin typeface="Franklin Gothic Medium" pitchFamily="34" charset="0"/>
            </a:endParaRPr>
          </a:p>
        </p:txBody>
      </p:sp>
      <p:pic>
        <p:nvPicPr>
          <p:cNvPr id="8" name="Espace réservé du contenu 13" descr="logo-ultime.pn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7518264" y="260648"/>
            <a:ext cx="1257604" cy="363596"/>
          </a:xfrm>
        </p:spPr>
      </p:pic>
    </p:spTree>
    <p:extLst>
      <p:ext uri="{BB962C8B-B14F-4D97-AF65-F5344CB8AC3E}">
        <p14:creationId xmlns:p14="http://schemas.microsoft.com/office/powerpoint/2010/main" val="139333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SWOT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9789308"/>
              </p:ext>
            </p:extLst>
          </p:nvPr>
        </p:nvGraphicFramePr>
        <p:xfrm>
          <a:off x="457200" y="1330325"/>
          <a:ext cx="8229600" cy="5088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2544202">
                <a:tc>
                  <a:txBody>
                    <a:bodyPr/>
                    <a:lstStyle/>
                    <a:p>
                      <a:r>
                        <a:rPr lang="fr-FR" dirty="0" smtClean="0"/>
                        <a:t>Forces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Faiblesses</a:t>
                      </a:r>
                    </a:p>
                    <a:p>
                      <a:endParaRPr lang="fr-FR" dirty="0"/>
                    </a:p>
                  </a:txBody>
                  <a:tcPr/>
                </a:tc>
              </a:tr>
              <a:tr h="2544202">
                <a:tc>
                  <a:txBody>
                    <a:bodyPr/>
                    <a:lstStyle/>
                    <a:p>
                      <a:r>
                        <a:rPr lang="fr-FR" dirty="0" smtClean="0"/>
                        <a:t>Opportunités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Menaces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66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SWOT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7183186"/>
              </p:ext>
            </p:extLst>
          </p:nvPr>
        </p:nvGraphicFramePr>
        <p:xfrm>
          <a:off x="457200" y="914700"/>
          <a:ext cx="8229600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2544202">
                <a:tc>
                  <a:txBody>
                    <a:bodyPr/>
                    <a:lstStyle/>
                    <a:p>
                      <a:r>
                        <a:rPr lang="fr-FR" dirty="0" smtClean="0"/>
                        <a:t>Forces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Compétences</a:t>
                      </a:r>
                      <a:r>
                        <a:rPr lang="fr-FR" baseline="0" dirty="0" smtClean="0"/>
                        <a:t> des Consultants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Intranet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Méthodologies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Veilles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Réputation SUNNIKAN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Fidélisation des Clients</a:t>
                      </a:r>
                      <a:endParaRPr lang="fr-FR" baseline="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Force de frappe : 9 Consultants,</a:t>
                      </a:r>
                      <a:br>
                        <a:rPr lang="fr-FR" baseline="0" dirty="0" smtClean="0"/>
                      </a:br>
                      <a:r>
                        <a:rPr lang="fr-FR" baseline="0" dirty="0" smtClean="0"/>
                        <a:t>3 Supports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Capacité d'adaptation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Faiblesses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Manque de</a:t>
                      </a:r>
                      <a:r>
                        <a:rPr lang="fr-FR" baseline="0" dirty="0" smtClean="0"/>
                        <a:t> présence, de visibilité</a:t>
                      </a:r>
                      <a:endParaRPr lang="fr-FR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Prospection</a:t>
                      </a:r>
                      <a:r>
                        <a:rPr lang="fr-FR" dirty="0" smtClean="0"/>
                        <a:t>, Marketing &amp; </a:t>
                      </a:r>
                      <a:r>
                        <a:rPr lang="fr-FR" dirty="0" smtClean="0"/>
                        <a:t>Ventes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Pluridisciplinarité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Mise à jour Intranet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Veille concurrentielle</a:t>
                      </a:r>
                      <a:endParaRPr lang="fr-FR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Franco-français (anglais)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Dirigeant expert</a:t>
                      </a:r>
                      <a:endParaRPr lang="fr-FR" dirty="0"/>
                    </a:p>
                  </a:txBody>
                  <a:tcPr/>
                </a:tc>
              </a:tr>
              <a:tr h="2544202">
                <a:tc>
                  <a:txBody>
                    <a:bodyPr/>
                    <a:lstStyle/>
                    <a:p>
                      <a:r>
                        <a:rPr lang="fr-FR" dirty="0" smtClean="0"/>
                        <a:t>Opportunités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Évolutions</a:t>
                      </a:r>
                      <a:r>
                        <a:rPr lang="fr-FR" baseline="0" dirty="0" smtClean="0"/>
                        <a:t> de la réglementation</a:t>
                      </a:r>
                      <a:endParaRPr lang="fr-FR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Prospection</a:t>
                      </a:r>
                      <a:endParaRPr lang="fr-FR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Autres</a:t>
                      </a:r>
                      <a:r>
                        <a:rPr lang="fr-FR" baseline="0" dirty="0" smtClean="0"/>
                        <a:t> domaines proches (Biotechnologies, recherche, dispositifs médicaux, cosmétiques…)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Externalisation de la Fonction </a:t>
                      </a:r>
                      <a:r>
                        <a:rPr lang="fr-FR" baseline="0" dirty="0" smtClean="0"/>
                        <a:t>Qualité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Cloud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Communication, Marketing</a:t>
                      </a:r>
                      <a:endParaRPr lang="fr-FR" baseline="0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Personnes compétentes sur le </a:t>
                      </a:r>
                      <a:r>
                        <a:rPr lang="fr-FR" baseline="0" dirty="0" smtClean="0"/>
                        <a:t>marché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Menaces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fr-FR" baseline="0" dirty="0" smtClean="0"/>
                        <a:t>Crise économique, </a:t>
                      </a:r>
                      <a:r>
                        <a:rPr lang="fr-FR" dirty="0" smtClean="0"/>
                        <a:t>Restrictions budgétaires, taxe "Médiator"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fr-FR" dirty="0" smtClean="0"/>
                        <a:t>Fuite de la recherche clinique</a:t>
                      </a:r>
                      <a:endParaRPr lang="fr-FR" dirty="0" smtClean="0"/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Audits mutualisés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dirty="0" smtClean="0"/>
                        <a:t>Baisse</a:t>
                      </a:r>
                      <a:r>
                        <a:rPr lang="fr-FR" baseline="0" dirty="0" smtClean="0"/>
                        <a:t> des </a:t>
                      </a:r>
                      <a:r>
                        <a:rPr lang="fr-FR" baseline="0" dirty="0" smtClean="0"/>
                        <a:t>commandes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Perte des alliés en place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fr-FR" baseline="0" dirty="0" smtClean="0"/>
                        <a:t>Système Informatique en transition</a:t>
                      </a: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endParaRPr lang="fr-FR" baseline="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90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L'Angleterre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Voyage GM à Londres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Voyage SUNNIKAN à Londres</a:t>
            </a:r>
          </a:p>
          <a:p>
            <a:r>
              <a:rPr lang="fr-FR" dirty="0">
                <a:solidFill>
                  <a:schemeClr val="tx1"/>
                </a:solidFill>
              </a:rPr>
              <a:t>Voyage à la Chambre de Commerce de Londres </a:t>
            </a:r>
            <a:endParaRPr lang="fr-FR" dirty="0" smtClean="0">
              <a:solidFill>
                <a:schemeClr val="tx1"/>
              </a:solidFill>
            </a:endParaRPr>
          </a:p>
          <a:p>
            <a:r>
              <a:rPr lang="fr-FR" dirty="0" smtClean="0">
                <a:solidFill>
                  <a:schemeClr val="tx1"/>
                </a:solidFill>
              </a:rPr>
              <a:t>Partenariat avec David BAILES</a:t>
            </a:r>
          </a:p>
          <a:p>
            <a:r>
              <a:rPr lang="fr-FR" dirty="0">
                <a:solidFill>
                  <a:schemeClr val="tx1"/>
                </a:solidFill>
              </a:rPr>
              <a:t>Suite de la </a:t>
            </a:r>
            <a:r>
              <a:rPr lang="fr-FR" dirty="0" smtClean="0">
                <a:solidFill>
                  <a:schemeClr val="tx1"/>
                </a:solidFill>
              </a:rPr>
              <a:t>démarche</a:t>
            </a:r>
          </a:p>
          <a:p>
            <a:pPr marL="800100" lvl="3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>
                <a:latin typeface="+mj-lt"/>
              </a:rPr>
              <a:t>David BAILES</a:t>
            </a:r>
          </a:p>
          <a:p>
            <a:pPr marL="1257300" lvl="4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 smtClean="0">
                <a:latin typeface="+mj-lt"/>
              </a:rPr>
              <a:t>développement de la coopération</a:t>
            </a:r>
          </a:p>
          <a:p>
            <a:pPr marL="1257300" lvl="4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 smtClean="0">
                <a:latin typeface="+mj-lt"/>
              </a:rPr>
              <a:t>inscription </a:t>
            </a:r>
            <a:r>
              <a:rPr lang="fr-FR" sz="1800" dirty="0">
                <a:latin typeface="+mj-lt"/>
              </a:rPr>
              <a:t>BARQA</a:t>
            </a:r>
          </a:p>
          <a:p>
            <a:pPr marL="1257300" lvl="4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>
                <a:latin typeface="+mj-lt"/>
              </a:rPr>
              <a:t>contrat </a:t>
            </a:r>
            <a:r>
              <a:rPr lang="fr-FR" sz="1800" dirty="0" smtClean="0">
                <a:latin typeface="+mj-lt"/>
              </a:rPr>
              <a:t>d'assistance</a:t>
            </a:r>
          </a:p>
          <a:p>
            <a:pPr marL="800100" lvl="3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 smtClean="0">
                <a:solidFill>
                  <a:schemeClr val="tx1"/>
                </a:solidFill>
                <a:latin typeface="+mj-lt"/>
              </a:rPr>
              <a:t>approfondissement </a:t>
            </a:r>
            <a:r>
              <a:rPr lang="fr-FR" sz="1800" dirty="0">
                <a:solidFill>
                  <a:schemeClr val="tx1"/>
                </a:solidFill>
                <a:latin typeface="+mj-lt"/>
              </a:rPr>
              <a:t>: finances, administratif</a:t>
            </a:r>
          </a:p>
          <a:p>
            <a:pPr marL="800100" lvl="3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 smtClean="0">
                <a:latin typeface="+mj-lt"/>
              </a:rPr>
              <a:t>option en cours d'évaluation : rachat d'une société</a:t>
            </a:r>
          </a:p>
          <a:p>
            <a:r>
              <a:rPr lang="fr-FR" dirty="0">
                <a:solidFill>
                  <a:schemeClr val="tx1"/>
                </a:solidFill>
              </a:rPr>
              <a:t>Internationalisation de Sunnikan</a:t>
            </a:r>
          </a:p>
          <a:p>
            <a:pPr marL="800100" lvl="3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>
                <a:latin typeface="+mj-lt"/>
              </a:rPr>
              <a:t>Synthèses de Référence UK</a:t>
            </a:r>
          </a:p>
          <a:p>
            <a:pPr marL="800100" lvl="3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 err="1">
                <a:latin typeface="+mj-lt"/>
              </a:rPr>
              <a:t>SUN.eVeille</a:t>
            </a:r>
            <a:r>
              <a:rPr lang="fr-FR" sz="1800" dirty="0">
                <a:latin typeface="+mj-lt"/>
              </a:rPr>
              <a:t> </a:t>
            </a:r>
            <a:r>
              <a:rPr lang="fr-FR" sz="1800" dirty="0" err="1">
                <a:latin typeface="+mj-lt"/>
              </a:rPr>
              <a:t>Clinical</a:t>
            </a:r>
            <a:r>
              <a:rPr lang="fr-FR" sz="1800" dirty="0">
                <a:latin typeface="+mj-lt"/>
              </a:rPr>
              <a:t> </a:t>
            </a:r>
            <a:r>
              <a:rPr lang="fr-FR" sz="1800" dirty="0" err="1">
                <a:latin typeface="+mj-lt"/>
              </a:rPr>
              <a:t>Research</a:t>
            </a:r>
            <a:r>
              <a:rPr lang="fr-FR" sz="1800" dirty="0">
                <a:latin typeface="+mj-lt"/>
              </a:rPr>
              <a:t> UK</a:t>
            </a:r>
          </a:p>
          <a:p>
            <a:pPr marL="800100" lvl="3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>
                <a:latin typeface="+mj-lt"/>
              </a:rPr>
              <a:t>Assistance réglementaire UK</a:t>
            </a:r>
          </a:p>
          <a:p>
            <a:pPr marL="800100" lvl="3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>
                <a:latin typeface="+mj-lt"/>
              </a:rPr>
              <a:t>Veille réglementaire européenne locale ?? </a:t>
            </a:r>
          </a:p>
          <a:p>
            <a:pPr marL="800100" lvl="3" indent="-342900">
              <a:spcBef>
                <a:spcPts val="0"/>
              </a:spcBef>
              <a:buClr>
                <a:srgbClr val="FF3399"/>
              </a:buClr>
            </a:pPr>
            <a:r>
              <a:rPr lang="fr-FR" sz="1800" dirty="0">
                <a:latin typeface="+mj-lt"/>
              </a:rPr>
              <a:t>par des partenariats</a:t>
            </a:r>
          </a:p>
          <a:p>
            <a:pPr marL="342900" lvl="2" indent="-342900">
              <a:spcBef>
                <a:spcPts val="0"/>
              </a:spcBef>
              <a:buClr>
                <a:srgbClr val="FF3399"/>
              </a:buClr>
            </a:pPr>
            <a:endParaRPr lang="fr-FR" sz="1800" dirty="0">
              <a:latin typeface="+mj-lt"/>
            </a:endParaRPr>
          </a:p>
          <a:p>
            <a:pPr marL="0" indent="0">
              <a:buNone/>
            </a:pPr>
            <a:endParaRPr lang="fr-FR" dirty="0" smtClean="0">
              <a:solidFill>
                <a:schemeClr val="tx1"/>
              </a:solidFill>
            </a:endParaRPr>
          </a:p>
          <a:p>
            <a:endParaRPr lang="fr-FR" dirty="0" smtClean="0">
              <a:solidFill>
                <a:schemeClr val="tx1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>
                <a:solidFill>
                  <a:prstClr val="black">
                    <a:tint val="75000"/>
                  </a:prstClr>
                </a:solidFill>
              </a:rPr>
              <a:t>19 octobre SUNNIKAN consulting</a:t>
            </a:r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C3C9-B3EC-450F-97A3-9F4FFA8E2997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Espace réservé du contenu 5" descr="englishflag-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445085">
            <a:off x="5975387" y="851232"/>
            <a:ext cx="3098119" cy="23235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3663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19 Octobre 20011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SUNNIKAN Consulting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8CBB26-DB7F-4382-B0D4-A33BFB225BF6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  <p:pic>
        <p:nvPicPr>
          <p:cNvPr id="40962" name="Picture 2" descr="logo-ultime1 cop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8" y="1469100"/>
            <a:ext cx="7892064" cy="18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re 1"/>
          <p:cNvSpPr txBox="1">
            <a:spLocks/>
          </p:cNvSpPr>
          <p:nvPr/>
        </p:nvSpPr>
        <p:spPr>
          <a:xfrm>
            <a:off x="1920083" y="4566725"/>
            <a:ext cx="61194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200" dirty="0" smtClean="0">
                <a:solidFill>
                  <a:srgbClr val="0099CC"/>
                </a:solidFill>
                <a:latin typeface="Franklin Gothic Medium" pitchFamily="34" charset="0"/>
              </a:rPr>
              <a:t>Merci, et à suivre…</a:t>
            </a:r>
            <a:endParaRPr lang="fr-FR" sz="3200" dirty="0">
              <a:solidFill>
                <a:srgbClr val="0099CC"/>
              </a:solidFill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724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SUNNIKAN_2008</Template>
  <TotalTime>4244</TotalTime>
  <Words>1242</Words>
  <Application>Microsoft Office PowerPoint</Application>
  <PresentationFormat>Affichage à l'écran (4:3)</PresentationFormat>
  <Paragraphs>388</Paragraphs>
  <Slides>21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Thème Office</vt:lpstr>
      <vt:lpstr>Présentation PowerPoint</vt:lpstr>
      <vt:lpstr>Les faits marquants 2011</vt:lpstr>
      <vt:lpstr>Sunnikan a 15 ans </vt:lpstr>
      <vt:lpstr>Les mouvements de personnel en 2011</vt:lpstr>
      <vt:lpstr>Les chiffres de l'année 2011</vt:lpstr>
      <vt:lpstr>Répartition du C.A. par domaine  2010 2011</vt:lpstr>
      <vt:lpstr>Répartition du C.A. par type de prestation  2010 2011</vt:lpstr>
      <vt:lpstr>Répartition du C.A. par type de Client  2010 2011</vt:lpstr>
      <vt:lpstr>Les Clients les plus importants  2010 2011</vt:lpstr>
      <vt:lpstr>Les plus importants contrats signés dans l'année  2010 2011</vt:lpstr>
      <vt:lpstr>Évolution du Carnet de Commandes (depuis Juillet 2011)</vt:lpstr>
      <vt:lpstr>Les nouveautés pour 2012</vt:lpstr>
      <vt:lpstr>Externalisation de la Fonction Manager Qualité</vt:lpstr>
      <vt:lpstr>Présentation PowerPoint</vt:lpstr>
      <vt:lpstr>Site Missions SharePoint</vt:lpstr>
      <vt:lpstr>Présentation PowerPoint</vt:lpstr>
      <vt:lpstr>Présentation PowerPoint</vt:lpstr>
      <vt:lpstr>SWOT</vt:lpstr>
      <vt:lpstr>SWOT</vt:lpstr>
      <vt:lpstr>L'Angleterre</vt:lpstr>
      <vt:lpstr>Présentation PowerPoint</vt:lpstr>
    </vt:vector>
  </TitlesOfParts>
  <Company>SUNNIKAN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Cause de l'insatisfaction des clients</dc:title>
  <dc:creator>Georges MARTIN</dc:creator>
  <cp:lastModifiedBy>Georges MARTIN</cp:lastModifiedBy>
  <cp:revision>187</cp:revision>
  <cp:lastPrinted>2011-02-07T10:36:50Z</cp:lastPrinted>
  <dcterms:created xsi:type="dcterms:W3CDTF">2008-10-14T21:06:39Z</dcterms:created>
  <dcterms:modified xsi:type="dcterms:W3CDTF">2012-01-03T11:06:49Z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TC060827371036</vt:lpwstr>
  </property>
</Properties>
</file>