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1" r:id="rId16"/>
    <p:sldId id="272" r:id="rId17"/>
    <p:sldId id="270" r:id="rId18"/>
    <p:sldId id="273" r:id="rId19"/>
    <p:sldId id="274" r:id="rId20"/>
    <p:sldId id="275" r:id="rId21"/>
    <p:sldId id="276" r:id="rId22"/>
    <p:sldId id="277" r:id="rId23"/>
    <p:sldId id="280" r:id="rId24"/>
    <p:sldId id="281" r:id="rId25"/>
    <p:sldId id="278" r:id="rId26"/>
    <p:sldId id="279" r:id="rId27"/>
  </p:sldIdLst>
  <p:sldSz cx="9144000" cy="6858000" type="screen4x3"/>
  <p:notesSz cx="6807200" cy="9939338"/>
  <p:custShowLst>
    <p:custShow name="Diaporama personnalisé 1" id="0">
      <p:sldLst>
        <p:sld r:id="rId2"/>
        <p:sld r:id="rId4"/>
        <p:sld r:id="rId3"/>
        <p:sld r:id="rId6"/>
        <p:sld r:id="rId5"/>
        <p:sld r:id="rId8"/>
        <p:sld r:id="rId7"/>
        <p:sld r:id="rId9"/>
        <p:sld r:id="rId10"/>
        <p:sld r:id="rId11"/>
        <p:sld r:id="rId12"/>
        <p:sld r:id="rId13"/>
        <p:sld r:id="rId15"/>
        <p:sld r:id="rId14"/>
        <p:sld r:id="rId18"/>
        <p:sld r:id="rId16"/>
        <p:sld r:id="rId17"/>
        <p:sld r:id="rId19"/>
        <p:sld r:id="rId20"/>
        <p:sld r:id="rId21"/>
        <p:sld r:id="rId22"/>
        <p:sld r:id="rId23"/>
        <p:sld r:id="rId26"/>
        <p:sld r:id="rId27"/>
        <p:sld r:id="rId24"/>
        <p:sld r:id="rId25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3399"/>
    <a:srgbClr val="FF0000"/>
    <a:srgbClr val="1088C9"/>
    <a:srgbClr val="EAEAEA"/>
    <a:srgbClr val="FFCC99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5" autoAdjust="0"/>
    <p:restoredTop sz="95028" autoAdjust="0"/>
  </p:normalViewPr>
  <p:slideViewPr>
    <p:cSldViewPr>
      <p:cViewPr varScale="1">
        <p:scale>
          <a:sx n="89" d="100"/>
          <a:sy n="89" d="100"/>
        </p:scale>
        <p:origin x="-127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24D1CEE-21DC-477E-9C02-FB97176536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8843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D5162FAB-5E5B-4488-B3A7-9DD58D3D08B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3281314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mtClean="0">
                <a:latin typeface="Calibri" pitchFamily="34" charset="0"/>
              </a:defRPr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mtClean="0">
                <a:latin typeface="Calibri" pitchFamily="34" charset="0"/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9E78DD6C-0ADD-4E86-AD09-7A74BE1B7030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C76B45F-33BC-4912-B8A7-FD6CF0617F45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20491" name="Picture 8" descr="logo-800px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450850"/>
            <a:ext cx="14255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-800px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38" y="450850"/>
            <a:ext cx="14255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7845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 smtClean="0"/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547846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mtClean="0">
                <a:solidFill>
                  <a:srgbClr val="FF3399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EBF8C1-B111-433A-A8A7-814EFB5022AE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Sunnikan Consulting 2012 - Tous droits réservés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97DF1-24DD-48CB-93D0-FC157AE04D9A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448804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125538"/>
            <a:ext cx="690245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419100"/>
            <a:ext cx="69024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Titre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C2C756A1-2A2D-4F26-8B5A-42CB3229BC34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121A5519-5823-4E48-9674-A8FE0DADF6D4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charset="0"/>
        <a:buChar char="»"/>
        <a:defRPr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charset="0"/>
        <a:buChar char="•"/>
        <a:defRPr>
          <a:solidFill>
            <a:srgbClr val="3366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Font typeface="Arial" charset="0"/>
        <a:buChar char="•"/>
        <a:defRPr>
          <a:solidFill>
            <a:srgbClr val="3366FF"/>
          </a:solidFill>
          <a:latin typeface="+mn-lt"/>
        </a:defRPr>
      </a:lvl3pPr>
      <a:lvl4pPr marL="1550988" indent="-228600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Font typeface="Arial" charset="0"/>
        <a:buChar char="–"/>
        <a:defRPr sz="1600">
          <a:solidFill>
            <a:srgbClr val="3366FF"/>
          </a:solidFill>
          <a:latin typeface="+mn-lt"/>
        </a:defRPr>
      </a:lvl4pPr>
      <a:lvl5pPr marL="1958975" indent="-228600" algn="l" rtl="0" eaLnBrk="0" fontAlgn="base" hangingPunct="0">
        <a:spcBef>
          <a:spcPct val="20000"/>
        </a:spcBef>
        <a:spcAft>
          <a:spcPct val="0"/>
        </a:spcAft>
        <a:buClr>
          <a:srgbClr val="FF3399"/>
        </a:buClr>
        <a:buFont typeface="Arial" charset="0"/>
        <a:buChar char="–"/>
        <a:defRPr sz="1400">
          <a:solidFill>
            <a:srgbClr val="3366FF"/>
          </a:solidFill>
          <a:latin typeface="+mn-lt"/>
        </a:defRPr>
      </a:lvl5pPr>
      <a:lvl6pPr marL="2416175" indent="-228600" algn="l" rtl="0" fontAlgn="base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fontAlgn="base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fontAlgn="base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fontAlgn="base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3" Type="http://schemas.openxmlformats.org/officeDocument/2006/relationships/hyperlink" Target="Pr&#233;sentation%200_Missions/Pr&#233;sentation%200_Missions%20Sept%202008.ppt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wmf"/><Relationship Id="rId5" Type="http://schemas.openxmlformats.org/officeDocument/2006/relationships/image" Target="../media/image7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5.wmf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../04_Methodologie_Missions/Check-list%20cr&#233;ation%20Mission.doc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wmf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10" Type="http://schemas.openxmlformats.org/officeDocument/2006/relationships/image" Target="../media/image5.wmf"/><Relationship Id="rId4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hyperlink" Target="../../../missions/ZModeles_Missions/Documents_Communs/XXX_ZZZ_YY_CCC_Bilan.xls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://portail.sunnikan.com/mission.aspx?MISSION=Aucu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hyperlink" Target="http://interne.sunnikan.com/05_Methodologie_Interne/Compta_NDF.htm" TargetMode="External"/><Relationship Id="rId7" Type="http://schemas.openxmlformats.org/officeDocument/2006/relationships/image" Target="../media/image6.png"/><Relationship Id="rId2" Type="http://schemas.openxmlformats.org/officeDocument/2006/relationships/hyperlink" Target="../04_Methodologie_Missions/PLANIFICATION_FAC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25.png"/><Relationship Id="rId10" Type="http://schemas.openxmlformats.org/officeDocument/2006/relationships/image" Target="../media/image6.png"/><Relationship Id="rId4" Type="http://schemas.openxmlformats.org/officeDocument/2006/relationships/image" Target="../media/image23.pn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.wmf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43004393-5DAD-451B-863B-C1067BC83CFB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79E9DA13-EE12-4073-BC78-AFB41759AE32}" type="slidenum">
              <a:rPr lang="fr-FR"/>
              <a:pPr/>
              <a:t>1</a:t>
            </a:fld>
            <a:endParaRPr lang="fr-FR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Gestion des Projets </a:t>
            </a:r>
            <a:r>
              <a:rPr lang="fr-FR" dirty="0" smtClean="0"/>
              <a:t>et des </a:t>
            </a:r>
            <a:r>
              <a:rPr lang="fr-FR" dirty="0"/>
              <a:t>Missions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2000"/>
              <a:t>Avril 2012</a:t>
            </a:r>
          </a:p>
          <a:p>
            <a:endParaRPr lang="fr-FR" sz="2000"/>
          </a:p>
          <a:p>
            <a:r>
              <a:rPr lang="fr-FR" sz="2000"/>
              <a:t>Soazic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C0988922-2EA8-40F7-A23E-DBE4B0E74C07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8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9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CEED864F-77EF-4B52-81AF-A0AA96B90DD2}" type="slidenum">
              <a:rPr lang="fr-FR"/>
              <a:pPr/>
              <a:t>2</a:t>
            </a:fld>
            <a:endParaRPr lang="fr-FR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Les intervenants</a:t>
            </a:r>
          </a:p>
        </p:txBody>
      </p:sp>
      <p:grpSp>
        <p:nvGrpSpPr>
          <p:cNvPr id="58372" name="Group 23"/>
          <p:cNvGrpSpPr>
            <a:grpSpLocks/>
          </p:cNvGrpSpPr>
          <p:nvPr/>
        </p:nvGrpSpPr>
        <p:grpSpPr bwMode="auto">
          <a:xfrm>
            <a:off x="1331913" y="3860800"/>
            <a:ext cx="900112" cy="769938"/>
            <a:chOff x="5297" y="981"/>
            <a:chExt cx="408" cy="317"/>
          </a:xfrm>
        </p:grpSpPr>
        <p:pic>
          <p:nvPicPr>
            <p:cNvPr id="58373" name="Picture 24" descr="MCj0432621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74" name="Picture 25" descr="MCj0432623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842" name="Text Box 26"/>
          <p:cNvSpPr txBox="1">
            <a:spLocks noChangeArrowheads="1"/>
          </p:cNvSpPr>
          <p:nvPr/>
        </p:nvSpPr>
        <p:spPr bwMode="auto">
          <a:xfrm>
            <a:off x="5580063" y="2427288"/>
            <a:ext cx="2663825" cy="64135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>
                <a:solidFill>
                  <a:srgbClr val="0066A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Soazic, </a:t>
            </a:r>
            <a:br>
              <a:rPr lang="fr-FR" sz="1800" b="1">
                <a:solidFill>
                  <a:srgbClr val="0066A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r-FR" sz="1800" b="1">
                <a:solidFill>
                  <a:srgbClr val="0066A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Gestionnaire de Missions</a:t>
            </a:r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2266950" y="3932238"/>
            <a:ext cx="2316163" cy="366712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>
                <a:solidFill>
                  <a:srgbClr val="0066A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Consultants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2327275" y="2433638"/>
            <a:ext cx="1884363" cy="64135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>
                <a:solidFill>
                  <a:srgbClr val="0066A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Georges, Directeur</a:t>
            </a:r>
          </a:p>
        </p:txBody>
      </p:sp>
      <p:grpSp>
        <p:nvGrpSpPr>
          <p:cNvPr id="58378" name="Group 34"/>
          <p:cNvGrpSpPr>
            <a:grpSpLocks/>
          </p:cNvGrpSpPr>
          <p:nvPr/>
        </p:nvGrpSpPr>
        <p:grpSpPr bwMode="auto">
          <a:xfrm>
            <a:off x="4572000" y="3787775"/>
            <a:ext cx="739775" cy="803275"/>
            <a:chOff x="988" y="2795"/>
            <a:chExt cx="466" cy="506"/>
          </a:xfrm>
        </p:grpSpPr>
        <p:pic>
          <p:nvPicPr>
            <p:cNvPr id="58379" name="Picture 30" descr="MCj043261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0" name="Picture 33" descr="MCj0237459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 Box 26"/>
          <p:cNvSpPr txBox="1">
            <a:spLocks noChangeArrowheads="1"/>
          </p:cNvSpPr>
          <p:nvPr/>
        </p:nvSpPr>
        <p:spPr bwMode="auto">
          <a:xfrm>
            <a:off x="5651500" y="3849575"/>
            <a:ext cx="1943100" cy="371513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 dirty="0" smtClean="0">
                <a:solidFill>
                  <a:srgbClr val="0066A4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Assistante</a:t>
            </a:r>
            <a:endParaRPr lang="fr-FR" sz="1800" b="1" dirty="0">
              <a:solidFill>
                <a:srgbClr val="0066A4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8382" name="Group 27"/>
          <p:cNvGrpSpPr>
            <a:grpSpLocks/>
          </p:cNvGrpSpPr>
          <p:nvPr/>
        </p:nvGrpSpPr>
        <p:grpSpPr bwMode="auto">
          <a:xfrm>
            <a:off x="4572000" y="2368550"/>
            <a:ext cx="936625" cy="844550"/>
            <a:chOff x="2485" y="3702"/>
            <a:chExt cx="545" cy="487"/>
          </a:xfrm>
        </p:grpSpPr>
        <p:pic>
          <p:nvPicPr>
            <p:cNvPr id="58383" name="Picture 22" descr="MCj0431646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4" name="Picture 33" descr="MCj0237459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385" name="Picture 28" descr="MCj04339530000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420938"/>
            <a:ext cx="71913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CBBC61EF-3AA9-47CA-8F85-A39509CDEAA6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61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2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F4E4D425-7A80-43EF-989C-9D38B8887232}" type="slidenum">
              <a:rPr lang="fr-FR"/>
              <a:pPr/>
              <a:t>3</a:t>
            </a:fld>
            <a:endParaRPr lang="fr-FR"/>
          </a:p>
        </p:txBody>
      </p:sp>
      <p:sp>
        <p:nvSpPr>
          <p:cNvPr id="59441" name="Line 34"/>
          <p:cNvSpPr>
            <a:spLocks noChangeShapeType="1"/>
          </p:cNvSpPr>
          <p:nvPr/>
        </p:nvSpPr>
        <p:spPr bwMode="auto">
          <a:xfrm flipH="1">
            <a:off x="8459788" y="2492052"/>
            <a:ext cx="1587" cy="649288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Principes Généraux</a:t>
            </a:r>
          </a:p>
        </p:txBody>
      </p:sp>
      <p:sp>
        <p:nvSpPr>
          <p:cNvPr id="59397" name="Line 6"/>
          <p:cNvSpPr>
            <a:spLocks noChangeShapeType="1"/>
          </p:cNvSpPr>
          <p:nvPr/>
        </p:nvSpPr>
        <p:spPr bwMode="auto">
          <a:xfrm>
            <a:off x="4284663" y="1722115"/>
            <a:ext cx="0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828675" y="1847527"/>
            <a:ext cx="2016125" cy="841375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CONTACT</a:t>
            </a:r>
          </a:p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D'AFFAIRES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636963" y="2028502"/>
            <a:ext cx="2087562" cy="476250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PROJET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6518275" y="2028502"/>
            <a:ext cx="2446338" cy="476250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MISSION</a:t>
            </a:r>
          </a:p>
        </p:txBody>
      </p:sp>
      <p:sp>
        <p:nvSpPr>
          <p:cNvPr id="59401" name="Line 10"/>
          <p:cNvSpPr>
            <a:spLocks noChangeShapeType="1"/>
          </p:cNvSpPr>
          <p:nvPr/>
        </p:nvSpPr>
        <p:spPr bwMode="auto">
          <a:xfrm>
            <a:off x="2844800" y="2298377"/>
            <a:ext cx="792163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402" name="Line 12"/>
          <p:cNvSpPr>
            <a:spLocks noChangeShapeType="1"/>
          </p:cNvSpPr>
          <p:nvPr/>
        </p:nvSpPr>
        <p:spPr bwMode="auto">
          <a:xfrm>
            <a:off x="5726113" y="2298377"/>
            <a:ext cx="792162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403" name="Line 18"/>
          <p:cNvSpPr>
            <a:spLocks noChangeShapeType="1"/>
          </p:cNvSpPr>
          <p:nvPr/>
        </p:nvSpPr>
        <p:spPr bwMode="auto">
          <a:xfrm>
            <a:off x="6084888" y="1579240"/>
            <a:ext cx="1587" cy="720725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404" name="Line 20"/>
          <p:cNvSpPr>
            <a:spLocks noChangeShapeType="1"/>
          </p:cNvSpPr>
          <p:nvPr/>
        </p:nvSpPr>
        <p:spPr bwMode="auto">
          <a:xfrm>
            <a:off x="3348038" y="1579240"/>
            <a:ext cx="1587" cy="719137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405" name="Line 21"/>
          <p:cNvSpPr>
            <a:spLocks noChangeShapeType="1"/>
          </p:cNvSpPr>
          <p:nvPr/>
        </p:nvSpPr>
        <p:spPr bwMode="auto">
          <a:xfrm>
            <a:off x="6086475" y="2298377"/>
            <a:ext cx="0" cy="576263"/>
          </a:xfrm>
          <a:prstGeom prst="line">
            <a:avLst/>
          </a:prstGeom>
          <a:noFill/>
          <a:ln w="28575">
            <a:solidFill>
              <a:srgbClr val="0066A4"/>
            </a:solidFill>
            <a:prstDash val="dash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406" name="Line 27"/>
          <p:cNvSpPr>
            <a:spLocks noChangeShapeType="1"/>
          </p:cNvSpPr>
          <p:nvPr/>
        </p:nvSpPr>
        <p:spPr bwMode="auto">
          <a:xfrm>
            <a:off x="3492500" y="1579240"/>
            <a:ext cx="287338" cy="43180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59409" name="Line 32"/>
          <p:cNvSpPr>
            <a:spLocks noChangeShapeType="1"/>
          </p:cNvSpPr>
          <p:nvPr/>
        </p:nvSpPr>
        <p:spPr bwMode="auto">
          <a:xfrm>
            <a:off x="1763713" y="2730177"/>
            <a:ext cx="0" cy="433388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1260475" y="3146102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Abandon</a:t>
            </a:r>
          </a:p>
        </p:txBody>
      </p:sp>
      <p:sp>
        <p:nvSpPr>
          <p:cNvPr id="59411" name="Line 34"/>
          <p:cNvSpPr>
            <a:spLocks noChangeShapeType="1"/>
          </p:cNvSpPr>
          <p:nvPr/>
        </p:nvSpPr>
        <p:spPr bwMode="auto">
          <a:xfrm flipH="1">
            <a:off x="4643438" y="2514277"/>
            <a:ext cx="1587" cy="649288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4068763" y="3146102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Abandon</a:t>
            </a:r>
          </a:p>
        </p:txBody>
      </p:sp>
      <p:pic>
        <p:nvPicPr>
          <p:cNvPr id="59413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430265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14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430265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415" name="Group 38"/>
          <p:cNvGrpSpPr>
            <a:grpSpLocks/>
          </p:cNvGrpSpPr>
          <p:nvPr/>
        </p:nvGrpSpPr>
        <p:grpSpPr bwMode="auto">
          <a:xfrm>
            <a:off x="3384550" y="1927796"/>
            <a:ext cx="215900" cy="287338"/>
            <a:chOff x="2802" y="2976"/>
            <a:chExt cx="324" cy="454"/>
          </a:xfrm>
        </p:grpSpPr>
        <p:sp>
          <p:nvSpPr>
            <p:cNvPr id="59416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59417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18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19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20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21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22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23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24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25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426" name="Group 38"/>
          <p:cNvGrpSpPr>
            <a:grpSpLocks/>
          </p:cNvGrpSpPr>
          <p:nvPr/>
        </p:nvGrpSpPr>
        <p:grpSpPr bwMode="auto">
          <a:xfrm>
            <a:off x="6205940" y="1946491"/>
            <a:ext cx="215900" cy="287338"/>
            <a:chOff x="2802" y="2976"/>
            <a:chExt cx="324" cy="454"/>
          </a:xfrm>
        </p:grpSpPr>
        <p:sp>
          <p:nvSpPr>
            <p:cNvPr id="59427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59428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29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30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31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32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33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34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35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36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2555875" y="1002977"/>
            <a:ext cx="1873250" cy="647700"/>
          </a:xfrm>
          <a:prstGeom prst="flowChartDocument">
            <a:avLst/>
          </a:prstGeom>
          <a:solidFill>
            <a:srgbClr val="FF3399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</a:pPr>
            <a:r>
              <a:rPr lang="fr-FR" sz="1800" b="1">
                <a:solidFill>
                  <a:srgbClr val="FFCCFF"/>
                </a:solidFill>
              </a:rPr>
              <a:t>Demande </a:t>
            </a:r>
            <a:br>
              <a:rPr lang="fr-FR" sz="1800" b="1">
                <a:solidFill>
                  <a:srgbClr val="FFCCFF"/>
                </a:solidFill>
              </a:rPr>
            </a:br>
            <a:r>
              <a:rPr lang="fr-FR" sz="1800" b="1">
                <a:solidFill>
                  <a:srgbClr val="FFCCFF"/>
                </a:solidFill>
              </a:rPr>
              <a:t>de Devis</a:t>
            </a:r>
          </a:p>
        </p:txBody>
      </p:sp>
      <p:sp>
        <p:nvSpPr>
          <p:cNvPr id="4118" name="AutoShape 22"/>
          <p:cNvSpPr>
            <a:spLocks noChangeArrowheads="1"/>
          </p:cNvSpPr>
          <p:nvPr/>
        </p:nvSpPr>
        <p:spPr bwMode="auto">
          <a:xfrm>
            <a:off x="5364163" y="2874640"/>
            <a:ext cx="1873250" cy="647700"/>
          </a:xfrm>
          <a:prstGeom prst="flowChartDocument">
            <a:avLst/>
          </a:prstGeom>
          <a:solidFill>
            <a:srgbClr val="99FF99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800" b="1">
                <a:solidFill>
                  <a:srgbClr val="1088C9"/>
                </a:solidFill>
              </a:rPr>
              <a:t>Contrat</a:t>
            </a:r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5292725" y="980752"/>
            <a:ext cx="1873250" cy="647700"/>
          </a:xfrm>
          <a:prstGeom prst="flowChartDocument">
            <a:avLst/>
          </a:prstGeom>
          <a:solidFill>
            <a:srgbClr val="FF99CC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800" b="1">
                <a:solidFill>
                  <a:srgbClr val="1088C9"/>
                </a:solidFill>
              </a:rPr>
              <a:t>Acceptation</a:t>
            </a:r>
          </a:p>
          <a:p>
            <a:pPr algn="ctr"/>
            <a:r>
              <a:rPr lang="fr-FR" sz="1800" b="1">
                <a:solidFill>
                  <a:srgbClr val="1088C9"/>
                </a:solidFill>
              </a:rPr>
              <a:t> du Devis</a:t>
            </a:r>
          </a:p>
        </p:txBody>
      </p:sp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7885113" y="3123877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Clôture</a:t>
            </a:r>
          </a:p>
        </p:txBody>
      </p:sp>
      <p:pic>
        <p:nvPicPr>
          <p:cNvPr id="59443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3408040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9444" name="Group 38"/>
          <p:cNvGrpSpPr>
            <a:grpSpLocks/>
          </p:cNvGrpSpPr>
          <p:nvPr/>
        </p:nvGrpSpPr>
        <p:grpSpPr bwMode="auto">
          <a:xfrm>
            <a:off x="6174984" y="2355574"/>
            <a:ext cx="215900" cy="287337"/>
            <a:chOff x="2802" y="2976"/>
            <a:chExt cx="324" cy="454"/>
          </a:xfrm>
        </p:grpSpPr>
        <p:sp>
          <p:nvSpPr>
            <p:cNvPr id="59445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59446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47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48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49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50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51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52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53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454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2F6C11AA-DE3F-42B1-A190-A73BE8C487A0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4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55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AD20C4EE-9538-4FD7-A42E-81E36C28CF18}" type="slidenum">
              <a:rPr lang="fr-FR"/>
              <a:pPr/>
              <a:t>4</a:t>
            </a:fld>
            <a:endParaRPr lang="fr-FR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Les outils de suivi</a:t>
            </a:r>
          </a:p>
        </p:txBody>
      </p:sp>
      <p:pic>
        <p:nvPicPr>
          <p:cNvPr id="60420" name="Picture 15" descr="SI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157788"/>
            <a:ext cx="1655762" cy="1030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Text Box 6"/>
          <p:cNvSpPr txBox="1">
            <a:spLocks noChangeArrowheads="1"/>
          </p:cNvSpPr>
          <p:nvPr/>
        </p:nvSpPr>
        <p:spPr bwMode="auto">
          <a:xfrm>
            <a:off x="611188" y="1341438"/>
            <a:ext cx="2520950" cy="615950"/>
          </a:xfrm>
          <a:prstGeom prst="rect">
            <a:avLst/>
          </a:prstGeom>
          <a:noFill/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066A4"/>
                </a:solidFill>
                <a:hlinkClick r:id="rId3" action="ppaction://hlinkpres?slideindex=1&amp;slidetitle="/>
              </a:rPr>
              <a:t>Mire "0_Missions.xls"</a:t>
            </a:r>
            <a:r>
              <a:rPr lang="en-US" sz="1100" b="1">
                <a:solidFill>
                  <a:srgbClr val="0066A4"/>
                </a:solidFill>
              </a:rPr>
              <a:t> </a:t>
            </a:r>
            <a:br>
              <a:rPr lang="en-US" sz="1100" b="1">
                <a:solidFill>
                  <a:srgbClr val="0066A4"/>
                </a:solidFill>
              </a:rPr>
            </a:br>
            <a:r>
              <a:rPr lang="en-US" sz="1100" b="1">
                <a:solidFill>
                  <a:srgbClr val="0066A4"/>
                </a:solidFill>
              </a:rPr>
              <a:t>(Suivi de la Planification)</a:t>
            </a:r>
          </a:p>
          <a:p>
            <a:pPr algn="ctr" eaLnBrk="1" hangingPunct="1"/>
            <a:r>
              <a:rPr lang="en-US" sz="1100" i="1">
                <a:solidFill>
                  <a:srgbClr val="0066A4"/>
                </a:solidFill>
              </a:rPr>
              <a:t>est amené à disparaitre</a:t>
            </a:r>
          </a:p>
        </p:txBody>
      </p:sp>
      <p:sp>
        <p:nvSpPr>
          <p:cNvPr id="4108" name="Text Box 7"/>
          <p:cNvSpPr txBox="1">
            <a:spLocks noChangeArrowheads="1"/>
          </p:cNvSpPr>
          <p:nvPr/>
        </p:nvSpPr>
        <p:spPr bwMode="auto">
          <a:xfrm>
            <a:off x="6372225" y="4221163"/>
            <a:ext cx="2414588" cy="279400"/>
          </a:xfrm>
          <a:prstGeom prst="rect">
            <a:avLst/>
          </a:prstGeom>
          <a:noFill/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066A4"/>
                </a:solidFill>
              </a:rPr>
              <a:t>Système d'informations"6"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708400" y="1989138"/>
            <a:ext cx="1889125" cy="293687"/>
          </a:xfrm>
          <a:prstGeom prst="rect">
            <a:avLst/>
          </a:prstGeom>
          <a:noFill/>
          <a:ln w="19050" algn="ctr">
            <a:solidFill>
              <a:srgbClr val="FF339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FF3399"/>
                </a:solidFill>
              </a:rPr>
              <a:t>Portail SUNNIKAN / TicTaC</a:t>
            </a:r>
          </a:p>
        </p:txBody>
      </p:sp>
      <p:sp>
        <p:nvSpPr>
          <p:cNvPr id="60427" name="Line 27"/>
          <p:cNvSpPr>
            <a:spLocks noChangeShapeType="1"/>
          </p:cNvSpPr>
          <p:nvPr/>
        </p:nvSpPr>
        <p:spPr bwMode="auto">
          <a:xfrm flipH="1" flipV="1">
            <a:off x="5722938" y="4005263"/>
            <a:ext cx="720725" cy="1008062"/>
          </a:xfrm>
          <a:prstGeom prst="line">
            <a:avLst/>
          </a:prstGeom>
          <a:noFill/>
          <a:ln w="38100">
            <a:solidFill>
              <a:srgbClr val="FF3399"/>
            </a:solidFill>
            <a:prstDash val="sysDot"/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pic>
        <p:nvPicPr>
          <p:cNvPr id="60429" name="Picture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157788"/>
            <a:ext cx="1939925" cy="1192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9" name="Text Box 6"/>
          <p:cNvSpPr txBox="1">
            <a:spLocks noChangeArrowheads="1"/>
          </p:cNvSpPr>
          <p:nvPr/>
        </p:nvSpPr>
        <p:spPr bwMode="auto">
          <a:xfrm>
            <a:off x="682625" y="4246563"/>
            <a:ext cx="2376488" cy="279400"/>
          </a:xfrm>
          <a:prstGeom prst="rect">
            <a:avLst/>
          </a:prstGeom>
          <a:noFill/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066A4"/>
                </a:solidFill>
              </a:rPr>
              <a:t>Mire "0_Factures.xls"</a:t>
            </a:r>
          </a:p>
        </p:txBody>
      </p:sp>
      <p:sp>
        <p:nvSpPr>
          <p:cNvPr id="60432" name="Line 27"/>
          <p:cNvSpPr>
            <a:spLocks noChangeShapeType="1"/>
          </p:cNvSpPr>
          <p:nvPr/>
        </p:nvSpPr>
        <p:spPr bwMode="auto">
          <a:xfrm flipV="1">
            <a:off x="2916238" y="4005263"/>
            <a:ext cx="720725" cy="1008062"/>
          </a:xfrm>
          <a:prstGeom prst="line">
            <a:avLst/>
          </a:prstGeom>
          <a:noFill/>
          <a:ln w="38100">
            <a:solidFill>
              <a:srgbClr val="FF3399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pic>
        <p:nvPicPr>
          <p:cNvPr id="60438" name="Picture 28" descr="MCj0433953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392113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39" name="Group 25"/>
          <p:cNvGrpSpPr>
            <a:grpSpLocks/>
          </p:cNvGrpSpPr>
          <p:nvPr/>
        </p:nvGrpSpPr>
        <p:grpSpPr bwMode="auto">
          <a:xfrm>
            <a:off x="4645025" y="2411413"/>
            <a:ext cx="434975" cy="412750"/>
            <a:chOff x="5297" y="981"/>
            <a:chExt cx="408" cy="317"/>
          </a:xfrm>
        </p:grpSpPr>
        <p:pic>
          <p:nvPicPr>
            <p:cNvPr id="60440" name="Picture 26" descr="MCj0432621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41" name="Picture 27" descr="MCj0432623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442" name="Picture 28" descr="MCj0433953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411413"/>
            <a:ext cx="392112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43" name="Group 26"/>
          <p:cNvGrpSpPr>
            <a:grpSpLocks/>
          </p:cNvGrpSpPr>
          <p:nvPr/>
        </p:nvGrpSpPr>
        <p:grpSpPr bwMode="auto">
          <a:xfrm>
            <a:off x="4211638" y="2411413"/>
            <a:ext cx="433387" cy="412750"/>
            <a:chOff x="2485" y="3702"/>
            <a:chExt cx="545" cy="487"/>
          </a:xfrm>
        </p:grpSpPr>
        <p:pic>
          <p:nvPicPr>
            <p:cNvPr id="60444" name="Picture 22" descr="MCj0431646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45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50" name="Group 25"/>
          <p:cNvGrpSpPr>
            <a:grpSpLocks/>
          </p:cNvGrpSpPr>
          <p:nvPr/>
        </p:nvGrpSpPr>
        <p:grpSpPr bwMode="auto">
          <a:xfrm>
            <a:off x="2032000" y="1970088"/>
            <a:ext cx="434975" cy="412750"/>
            <a:chOff x="5297" y="981"/>
            <a:chExt cx="408" cy="317"/>
          </a:xfrm>
        </p:grpSpPr>
        <p:pic>
          <p:nvPicPr>
            <p:cNvPr id="60451" name="Picture 26" descr="MCj0432621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52" name="Picture 27" descr="MCj0432623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453" name="Picture 3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486025"/>
            <a:ext cx="1871662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6084888" y="1425575"/>
            <a:ext cx="2665412" cy="447675"/>
          </a:xfrm>
          <a:prstGeom prst="rect">
            <a:avLst/>
          </a:prstGeom>
          <a:noFill/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066A4"/>
                </a:solidFill>
              </a:rPr>
              <a:t>Jours Travaillés 20XX.xls </a:t>
            </a:r>
            <a:br>
              <a:rPr lang="en-US" sz="1100" b="1">
                <a:solidFill>
                  <a:srgbClr val="0066A4"/>
                </a:solidFill>
              </a:rPr>
            </a:br>
            <a:r>
              <a:rPr lang="en-US" sz="1100" b="1">
                <a:solidFill>
                  <a:srgbClr val="0066A4"/>
                </a:solidFill>
              </a:rPr>
              <a:t>(Ressources Humaines)</a:t>
            </a:r>
          </a:p>
        </p:txBody>
      </p:sp>
      <p:pic>
        <p:nvPicPr>
          <p:cNvPr id="60455" name="Picture 28" descr="MCj0433953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1979613"/>
            <a:ext cx="392113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65" name="Group 55"/>
          <p:cNvGrpSpPr>
            <a:grpSpLocks/>
          </p:cNvGrpSpPr>
          <p:nvPr/>
        </p:nvGrpSpPr>
        <p:grpSpPr bwMode="auto">
          <a:xfrm>
            <a:off x="971550" y="4652963"/>
            <a:ext cx="446088" cy="431800"/>
            <a:chOff x="1524" y="1305"/>
            <a:chExt cx="598" cy="537"/>
          </a:xfrm>
        </p:grpSpPr>
        <p:pic>
          <p:nvPicPr>
            <p:cNvPr id="60466" name="Picture 38" descr="MCj02165840000[1]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5" y="1305"/>
              <a:ext cx="317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67" name="Picture 28" descr="MCj04339530000[1]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" y="1356"/>
              <a:ext cx="486" cy="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68" name="Group 58"/>
          <p:cNvGrpSpPr>
            <a:grpSpLocks/>
          </p:cNvGrpSpPr>
          <p:nvPr/>
        </p:nvGrpSpPr>
        <p:grpSpPr bwMode="auto">
          <a:xfrm>
            <a:off x="1531938" y="1931988"/>
            <a:ext cx="503237" cy="488950"/>
            <a:chOff x="2485" y="3702"/>
            <a:chExt cx="545" cy="487"/>
          </a:xfrm>
        </p:grpSpPr>
        <p:pic>
          <p:nvPicPr>
            <p:cNvPr id="60469" name="Picture 22" descr="MCj0431646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70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71" name="Group 34"/>
          <p:cNvGrpSpPr>
            <a:grpSpLocks/>
          </p:cNvGrpSpPr>
          <p:nvPr/>
        </p:nvGrpSpPr>
        <p:grpSpPr bwMode="auto">
          <a:xfrm>
            <a:off x="7526338" y="1955800"/>
            <a:ext cx="358775" cy="441325"/>
            <a:chOff x="988" y="2795"/>
            <a:chExt cx="466" cy="506"/>
          </a:xfrm>
        </p:grpSpPr>
        <p:pic>
          <p:nvPicPr>
            <p:cNvPr id="60472" name="Picture 30" descr="MCj04326110000[1]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73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476" name="Text Box 69"/>
          <p:cNvSpPr txBox="1">
            <a:spLocks noChangeArrowheads="1"/>
          </p:cNvSpPr>
          <p:nvPr/>
        </p:nvSpPr>
        <p:spPr bwMode="auto">
          <a:xfrm>
            <a:off x="4787900" y="4652963"/>
            <a:ext cx="136842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A4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100" b="1">
                <a:solidFill>
                  <a:srgbClr val="FF3399"/>
                </a:solidFill>
              </a:rPr>
              <a:t>Interactions</a:t>
            </a:r>
          </a:p>
        </p:txBody>
      </p:sp>
      <p:sp>
        <p:nvSpPr>
          <p:cNvPr id="60477" name="Text Box 70"/>
          <p:cNvSpPr txBox="1">
            <a:spLocks noChangeArrowheads="1"/>
          </p:cNvSpPr>
          <p:nvPr/>
        </p:nvSpPr>
        <p:spPr bwMode="auto">
          <a:xfrm>
            <a:off x="3059113" y="4652963"/>
            <a:ext cx="136842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66A4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100" b="1">
                <a:solidFill>
                  <a:srgbClr val="FF3399"/>
                </a:solidFill>
              </a:rPr>
              <a:t>Interactions</a:t>
            </a:r>
          </a:p>
        </p:txBody>
      </p:sp>
      <p:pic>
        <p:nvPicPr>
          <p:cNvPr id="60489" name="Picture 7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59038"/>
            <a:ext cx="2016125" cy="1257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490" name="Group 34"/>
          <p:cNvGrpSpPr>
            <a:grpSpLocks/>
          </p:cNvGrpSpPr>
          <p:nvPr/>
        </p:nvGrpSpPr>
        <p:grpSpPr bwMode="auto">
          <a:xfrm>
            <a:off x="5062538" y="2411413"/>
            <a:ext cx="358775" cy="441325"/>
            <a:chOff x="988" y="2795"/>
            <a:chExt cx="466" cy="506"/>
          </a:xfrm>
        </p:grpSpPr>
        <p:pic>
          <p:nvPicPr>
            <p:cNvPr id="60491" name="Picture 30" descr="MCj04326110000[1]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92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493" name="Picture 7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854325"/>
            <a:ext cx="2305050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505" name="Group 89"/>
          <p:cNvGrpSpPr>
            <a:grpSpLocks/>
          </p:cNvGrpSpPr>
          <p:nvPr/>
        </p:nvGrpSpPr>
        <p:grpSpPr bwMode="auto">
          <a:xfrm>
            <a:off x="1403350" y="4724400"/>
            <a:ext cx="504825" cy="431800"/>
            <a:chOff x="2517" y="3430"/>
            <a:chExt cx="318" cy="272"/>
          </a:xfrm>
        </p:grpSpPr>
        <p:pic>
          <p:nvPicPr>
            <p:cNvPr id="60495" name="Picture 38" descr="MCj02165840000[1]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" y="3436"/>
              <a:ext cx="16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96" name="Picture 22" descr="MCj0431646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3430"/>
              <a:ext cx="25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97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3565"/>
              <a:ext cx="127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98" name="Group 26"/>
          <p:cNvGrpSpPr>
            <a:grpSpLocks/>
          </p:cNvGrpSpPr>
          <p:nvPr/>
        </p:nvGrpSpPr>
        <p:grpSpPr bwMode="auto">
          <a:xfrm>
            <a:off x="7308850" y="4652963"/>
            <a:ext cx="433388" cy="412750"/>
            <a:chOff x="2485" y="3702"/>
            <a:chExt cx="545" cy="487"/>
          </a:xfrm>
        </p:grpSpPr>
        <p:pic>
          <p:nvPicPr>
            <p:cNvPr id="60499" name="Picture 22" descr="MCj0431646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500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506" name="Group 90"/>
          <p:cNvGrpSpPr>
            <a:grpSpLocks/>
          </p:cNvGrpSpPr>
          <p:nvPr/>
        </p:nvGrpSpPr>
        <p:grpSpPr bwMode="auto">
          <a:xfrm>
            <a:off x="2051050" y="4610100"/>
            <a:ext cx="503238" cy="474663"/>
            <a:chOff x="2064" y="3300"/>
            <a:chExt cx="317" cy="299"/>
          </a:xfrm>
        </p:grpSpPr>
        <p:pic>
          <p:nvPicPr>
            <p:cNvPr id="60504" name="Picture 38" descr="MCj02165840000[1]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3" y="3300"/>
              <a:ext cx="16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0501" name="Group 25"/>
            <p:cNvGrpSpPr>
              <a:grpSpLocks/>
            </p:cNvGrpSpPr>
            <p:nvPr/>
          </p:nvGrpSpPr>
          <p:grpSpPr bwMode="auto">
            <a:xfrm>
              <a:off x="2064" y="3339"/>
              <a:ext cx="274" cy="260"/>
              <a:chOff x="5297" y="981"/>
              <a:chExt cx="408" cy="317"/>
            </a:xfrm>
          </p:grpSpPr>
          <p:pic>
            <p:nvPicPr>
              <p:cNvPr id="60502" name="Picture 26" descr="MCj04326210000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7" y="981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503" name="Picture 27" descr="MCj04326230000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3" y="1026"/>
                <a:ext cx="272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6A7BCE4F-438E-4444-BDB2-4E953C7E6193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37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38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E44BFFB3-9C65-4331-A1F5-B8DD902CFD9E}" type="slidenum">
              <a:rPr lang="fr-FR"/>
              <a:pPr/>
              <a:t>5</a:t>
            </a:fld>
            <a:endParaRPr lang="fr-FR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Contact d'affaires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125538"/>
            <a:ext cx="6902450" cy="1366837"/>
          </a:xfrm>
        </p:spPr>
        <p:txBody>
          <a:bodyPr/>
          <a:lstStyle/>
          <a:p>
            <a:r>
              <a:rPr lang="fr-FR" smtClean="0">
                <a:latin typeface="Calibri" pitchFamily="34" charset="0"/>
              </a:rPr>
              <a:t>à partir d'un mail, d'un contact internet, d'une connaissance</a:t>
            </a:r>
          </a:p>
          <a:p>
            <a:r>
              <a:rPr lang="fr-FR" smtClean="0">
                <a:latin typeface="Calibri" pitchFamily="34" charset="0"/>
              </a:rPr>
              <a:t>ne comporte pas forcément de demande de devis</a:t>
            </a:r>
          </a:p>
          <a:p>
            <a:r>
              <a:rPr lang="fr-FR" smtClean="0">
                <a:latin typeface="Calibri" pitchFamily="34" charset="0"/>
              </a:rPr>
              <a:t>devient un projet (demande de devis) ou alors Abandon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051050" y="2941638"/>
            <a:ext cx="2016125" cy="536575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1400" b="1">
                <a:solidFill>
                  <a:srgbClr val="1088C9"/>
                </a:solidFill>
              </a:rPr>
              <a:t>CONTACT</a:t>
            </a:r>
          </a:p>
          <a:p>
            <a:pPr algn="ctr" eaLnBrk="1" hangingPunct="1"/>
            <a:r>
              <a:rPr lang="fr-FR" sz="1400" b="1">
                <a:solidFill>
                  <a:srgbClr val="1088C9"/>
                </a:solidFill>
              </a:rPr>
              <a:t>D'AFFAIRES</a:t>
            </a:r>
          </a:p>
        </p:txBody>
      </p:sp>
      <p:sp>
        <p:nvSpPr>
          <p:cNvPr id="61446" name="Line 10"/>
          <p:cNvSpPr>
            <a:spLocks noChangeShapeType="1"/>
          </p:cNvSpPr>
          <p:nvPr/>
        </p:nvSpPr>
        <p:spPr bwMode="auto">
          <a:xfrm>
            <a:off x="4067175" y="3240088"/>
            <a:ext cx="792163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61447" name="Line 20"/>
          <p:cNvSpPr>
            <a:spLocks noChangeShapeType="1"/>
          </p:cNvSpPr>
          <p:nvPr/>
        </p:nvSpPr>
        <p:spPr bwMode="auto">
          <a:xfrm>
            <a:off x="4570413" y="2520950"/>
            <a:ext cx="1587" cy="719138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61448" name="Line 27"/>
          <p:cNvSpPr>
            <a:spLocks noChangeShapeType="1"/>
          </p:cNvSpPr>
          <p:nvPr/>
        </p:nvSpPr>
        <p:spPr bwMode="auto">
          <a:xfrm>
            <a:off x="4714875" y="2520950"/>
            <a:ext cx="287338" cy="43180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61449" name="Line 32"/>
          <p:cNvSpPr>
            <a:spLocks noChangeShapeType="1"/>
          </p:cNvSpPr>
          <p:nvPr/>
        </p:nvSpPr>
        <p:spPr bwMode="auto">
          <a:xfrm flipH="1">
            <a:off x="2986088" y="3500438"/>
            <a:ext cx="1587" cy="309562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2411413" y="3716338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Abandon</a:t>
            </a:r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5292725" y="3573463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Abandon</a:t>
            </a:r>
          </a:p>
        </p:txBody>
      </p:sp>
      <p:pic>
        <p:nvPicPr>
          <p:cNvPr id="61452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716338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3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573463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54" name="Group 38"/>
          <p:cNvGrpSpPr>
            <a:grpSpLocks/>
          </p:cNvGrpSpPr>
          <p:nvPr/>
        </p:nvGrpSpPr>
        <p:grpSpPr bwMode="auto">
          <a:xfrm>
            <a:off x="4283075" y="3313113"/>
            <a:ext cx="215900" cy="287337"/>
            <a:chOff x="2802" y="2976"/>
            <a:chExt cx="324" cy="454"/>
          </a:xfrm>
        </p:grpSpPr>
        <p:sp>
          <p:nvSpPr>
            <p:cNvPr id="61455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61456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457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458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459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460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61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62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463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464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3778250" y="2209800"/>
            <a:ext cx="1873250" cy="382588"/>
          </a:xfrm>
          <a:prstGeom prst="flowChartDocument">
            <a:avLst/>
          </a:prstGeom>
          <a:solidFill>
            <a:srgbClr val="FF3399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</a:pPr>
            <a:r>
              <a:rPr lang="fr-FR" sz="1400" b="1">
                <a:solidFill>
                  <a:srgbClr val="FFCCFF"/>
                </a:solidFill>
              </a:rPr>
              <a:t>Demande de Devis</a:t>
            </a:r>
          </a:p>
        </p:txBody>
      </p:sp>
      <p:sp>
        <p:nvSpPr>
          <p:cNvPr id="61466" name="Line 32"/>
          <p:cNvSpPr>
            <a:spLocks noChangeShapeType="1"/>
          </p:cNvSpPr>
          <p:nvPr/>
        </p:nvSpPr>
        <p:spPr bwMode="auto">
          <a:xfrm>
            <a:off x="5867400" y="3357563"/>
            <a:ext cx="0" cy="288925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4859338" y="3046413"/>
            <a:ext cx="2087562" cy="323850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1400" b="1">
                <a:solidFill>
                  <a:srgbClr val="1088C9"/>
                </a:solidFill>
              </a:rPr>
              <a:t>PROJET</a:t>
            </a:r>
          </a:p>
        </p:txBody>
      </p:sp>
      <p:sp>
        <p:nvSpPr>
          <p:cNvPr id="61467" name="Rectangle 27"/>
          <p:cNvSpPr>
            <a:spLocks noChangeArrowheads="1"/>
          </p:cNvSpPr>
          <p:nvPr/>
        </p:nvSpPr>
        <p:spPr bwMode="auto">
          <a:xfrm>
            <a:off x="541338" y="4437063"/>
            <a:ext cx="6902450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Mire "0_Missions.xls"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rgbClr val="FF3399"/>
              </a:buClr>
              <a:buSzPct val="130000"/>
              <a:buFont typeface="Arial" charset="0"/>
              <a:buChar char="•"/>
            </a:pPr>
            <a:r>
              <a:rPr lang="fr-FR" sz="1800">
                <a:solidFill>
                  <a:srgbClr val="3366FF"/>
                </a:solidFill>
              </a:rPr>
              <a:t>Création d'une ligne de contact avec suivi (Onglet contact)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Outlook</a:t>
            </a:r>
          </a:p>
          <a:p>
            <a:pPr marL="742950" lvl="1" indent="-285750" eaLnBrk="0" hangingPunct="0">
              <a:spcBef>
                <a:spcPct val="20000"/>
              </a:spcBef>
              <a:buClr>
                <a:srgbClr val="FF3399"/>
              </a:buClr>
              <a:buSzPct val="130000"/>
              <a:buFont typeface="Arial" charset="0"/>
              <a:buChar char="•"/>
            </a:pPr>
            <a:r>
              <a:rPr lang="fr-FR" sz="1800">
                <a:solidFill>
                  <a:srgbClr val="3366FF"/>
                </a:solidFill>
              </a:rPr>
              <a:t>Mise à jour des contacts</a:t>
            </a:r>
          </a:p>
        </p:txBody>
      </p:sp>
      <p:sp>
        <p:nvSpPr>
          <p:cNvPr id="61468" name="Rectangle 28"/>
          <p:cNvSpPr>
            <a:spLocks noChangeArrowheads="1"/>
          </p:cNvSpPr>
          <p:nvPr/>
        </p:nvSpPr>
        <p:spPr bwMode="auto">
          <a:xfrm>
            <a:off x="611188" y="4076700"/>
            <a:ext cx="25193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sp>
        <p:nvSpPr>
          <p:cNvPr id="61469" name="Rectangle 29"/>
          <p:cNvSpPr>
            <a:spLocks noChangeArrowheads="1"/>
          </p:cNvSpPr>
          <p:nvPr/>
        </p:nvSpPr>
        <p:spPr bwMode="auto">
          <a:xfrm>
            <a:off x="7812088" y="41481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grpSp>
        <p:nvGrpSpPr>
          <p:cNvPr id="61471" name="Group 26"/>
          <p:cNvGrpSpPr>
            <a:grpSpLocks/>
          </p:cNvGrpSpPr>
          <p:nvPr/>
        </p:nvGrpSpPr>
        <p:grpSpPr bwMode="auto">
          <a:xfrm>
            <a:off x="7885113" y="4672013"/>
            <a:ext cx="433387" cy="412750"/>
            <a:chOff x="2485" y="3702"/>
            <a:chExt cx="545" cy="487"/>
          </a:xfrm>
        </p:grpSpPr>
        <p:pic>
          <p:nvPicPr>
            <p:cNvPr id="61472" name="Picture 22" descr="MCj0431646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3" name="Picture 33" descr="MCj0237459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474" name="Group 34"/>
          <p:cNvGrpSpPr>
            <a:grpSpLocks/>
          </p:cNvGrpSpPr>
          <p:nvPr/>
        </p:nvGrpSpPr>
        <p:grpSpPr bwMode="auto">
          <a:xfrm>
            <a:off x="7885113" y="5300663"/>
            <a:ext cx="358775" cy="441325"/>
            <a:chOff x="988" y="2795"/>
            <a:chExt cx="466" cy="506"/>
          </a:xfrm>
        </p:grpSpPr>
        <p:pic>
          <p:nvPicPr>
            <p:cNvPr id="61475" name="Picture 30" descr="MCj0432611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6" name="Picture 33" descr="MCj0237459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40C51C66-9E0B-4EF4-8A72-963E1F2440C2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3E77E4AB-BDD9-4F15-889B-8B309C5865F2}" type="slidenum">
              <a:rPr lang="fr-FR"/>
              <a:pPr/>
              <a:t>6</a:t>
            </a:fld>
            <a:endParaRPr lang="fr-FR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Demande de devis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85900"/>
            <a:ext cx="6902450" cy="719138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fr-FR" u="sng" smtClean="0">
                <a:solidFill>
                  <a:srgbClr val="FF3399"/>
                </a:solidFill>
                <a:latin typeface="Calibri" pitchFamily="34" charset="0"/>
              </a:rPr>
              <a:t>Cas général</a:t>
            </a:r>
            <a:r>
              <a:rPr lang="fr-FR" smtClean="0">
                <a:solidFill>
                  <a:srgbClr val="FF3399"/>
                </a:solidFill>
                <a:latin typeface="Calibri" pitchFamily="34" charset="0"/>
              </a:rPr>
              <a:t> :</a:t>
            </a:r>
            <a:br>
              <a:rPr lang="fr-FR" smtClean="0">
                <a:solidFill>
                  <a:srgbClr val="FF3399"/>
                </a:solidFill>
                <a:latin typeface="Calibri" pitchFamily="34" charset="0"/>
              </a:rPr>
            </a:br>
            <a:r>
              <a:rPr lang="fr-FR" smtClean="0">
                <a:latin typeface="Calibri" pitchFamily="34" charset="0"/>
              </a:rPr>
              <a:t>Création d'un Projet / Mission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140200" y="1485900"/>
            <a:ext cx="47513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Nouveau devis (Nouvelle mission ) : Devis 1</a:t>
            </a:r>
          </a:p>
        </p:txBody>
      </p:sp>
      <p:sp>
        <p:nvSpPr>
          <p:cNvPr id="62469" name="AutoShape 12"/>
          <p:cNvSpPr>
            <a:spLocks/>
          </p:cNvSpPr>
          <p:nvPr/>
        </p:nvSpPr>
        <p:spPr bwMode="auto">
          <a:xfrm rot="10800000">
            <a:off x="3924300" y="1485900"/>
            <a:ext cx="287338" cy="647700"/>
          </a:xfrm>
          <a:prstGeom prst="rightBrace">
            <a:avLst>
              <a:gd name="adj1" fmla="val 18784"/>
              <a:gd name="adj2" fmla="val 48037"/>
            </a:avLst>
          </a:prstGeom>
          <a:noFill/>
          <a:ln w="38100">
            <a:solidFill>
              <a:srgbClr val="1088C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lIns="90000" tIns="46800" rIns="90000" bIns="46800" anchor="ctr"/>
          <a:lstStyle/>
          <a:p>
            <a:endParaRPr lang="fr-FR" sz="1800">
              <a:solidFill>
                <a:srgbClr val="1088C9"/>
              </a:solidFill>
              <a:latin typeface="Arial" charset="0"/>
            </a:endParaRP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539750" y="2420938"/>
            <a:ext cx="69024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u="sng">
                <a:solidFill>
                  <a:srgbClr val="FF3399"/>
                </a:solidFill>
              </a:rPr>
              <a:t>Cas particulier</a:t>
            </a:r>
            <a:r>
              <a:rPr lang="fr-FR" sz="1800">
                <a:solidFill>
                  <a:srgbClr val="FF3399"/>
                </a:solidFill>
              </a:rPr>
              <a:t> :</a:t>
            </a:r>
            <a:r>
              <a:rPr lang="fr-FR" sz="1800">
                <a:solidFill>
                  <a:srgbClr val="003399"/>
                </a:solidFill>
              </a:rPr>
              <a:t/>
            </a:r>
            <a:br>
              <a:rPr lang="fr-FR" sz="1800">
                <a:solidFill>
                  <a:srgbClr val="003399"/>
                </a:solidFill>
              </a:rPr>
            </a:br>
            <a:r>
              <a:rPr lang="fr-FR" sz="1800">
                <a:solidFill>
                  <a:srgbClr val="003399"/>
                </a:solidFill>
              </a:rPr>
              <a:t>Modification version devis</a:t>
            </a:r>
          </a:p>
        </p:txBody>
      </p:sp>
      <p:sp>
        <p:nvSpPr>
          <p:cNvPr id="62471" name="AutoShape 12"/>
          <p:cNvSpPr>
            <a:spLocks/>
          </p:cNvSpPr>
          <p:nvPr/>
        </p:nvSpPr>
        <p:spPr bwMode="auto">
          <a:xfrm rot="10800000">
            <a:off x="3914775" y="2420938"/>
            <a:ext cx="287338" cy="3240087"/>
          </a:xfrm>
          <a:prstGeom prst="rightBrace">
            <a:avLst>
              <a:gd name="adj1" fmla="val 93969"/>
              <a:gd name="adj2" fmla="val 48037"/>
            </a:avLst>
          </a:prstGeom>
          <a:noFill/>
          <a:ln w="38100">
            <a:solidFill>
              <a:srgbClr val="1088C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lIns="90000" tIns="46800" rIns="90000" bIns="46800" anchor="ctr"/>
          <a:lstStyle/>
          <a:p>
            <a:endParaRPr lang="fr-FR" sz="1800">
              <a:solidFill>
                <a:srgbClr val="1088C9"/>
              </a:solidFill>
              <a:latin typeface="Arial" charset="0"/>
            </a:endParaRP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4141788" y="2493963"/>
            <a:ext cx="47513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Avant acceptation du devis : Modification du Devis 1D : Devis 2D, 3D, … : nouveau devis avec des nouvelles tâches ou reprise du Devis 1 avec d'autres tâche(s) en plus/en moins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Après acceptation du devis : on parlera d'avenant au devis (en complément de la mission existante) : reprise du devis existant renommé et ajout de tâche(s) : Devis 1D</a:t>
            </a:r>
            <a:r>
              <a:rPr lang="fr-FR" sz="1800" b="1">
                <a:solidFill>
                  <a:srgbClr val="003399"/>
                </a:solidFill>
              </a:rPr>
              <a:t>A</a:t>
            </a:r>
            <a:br>
              <a:rPr lang="fr-FR" sz="1800" b="1">
                <a:solidFill>
                  <a:srgbClr val="003399"/>
                </a:solidFill>
              </a:rPr>
            </a:br>
            <a:r>
              <a:rPr lang="fr-FR" sz="1800">
                <a:solidFill>
                  <a:srgbClr val="003399"/>
                </a:solidFill>
              </a:rPr>
              <a:t>ex : modification du devis (tarif, quantité, délai, etc…)</a:t>
            </a:r>
          </a:p>
          <a:p>
            <a:pPr marL="342900" indent="-342900" algn="just">
              <a:spcBef>
                <a:spcPct val="20000"/>
              </a:spcBef>
              <a:buClr>
                <a:srgbClr val="FFCC00"/>
              </a:buClr>
              <a:buSzPct val="150000"/>
              <a:buFont typeface="Arial" charset="0"/>
              <a:buNone/>
            </a:pPr>
            <a:endParaRPr lang="fr-FR" sz="180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E3C76444-5FFB-4AD4-8FE2-62C1873EE902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20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21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88360549-0B3E-4D19-8603-E74E3A1FC46D}" type="slidenum">
              <a:rPr lang="fr-FR"/>
              <a:pPr/>
              <a:t>7</a:t>
            </a:fld>
            <a:endParaRPr lang="fr-FR"/>
          </a:p>
        </p:txBody>
      </p:sp>
      <p:pic>
        <p:nvPicPr>
          <p:cNvPr id="63494" name="Picture 15" descr="SI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789363"/>
            <a:ext cx="1800225" cy="1119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Création du Projet (1/2)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557338"/>
            <a:ext cx="6902450" cy="5040312"/>
          </a:xfrm>
        </p:spPr>
        <p:txBody>
          <a:bodyPr/>
          <a:lstStyle/>
          <a:p>
            <a:r>
              <a:rPr lang="fr-FR" smtClean="0">
                <a:latin typeface="Calibri" pitchFamily="34" charset="0"/>
                <a:hlinkClick r:id="rId3" action="ppaction://hlinkfile"/>
              </a:rPr>
              <a:t>Utilisation de la check-list Projet / Mission</a:t>
            </a:r>
            <a:endParaRPr lang="fr-FR" smtClean="0">
              <a:latin typeface="Calibri" pitchFamily="34" charset="0"/>
            </a:endParaRPr>
          </a:p>
          <a:p>
            <a:endParaRPr lang="fr-FR" smtClean="0">
              <a:latin typeface="Calibri" pitchFamily="34" charset="0"/>
            </a:endParaRPr>
          </a:p>
          <a:p>
            <a:r>
              <a:rPr lang="fr-FR" smtClean="0">
                <a:latin typeface="Calibri" pitchFamily="34" charset="0"/>
              </a:rPr>
              <a:t>Cette check-list doit être validée par un Senior</a:t>
            </a:r>
          </a:p>
          <a:p>
            <a:r>
              <a:rPr lang="fr-FR" smtClean="0">
                <a:latin typeface="Calibri" pitchFamily="34" charset="0"/>
              </a:rPr>
              <a:t>Définition de la référence du Projet / Mission</a:t>
            </a:r>
          </a:p>
          <a:p>
            <a:pPr lvl="1"/>
            <a:r>
              <a:rPr lang="fr-FR" smtClean="0">
                <a:latin typeface="Calibri" pitchFamily="34" charset="0"/>
              </a:rPr>
              <a:t>Client, Interlocuteur</a:t>
            </a:r>
          </a:p>
          <a:p>
            <a:pPr lvl="1"/>
            <a:r>
              <a:rPr lang="fr-FR" smtClean="0">
                <a:latin typeface="Calibri" pitchFamily="34" charset="0"/>
              </a:rPr>
              <a:t>Consultant(s) responsable et affecté(s)</a:t>
            </a:r>
          </a:p>
          <a:p>
            <a:pPr lvl="2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Un Consultant Responsable = un Senior</a:t>
            </a:r>
          </a:p>
          <a:p>
            <a:pPr lvl="2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Consultant(s) Affecté(s) = Senior / Junior / Expérimenté</a:t>
            </a:r>
            <a:endParaRPr lang="fr-FR" smtClean="0">
              <a:latin typeface="Calibri" pitchFamily="34" charset="0"/>
            </a:endParaRPr>
          </a:p>
          <a:p>
            <a:pPr lvl="1"/>
            <a:r>
              <a:rPr lang="fr-FR" smtClean="0">
                <a:latin typeface="Calibri" pitchFamily="34" charset="0"/>
              </a:rPr>
              <a:t>Type et Domaine de Mission</a:t>
            </a:r>
          </a:p>
          <a:p>
            <a:pPr lvl="1"/>
            <a:r>
              <a:rPr lang="fr-FR" smtClean="0">
                <a:latin typeface="Calibri" pitchFamily="34" charset="0"/>
              </a:rPr>
              <a:t>Libellé : Court et explicite et Intitulé</a:t>
            </a:r>
          </a:p>
          <a:p>
            <a:pPr lvl="1"/>
            <a:r>
              <a:rPr lang="fr-FR" smtClean="0">
                <a:latin typeface="Calibri" pitchFamily="34" charset="0"/>
              </a:rPr>
              <a:t>N°de Mission</a:t>
            </a:r>
          </a:p>
          <a:p>
            <a:pPr lvl="2"/>
            <a:r>
              <a:rPr lang="fr-FR" smtClean="0">
                <a:latin typeface="Calibri" pitchFamily="34" charset="0"/>
              </a:rPr>
              <a:t>Ex : LFB BIOMED_A_PV_2012_068</a:t>
            </a: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5148263" y="4940300"/>
            <a:ext cx="2376487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2000" b="1">
                <a:solidFill>
                  <a:srgbClr val="FBDD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Suivi avec </a:t>
            </a:r>
          </a:p>
          <a:p>
            <a:pPr algn="ctr"/>
            <a:r>
              <a:rPr lang="fr-FR" sz="2000" b="1">
                <a:solidFill>
                  <a:srgbClr val="FBDD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 Portail et SISC</a:t>
            </a:r>
          </a:p>
        </p:txBody>
      </p:sp>
      <p:pic>
        <p:nvPicPr>
          <p:cNvPr id="63495" name="Picture 28" descr="MCj0433953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549400"/>
            <a:ext cx="392112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496" name="Group 25"/>
          <p:cNvGrpSpPr>
            <a:grpSpLocks/>
          </p:cNvGrpSpPr>
          <p:nvPr/>
        </p:nvGrpSpPr>
        <p:grpSpPr bwMode="auto">
          <a:xfrm>
            <a:off x="6513513" y="1538288"/>
            <a:ext cx="434975" cy="412750"/>
            <a:chOff x="5297" y="981"/>
            <a:chExt cx="408" cy="317"/>
          </a:xfrm>
        </p:grpSpPr>
        <p:pic>
          <p:nvPicPr>
            <p:cNvPr id="63497" name="Picture 26" descr="MCj0432621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8" name="Picture 27" descr="MCj0432623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499" name="Group 58"/>
          <p:cNvGrpSpPr>
            <a:grpSpLocks/>
          </p:cNvGrpSpPr>
          <p:nvPr/>
        </p:nvGrpSpPr>
        <p:grpSpPr bwMode="auto">
          <a:xfrm>
            <a:off x="6013450" y="1500188"/>
            <a:ext cx="503238" cy="488950"/>
            <a:chOff x="2485" y="3702"/>
            <a:chExt cx="545" cy="487"/>
          </a:xfrm>
        </p:grpSpPr>
        <p:pic>
          <p:nvPicPr>
            <p:cNvPr id="63500" name="Picture 22" descr="MCj0431646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501" name="Picture 33" descr="MCj02374590000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3502" name="Picture 28" descr="MCj0433953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152650"/>
            <a:ext cx="392112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503" name="Group 25"/>
          <p:cNvGrpSpPr>
            <a:grpSpLocks/>
          </p:cNvGrpSpPr>
          <p:nvPr/>
        </p:nvGrpSpPr>
        <p:grpSpPr bwMode="auto">
          <a:xfrm>
            <a:off x="6156325" y="2152650"/>
            <a:ext cx="434975" cy="412750"/>
            <a:chOff x="5297" y="981"/>
            <a:chExt cx="408" cy="317"/>
          </a:xfrm>
        </p:grpSpPr>
        <p:pic>
          <p:nvPicPr>
            <p:cNvPr id="63504" name="Picture 26" descr="MCj0432621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505" name="Picture 27" descr="MCj0432623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3509" name="Rectangle 21"/>
          <p:cNvSpPr>
            <a:spLocks noChangeArrowheads="1"/>
          </p:cNvSpPr>
          <p:nvPr/>
        </p:nvSpPr>
        <p:spPr bwMode="auto">
          <a:xfrm>
            <a:off x="5903913" y="908050"/>
            <a:ext cx="6842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46904058-0640-4D94-A36F-6F90DDBE3B09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9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A48978AA-CC8E-4A65-95FD-9D93D4CF77A2}" type="slidenum">
              <a:rPr lang="fr-FR"/>
              <a:pPr/>
              <a:t>8</a:t>
            </a:fld>
            <a:endParaRPr lang="fr-FR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Création du Projet (2/2)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628775"/>
            <a:ext cx="6902450" cy="45370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smtClean="0">
                <a:latin typeface="Calibri" pitchFamily="34" charset="0"/>
              </a:rPr>
              <a:t>Actions de la Check-list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Suivi N° Mission dans "0_Missions.xls"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Création du répertoire de la mission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Création du Dossier Rouge 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Renseignement de la mire de la mission (nom du contact, demande précise, délais de soumission du devis ....)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Mise à jour du Portail (Consultant(s) Responsable / Affecté(s))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Création du répertoire Outlook de la mission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Mise à jour du contact dans Outlook</a:t>
            </a:r>
          </a:p>
          <a:p>
            <a:pPr>
              <a:lnSpc>
                <a:spcPct val="90000"/>
              </a:lnSpc>
            </a:pPr>
            <a:endParaRPr lang="fr-FR" smtClean="0">
              <a:solidFill>
                <a:srgbClr val="0066A4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fr-FR" smtClean="0">
                <a:latin typeface="Calibri" pitchFamily="34" charset="0"/>
              </a:rPr>
              <a:t>"6" (SISC) SUNNIKAN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Création de la société si nouveau client 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Création des interlocuteurs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Création du projet</a:t>
            </a:r>
          </a:p>
          <a:p>
            <a:pPr lvl="1">
              <a:lnSpc>
                <a:spcPct val="90000"/>
              </a:lnSpc>
            </a:pP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Saisie du devis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611188" y="1052513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grpSp>
        <p:nvGrpSpPr>
          <p:cNvPr id="64517" name="Group 58"/>
          <p:cNvGrpSpPr>
            <a:grpSpLocks/>
          </p:cNvGrpSpPr>
          <p:nvPr/>
        </p:nvGrpSpPr>
        <p:grpSpPr bwMode="auto">
          <a:xfrm>
            <a:off x="5797550" y="4581525"/>
            <a:ext cx="503238" cy="431800"/>
            <a:chOff x="2485" y="3702"/>
            <a:chExt cx="545" cy="487"/>
          </a:xfrm>
        </p:grpSpPr>
        <p:pic>
          <p:nvPicPr>
            <p:cNvPr id="64518" name="Picture 22" descr="MCj0431646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19" name="Picture 33" descr="MCj0237459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5651500" y="1052513"/>
            <a:ext cx="6842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grpSp>
        <p:nvGrpSpPr>
          <p:cNvPr id="64525" name="Group 58"/>
          <p:cNvGrpSpPr>
            <a:grpSpLocks/>
          </p:cNvGrpSpPr>
          <p:nvPr/>
        </p:nvGrpSpPr>
        <p:grpSpPr bwMode="auto">
          <a:xfrm>
            <a:off x="5724525" y="1484313"/>
            <a:ext cx="503238" cy="488950"/>
            <a:chOff x="2485" y="3702"/>
            <a:chExt cx="545" cy="487"/>
          </a:xfrm>
        </p:grpSpPr>
        <p:pic>
          <p:nvPicPr>
            <p:cNvPr id="64526" name="Picture 22" descr="MCj04316460000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27" name="Picture 33" descr="MCj0237459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4531" name="Picture 15" descr="SI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789363"/>
            <a:ext cx="1800225" cy="1119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32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5148263" y="4940300"/>
            <a:ext cx="2376487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2000" b="1">
                <a:solidFill>
                  <a:srgbClr val="FBDD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Suivi avec </a:t>
            </a:r>
          </a:p>
          <a:p>
            <a:pPr algn="ctr"/>
            <a:r>
              <a:rPr lang="fr-FR" sz="2000" b="1">
                <a:solidFill>
                  <a:srgbClr val="FBDD0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 Portail et SISC</a:t>
            </a:r>
          </a:p>
        </p:txBody>
      </p:sp>
      <p:grpSp>
        <p:nvGrpSpPr>
          <p:cNvPr id="64534" name="Group 34"/>
          <p:cNvGrpSpPr>
            <a:grpSpLocks/>
          </p:cNvGrpSpPr>
          <p:nvPr/>
        </p:nvGrpSpPr>
        <p:grpSpPr bwMode="auto">
          <a:xfrm>
            <a:off x="5795963" y="3933825"/>
            <a:ext cx="358775" cy="441325"/>
            <a:chOff x="988" y="2795"/>
            <a:chExt cx="466" cy="506"/>
          </a:xfrm>
        </p:grpSpPr>
        <p:pic>
          <p:nvPicPr>
            <p:cNvPr id="64535" name="Picture 30" descr="MCj0432611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36" name="Picture 33" descr="MCj0237459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707352A5-1D24-4136-825D-3BDE3F6C2864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2262730F-8C96-4100-9B60-E40887D66922}" type="slidenum">
              <a:rPr lang="fr-FR"/>
              <a:pPr/>
              <a:t>9</a:t>
            </a:fld>
            <a:endParaRPr lang="fr-FR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Le Consultant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/>
            <a:r>
              <a:rPr lang="fr-FR" smtClean="0">
                <a:latin typeface="Calibri" pitchFamily="34" charset="0"/>
              </a:rPr>
              <a:t>remplit le Devis_SI (</a:t>
            </a:r>
            <a:r>
              <a:rPr lang="fr-FR" smtClean="0">
                <a:solidFill>
                  <a:schemeClr val="accent2"/>
                </a:solidFill>
                <a:latin typeface="Calibri" pitchFamily="34" charset="0"/>
              </a:rPr>
              <a:t>fichier 0_XXX_ZZZ_YY_CCC_Finances.xls)</a:t>
            </a:r>
            <a:r>
              <a:rPr lang="fr-FR" smtClean="0">
                <a:solidFill>
                  <a:schemeClr val="folHlink"/>
                </a:solidFill>
                <a:latin typeface="Calibri" pitchFamily="34" charset="0"/>
              </a:rPr>
              <a:t> </a:t>
            </a:r>
            <a:r>
              <a:rPr lang="fr-FR" smtClean="0">
                <a:latin typeface="Calibri" pitchFamily="34" charset="0"/>
              </a:rPr>
              <a:t>parallèlement à la rédaction du devis Word pour le Client</a:t>
            </a:r>
          </a:p>
          <a:p>
            <a:pPr algn="just"/>
            <a:r>
              <a:rPr lang="fr-FR" smtClean="0">
                <a:latin typeface="Calibri" pitchFamily="34" charset="0"/>
              </a:rPr>
              <a:t>met Soazic en copie de l'envoi du devis au Client</a:t>
            </a:r>
          </a:p>
          <a:p>
            <a:pPr algn="just"/>
            <a:r>
              <a:rPr lang="fr-FR" smtClean="0">
                <a:latin typeface="Calibri" pitchFamily="34" charset="0"/>
              </a:rPr>
              <a:t>transmet le Devis_SI à Soazic qui le saisit dans "6" (SISC)</a:t>
            </a:r>
          </a:p>
          <a:p>
            <a:pPr lvl="1" algn="just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On parle alors de Devis "6"</a:t>
            </a:r>
          </a:p>
          <a:p>
            <a:pPr algn="just"/>
            <a:r>
              <a:rPr lang="fr-FR" smtClean="0">
                <a:latin typeface="Calibri" pitchFamily="34" charset="0"/>
              </a:rPr>
              <a:t>prévient Soazic quand le Devis est accepté (par Mail et/ou par Oral)</a:t>
            </a:r>
          </a:p>
          <a:p>
            <a:pPr algn="just"/>
            <a:r>
              <a:rPr lang="fr-FR" smtClean="0">
                <a:latin typeface="Calibri" pitchFamily="34" charset="0"/>
              </a:rPr>
              <a:t>met à jour la planification des factures (traité en détail plus loin)</a:t>
            </a:r>
          </a:p>
          <a:p>
            <a:pPr algn="just"/>
            <a:r>
              <a:rPr lang="fr-FR" smtClean="0">
                <a:latin typeface="Calibri" pitchFamily="34" charset="0"/>
              </a:rPr>
              <a:t>revoit en détail et valide le Devis "6" lors de la demande d'enclenchement de TicTac.</a:t>
            </a:r>
          </a:p>
        </p:txBody>
      </p:sp>
      <p:pic>
        <p:nvPicPr>
          <p:cNvPr id="65540" name="Picture 9" descr="Devis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365625"/>
            <a:ext cx="2132013" cy="1500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541" name="Group 25"/>
          <p:cNvGrpSpPr>
            <a:grpSpLocks/>
          </p:cNvGrpSpPr>
          <p:nvPr/>
        </p:nvGrpSpPr>
        <p:grpSpPr bwMode="auto">
          <a:xfrm>
            <a:off x="2700338" y="404813"/>
            <a:ext cx="434975" cy="412750"/>
            <a:chOff x="5297" y="981"/>
            <a:chExt cx="408" cy="317"/>
          </a:xfrm>
        </p:grpSpPr>
        <p:pic>
          <p:nvPicPr>
            <p:cNvPr id="65542" name="Picture 26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3" name="Picture 27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468CF7FE-159E-4DA0-9631-2550BFFBA667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25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26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A9282813-8EB2-4B9E-AE23-1B37D8C67D5B}" type="slidenum">
              <a:rPr lang="fr-FR"/>
              <a:pPr/>
              <a:t>10</a:t>
            </a:fld>
            <a:endParaRPr lang="fr-FR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9275" y="503238"/>
            <a:ext cx="6902450" cy="549275"/>
          </a:xfrm>
        </p:spPr>
        <p:txBody>
          <a:bodyPr/>
          <a:lstStyle/>
          <a:p>
            <a:r>
              <a:rPr lang="fr-FR" sz="2200" smtClean="0">
                <a:latin typeface="Calibri" pitchFamily="34" charset="0"/>
              </a:rPr>
              <a:t>Conception du devis (Word &amp; "6") et des tâches TicTac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341438"/>
            <a:ext cx="6902450" cy="5040312"/>
          </a:xfrm>
        </p:spPr>
        <p:txBody>
          <a:bodyPr/>
          <a:lstStyle/>
          <a:p>
            <a:r>
              <a:rPr lang="fr-FR" smtClean="0">
                <a:latin typeface="Calibri" pitchFamily="34" charset="0"/>
              </a:rPr>
              <a:t>Conception du devis Word</a:t>
            </a:r>
          </a:p>
          <a:p>
            <a:r>
              <a:rPr lang="fr-FR" smtClean="0">
                <a:latin typeface="Calibri" pitchFamily="34" charset="0"/>
              </a:rPr>
              <a:t>Conception du devis "6"</a:t>
            </a:r>
          </a:p>
          <a:p>
            <a:pPr lvl="1"/>
            <a:r>
              <a:rPr lang="fr-FR" smtClean="0">
                <a:latin typeface="Calibri" pitchFamily="34" charset="0"/>
              </a:rPr>
              <a:t>Jours Devis 	=&gt; Pour le client</a:t>
            </a:r>
          </a:p>
          <a:p>
            <a:pPr lvl="1"/>
            <a:r>
              <a:rPr lang="fr-FR" smtClean="0">
                <a:latin typeface="Calibri" pitchFamily="34" charset="0"/>
              </a:rPr>
              <a:t>Jours Internes 	=&gt; Tâches TicTac</a:t>
            </a:r>
          </a:p>
          <a:p>
            <a:pPr lvl="1"/>
            <a:r>
              <a:rPr lang="fr-FR" smtClean="0">
                <a:latin typeface="Calibri" pitchFamily="34" charset="0"/>
              </a:rPr>
              <a:t>Jours Planifiés	=&gt; Réalité Opérationnelle planifiée</a:t>
            </a:r>
          </a:p>
          <a:p>
            <a:pPr>
              <a:buFont typeface="Arial" charset="0"/>
              <a:buNone/>
            </a:pPr>
            <a:r>
              <a:rPr lang="fr-FR" smtClean="0">
                <a:latin typeface="Calibri" pitchFamily="34" charset="0"/>
              </a:rPr>
              <a:t>	</a:t>
            </a:r>
            <a:r>
              <a:rPr lang="fr-FR" sz="1500" smtClean="0">
                <a:solidFill>
                  <a:srgbClr val="1088C9"/>
                </a:solidFill>
                <a:latin typeface="Calibri" pitchFamily="34" charset="0"/>
              </a:rPr>
              <a:t>	 =&gt; J Internes – J Planifiés = Résultat Commercial</a:t>
            </a:r>
            <a:br>
              <a:rPr lang="fr-FR" sz="1500" smtClean="0">
                <a:solidFill>
                  <a:srgbClr val="1088C9"/>
                </a:solidFill>
                <a:latin typeface="Calibri" pitchFamily="34" charset="0"/>
              </a:rPr>
            </a:br>
            <a:r>
              <a:rPr lang="fr-FR" sz="1500" smtClean="0">
                <a:solidFill>
                  <a:srgbClr val="1088C9"/>
                </a:solidFill>
                <a:latin typeface="Calibri" pitchFamily="34" charset="0"/>
              </a:rPr>
              <a:t>				(ou amortissement des outils)</a:t>
            </a:r>
          </a:p>
          <a:p>
            <a:pPr lvl="1"/>
            <a:r>
              <a:rPr lang="fr-FR" smtClean="0">
                <a:latin typeface="Calibri" pitchFamily="34" charset="0"/>
              </a:rPr>
              <a:t>Création du libellé des tâches par le Consultant</a:t>
            </a:r>
          </a:p>
          <a:p>
            <a:endParaRPr lang="fr-FR" smtClean="0">
              <a:latin typeface="Calibri" pitchFamily="34" charset="0"/>
            </a:endParaRPr>
          </a:p>
          <a:p>
            <a:r>
              <a:rPr lang="fr-FR" smtClean="0">
                <a:latin typeface="Calibri" pitchFamily="34" charset="0"/>
              </a:rPr>
              <a:t>Mise à jour l'onglet "Planification" de "0_Missions.xls" 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Montant global et jours total sur la mission</a:t>
            </a:r>
          </a:p>
          <a:p>
            <a:endParaRPr lang="fr-FR" smtClean="0">
              <a:latin typeface="Calibri" pitchFamily="34" charset="0"/>
            </a:endParaRPr>
          </a:p>
          <a:p>
            <a:r>
              <a:rPr lang="fr-FR" smtClean="0">
                <a:latin typeface="Calibri" pitchFamily="34" charset="0"/>
              </a:rPr>
              <a:t>Mise à jour de "6" et du Portail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7235825" y="981075"/>
            <a:ext cx="68421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sp>
        <p:nvSpPr>
          <p:cNvPr id="66565" name="AutoShape 12"/>
          <p:cNvSpPr>
            <a:spLocks/>
          </p:cNvSpPr>
          <p:nvPr/>
        </p:nvSpPr>
        <p:spPr bwMode="auto">
          <a:xfrm rot="10800000" flipH="1">
            <a:off x="5076825" y="2132013"/>
            <a:ext cx="142875" cy="504825"/>
          </a:xfrm>
          <a:prstGeom prst="rightBrace">
            <a:avLst>
              <a:gd name="adj1" fmla="val 29444"/>
              <a:gd name="adj2" fmla="val 48037"/>
            </a:avLst>
          </a:prstGeom>
          <a:noFill/>
          <a:ln w="38100">
            <a:solidFill>
              <a:srgbClr val="1088C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lIns="90000" tIns="46800" rIns="90000" bIns="46800" anchor="ctr"/>
          <a:lstStyle/>
          <a:p>
            <a:endParaRPr lang="fr-FR" sz="1800">
              <a:solidFill>
                <a:srgbClr val="1088C9"/>
              </a:solidFill>
              <a:latin typeface="Arial" charset="0"/>
            </a:endParaRPr>
          </a:p>
        </p:txBody>
      </p:sp>
      <p:sp>
        <p:nvSpPr>
          <p:cNvPr id="66566" name="Text Box 4"/>
          <p:cNvSpPr txBox="1">
            <a:spLocks noChangeArrowheads="1"/>
          </p:cNvSpPr>
          <p:nvPr/>
        </p:nvSpPr>
        <p:spPr bwMode="auto">
          <a:xfrm>
            <a:off x="5292725" y="2276475"/>
            <a:ext cx="2579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>
                <a:solidFill>
                  <a:srgbClr val="1088C9"/>
                </a:solidFill>
              </a:rPr>
              <a:t>Par règle : ∑ J Devis = ∑ J Internes</a:t>
            </a:r>
          </a:p>
        </p:txBody>
      </p:sp>
      <p:pic>
        <p:nvPicPr>
          <p:cNvPr id="66567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498850"/>
            <a:ext cx="3603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68" name="Group 10"/>
          <p:cNvGrpSpPr>
            <a:grpSpLocks/>
          </p:cNvGrpSpPr>
          <p:nvPr/>
        </p:nvGrpSpPr>
        <p:grpSpPr bwMode="auto">
          <a:xfrm>
            <a:off x="7453313" y="3498850"/>
            <a:ext cx="431800" cy="361950"/>
            <a:chOff x="5297" y="981"/>
            <a:chExt cx="408" cy="317"/>
          </a:xfrm>
        </p:grpSpPr>
        <p:pic>
          <p:nvPicPr>
            <p:cNvPr id="66569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0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571" name="Group 10"/>
          <p:cNvGrpSpPr>
            <a:grpSpLocks/>
          </p:cNvGrpSpPr>
          <p:nvPr/>
        </p:nvGrpSpPr>
        <p:grpSpPr bwMode="auto">
          <a:xfrm>
            <a:off x="7235825" y="4437063"/>
            <a:ext cx="431800" cy="361950"/>
            <a:chOff x="5297" y="981"/>
            <a:chExt cx="408" cy="317"/>
          </a:xfrm>
        </p:grpSpPr>
        <p:pic>
          <p:nvPicPr>
            <p:cNvPr id="66572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3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574" name="Group 58"/>
          <p:cNvGrpSpPr>
            <a:grpSpLocks/>
          </p:cNvGrpSpPr>
          <p:nvPr/>
        </p:nvGrpSpPr>
        <p:grpSpPr bwMode="auto">
          <a:xfrm>
            <a:off x="7308850" y="5300663"/>
            <a:ext cx="503238" cy="488950"/>
            <a:chOff x="2485" y="3702"/>
            <a:chExt cx="545" cy="487"/>
          </a:xfrm>
        </p:grpSpPr>
        <p:pic>
          <p:nvPicPr>
            <p:cNvPr id="66575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76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6577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482725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78" name="Group 10"/>
          <p:cNvGrpSpPr>
            <a:grpSpLocks/>
          </p:cNvGrpSpPr>
          <p:nvPr/>
        </p:nvGrpSpPr>
        <p:grpSpPr bwMode="auto">
          <a:xfrm>
            <a:off x="7380288" y="1482725"/>
            <a:ext cx="431800" cy="361950"/>
            <a:chOff x="5297" y="981"/>
            <a:chExt cx="408" cy="317"/>
          </a:xfrm>
        </p:grpSpPr>
        <p:pic>
          <p:nvPicPr>
            <p:cNvPr id="66579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80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581" name="Group 58"/>
          <p:cNvGrpSpPr>
            <a:grpSpLocks/>
          </p:cNvGrpSpPr>
          <p:nvPr/>
        </p:nvGrpSpPr>
        <p:grpSpPr bwMode="auto">
          <a:xfrm>
            <a:off x="6948488" y="1338263"/>
            <a:ext cx="503237" cy="488950"/>
            <a:chOff x="2485" y="3702"/>
            <a:chExt cx="545" cy="487"/>
          </a:xfrm>
        </p:grpSpPr>
        <p:pic>
          <p:nvPicPr>
            <p:cNvPr id="66582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583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E7A430A2-52FF-47FE-A5C9-CD84C606FBAB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30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31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30D08B98-E648-49CF-9571-FE57B65E7CBD}" type="slidenum">
              <a:rPr lang="fr-FR"/>
              <a:pPr/>
              <a:t>11</a:t>
            </a:fld>
            <a:endParaRPr lang="fr-FR"/>
          </a:p>
        </p:txBody>
      </p:sp>
      <p:pic>
        <p:nvPicPr>
          <p:cNvPr id="67613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284538"/>
            <a:ext cx="1692275" cy="1055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Mission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84313"/>
            <a:ext cx="6902450" cy="4681537"/>
          </a:xfrm>
        </p:spPr>
        <p:txBody>
          <a:bodyPr/>
          <a:lstStyle/>
          <a:p>
            <a:r>
              <a:rPr lang="fr-FR" smtClean="0">
                <a:latin typeface="Calibri" pitchFamily="34" charset="0"/>
              </a:rPr>
              <a:t>Répertoire Mission et "0_Missions.xls"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Mise à jour de la mire de la mission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Rédaction du contrat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Validation et signature du contrat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Mise à jour de l’onglet "Planification"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Mettre la date de début de la Mission</a:t>
            </a:r>
          </a:p>
          <a:p>
            <a:endParaRPr lang="fr-FR" smtClean="0">
              <a:latin typeface="Calibri" pitchFamily="34" charset="0"/>
            </a:endParaRPr>
          </a:p>
          <a:p>
            <a:r>
              <a:rPr lang="fr-FR" smtClean="0">
                <a:latin typeface="Calibri" pitchFamily="34" charset="0"/>
              </a:rPr>
              <a:t>"6" (SISC) SUNNIKAN et Portail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Transformation du "Projet" en "Mission" </a:t>
            </a:r>
            <a:br>
              <a:rPr lang="fr-FR" smtClean="0">
                <a:solidFill>
                  <a:srgbClr val="0066A4"/>
                </a:solidFill>
                <a:latin typeface="Calibri" pitchFamily="34" charset="0"/>
              </a:rPr>
            </a:b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date d'acceptation du devis : date de début de Mission !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Génération des tâches TicTac</a:t>
            </a:r>
            <a:endParaRPr lang="fr-FR" smtClean="0">
              <a:latin typeface="Calibri" pitchFamily="34" charset="0"/>
            </a:endParaRP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611188" y="1052513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sp>
        <p:nvSpPr>
          <p:cNvPr id="13318" name="Text Box 19"/>
          <p:cNvSpPr txBox="1">
            <a:spLocks noChangeArrowheads="1"/>
          </p:cNvSpPr>
          <p:nvPr/>
        </p:nvSpPr>
        <p:spPr bwMode="auto">
          <a:xfrm>
            <a:off x="3203575" y="765175"/>
            <a:ext cx="2738438" cy="396875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2000" b="1">
                <a:solidFill>
                  <a:srgbClr val="00CC00"/>
                </a:solidFill>
              </a:rPr>
              <a:t>ACCEPTATION DU DEVIS</a:t>
            </a:r>
          </a:p>
        </p:txBody>
      </p:sp>
      <p:pic>
        <p:nvPicPr>
          <p:cNvPr id="67591" name="Picture 20" descr="MCj030478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20713"/>
            <a:ext cx="64770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Picture 15" descr="SI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933825"/>
            <a:ext cx="1800225" cy="11191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725988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5219700" y="5084763"/>
            <a:ext cx="2376488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400" b="1">
                <a:solidFill>
                  <a:srgbClr val="FBDD03"/>
                </a:solidFill>
              </a:rPr>
              <a:t>Suivi avec </a:t>
            </a:r>
          </a:p>
          <a:p>
            <a:pPr algn="ctr"/>
            <a:r>
              <a:rPr lang="fr-FR" sz="1400" b="1">
                <a:solidFill>
                  <a:srgbClr val="FBDD03"/>
                </a:solidFill>
              </a:rPr>
              <a:t>Le Portail, SISC </a:t>
            </a:r>
          </a:p>
          <a:p>
            <a:pPr algn="ctr"/>
            <a:r>
              <a:rPr lang="fr-FR" sz="1400" b="1">
                <a:solidFill>
                  <a:srgbClr val="FBDD03"/>
                </a:solidFill>
              </a:rPr>
              <a:t>et 0_Missions</a:t>
            </a:r>
          </a:p>
        </p:txBody>
      </p:sp>
      <p:pic>
        <p:nvPicPr>
          <p:cNvPr id="67595" name="Picture 19" descr="MCj0433953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2060575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596" name="Group 10"/>
          <p:cNvGrpSpPr>
            <a:grpSpLocks/>
          </p:cNvGrpSpPr>
          <p:nvPr/>
        </p:nvGrpSpPr>
        <p:grpSpPr bwMode="auto">
          <a:xfrm>
            <a:off x="6805613" y="2060575"/>
            <a:ext cx="431800" cy="361950"/>
            <a:chOff x="5297" y="981"/>
            <a:chExt cx="408" cy="317"/>
          </a:xfrm>
        </p:grpSpPr>
        <p:pic>
          <p:nvPicPr>
            <p:cNvPr id="67597" name="Picture 11" descr="MCj043262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598" name="Picture 12" descr="MCj0432623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599" name="Group 58"/>
          <p:cNvGrpSpPr>
            <a:grpSpLocks/>
          </p:cNvGrpSpPr>
          <p:nvPr/>
        </p:nvGrpSpPr>
        <p:grpSpPr bwMode="auto">
          <a:xfrm>
            <a:off x="6446838" y="1989138"/>
            <a:ext cx="430212" cy="415925"/>
            <a:chOff x="2485" y="3702"/>
            <a:chExt cx="545" cy="487"/>
          </a:xfrm>
        </p:grpSpPr>
        <p:pic>
          <p:nvPicPr>
            <p:cNvPr id="67600" name="Picture 22" descr="MCj0431646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01" name="Picture 33" descr="MCj02374590000[1]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7602" name="Picture 19" descr="MCj04339530000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2565400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603" name="Group 10"/>
          <p:cNvGrpSpPr>
            <a:grpSpLocks/>
          </p:cNvGrpSpPr>
          <p:nvPr/>
        </p:nvGrpSpPr>
        <p:grpSpPr bwMode="auto">
          <a:xfrm>
            <a:off x="6373813" y="2565400"/>
            <a:ext cx="431800" cy="361950"/>
            <a:chOff x="5297" y="981"/>
            <a:chExt cx="408" cy="317"/>
          </a:xfrm>
        </p:grpSpPr>
        <p:pic>
          <p:nvPicPr>
            <p:cNvPr id="67604" name="Picture 11" descr="MCj043262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05" name="Picture 12" descr="MCj0432623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606" name="Group 10"/>
          <p:cNvGrpSpPr>
            <a:grpSpLocks/>
          </p:cNvGrpSpPr>
          <p:nvPr/>
        </p:nvGrpSpPr>
        <p:grpSpPr bwMode="auto">
          <a:xfrm>
            <a:off x="6300788" y="2852738"/>
            <a:ext cx="431800" cy="361950"/>
            <a:chOff x="5297" y="981"/>
            <a:chExt cx="408" cy="317"/>
          </a:xfrm>
        </p:grpSpPr>
        <p:pic>
          <p:nvPicPr>
            <p:cNvPr id="67607" name="Picture 11" descr="MCj043262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08" name="Picture 12" descr="MCj04326230000[1]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609" name="Group 58"/>
          <p:cNvGrpSpPr>
            <a:grpSpLocks/>
          </p:cNvGrpSpPr>
          <p:nvPr/>
        </p:nvGrpSpPr>
        <p:grpSpPr bwMode="auto">
          <a:xfrm>
            <a:off x="6516688" y="4005263"/>
            <a:ext cx="431800" cy="417512"/>
            <a:chOff x="2485" y="3702"/>
            <a:chExt cx="545" cy="487"/>
          </a:xfrm>
        </p:grpSpPr>
        <p:pic>
          <p:nvPicPr>
            <p:cNvPr id="67610" name="Picture 22" descr="MCj0431646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11" name="Picture 33" descr="MCj02374590000[1]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612" name="Rectangle 28"/>
          <p:cNvSpPr>
            <a:spLocks noChangeArrowheads="1"/>
          </p:cNvSpPr>
          <p:nvPr/>
        </p:nvSpPr>
        <p:spPr bwMode="auto">
          <a:xfrm>
            <a:off x="6588125" y="1339850"/>
            <a:ext cx="68421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6569657B-3801-42F9-96F7-151FC2690CCA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37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38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08C89411-E113-4776-9FE4-0768766DDC2B}" type="slidenum">
              <a:rPr lang="fr-FR"/>
              <a:pPr/>
              <a:t>12</a:t>
            </a:fld>
            <a:endParaRPr lang="fr-FR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Suivi de la mission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12875"/>
            <a:ext cx="6902450" cy="4752975"/>
          </a:xfrm>
        </p:spPr>
        <p:txBody>
          <a:bodyPr/>
          <a:lstStyle/>
          <a:p>
            <a:r>
              <a:rPr lang="fr-FR" smtClean="0">
                <a:latin typeface="Calibri" pitchFamily="34" charset="0"/>
              </a:rPr>
              <a:t>Portail 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Liste des Missions / Mission détail : </a:t>
            </a:r>
          </a:p>
          <a:p>
            <a:pPr lvl="2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Projets en cours/abandonnés, </a:t>
            </a:r>
          </a:p>
          <a:p>
            <a:pPr lvl="2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Missions en cours / Missions clôturées,</a:t>
            </a:r>
          </a:p>
          <a:p>
            <a:pPr lvl="2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Accès à la Mire Documents / Mire Mission.</a:t>
            </a:r>
          </a:p>
          <a:p>
            <a:r>
              <a:rPr lang="fr-FR" smtClean="0">
                <a:latin typeface="Calibri" pitchFamily="34" charset="0"/>
              </a:rPr>
              <a:t>Gestion de la Mire Documents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Version de Travail / Versions sauvegardées (lors de toute réception du client et tout envoi au client)</a:t>
            </a:r>
          </a:p>
          <a:p>
            <a:r>
              <a:rPr lang="fr-FR" smtClean="0">
                <a:latin typeface="Calibri" pitchFamily="34" charset="0"/>
              </a:rPr>
              <a:t>Gestion de la Mire de la Mission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Toute action doit y figurer en précisant la Date, l'évènement (Initiales Consultant / Interlocuteur + préciser si Courrier/ Mail/Tel/Fax) et les commentaires.</a:t>
            </a:r>
          </a:p>
          <a:p>
            <a:endParaRPr lang="fr-FR" smtClean="0">
              <a:latin typeface="Calibri" pitchFamily="34" charset="0"/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611188" y="1052513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7235825" y="1339850"/>
            <a:ext cx="68421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pic>
        <p:nvPicPr>
          <p:cNvPr id="68614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2051050"/>
            <a:ext cx="3603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15" name="Group 10"/>
          <p:cNvGrpSpPr>
            <a:grpSpLocks/>
          </p:cNvGrpSpPr>
          <p:nvPr/>
        </p:nvGrpSpPr>
        <p:grpSpPr bwMode="auto">
          <a:xfrm>
            <a:off x="7667625" y="2051050"/>
            <a:ext cx="431800" cy="361950"/>
            <a:chOff x="5297" y="981"/>
            <a:chExt cx="408" cy="317"/>
          </a:xfrm>
        </p:grpSpPr>
        <p:pic>
          <p:nvPicPr>
            <p:cNvPr id="68616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17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18" name="Group 58"/>
          <p:cNvGrpSpPr>
            <a:grpSpLocks/>
          </p:cNvGrpSpPr>
          <p:nvPr/>
        </p:nvGrpSpPr>
        <p:grpSpPr bwMode="auto">
          <a:xfrm>
            <a:off x="7235825" y="1906588"/>
            <a:ext cx="503238" cy="488950"/>
            <a:chOff x="2485" y="3702"/>
            <a:chExt cx="545" cy="487"/>
          </a:xfrm>
        </p:grpSpPr>
        <p:pic>
          <p:nvPicPr>
            <p:cNvPr id="68619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0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21" name="Group 34"/>
          <p:cNvGrpSpPr>
            <a:grpSpLocks/>
          </p:cNvGrpSpPr>
          <p:nvPr/>
        </p:nvGrpSpPr>
        <p:grpSpPr bwMode="auto">
          <a:xfrm>
            <a:off x="6875463" y="1979613"/>
            <a:ext cx="358775" cy="441325"/>
            <a:chOff x="988" y="2795"/>
            <a:chExt cx="466" cy="506"/>
          </a:xfrm>
        </p:grpSpPr>
        <p:pic>
          <p:nvPicPr>
            <p:cNvPr id="68622" name="Picture 30" descr="MCj043261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3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8624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3563938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25" name="Group 10"/>
          <p:cNvGrpSpPr>
            <a:grpSpLocks/>
          </p:cNvGrpSpPr>
          <p:nvPr/>
        </p:nvGrpSpPr>
        <p:grpSpPr bwMode="auto">
          <a:xfrm>
            <a:off x="7669213" y="3563938"/>
            <a:ext cx="431800" cy="361950"/>
            <a:chOff x="5297" y="981"/>
            <a:chExt cx="408" cy="317"/>
          </a:xfrm>
        </p:grpSpPr>
        <p:pic>
          <p:nvPicPr>
            <p:cNvPr id="68626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7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28" name="Group 58"/>
          <p:cNvGrpSpPr>
            <a:grpSpLocks/>
          </p:cNvGrpSpPr>
          <p:nvPr/>
        </p:nvGrpSpPr>
        <p:grpSpPr bwMode="auto">
          <a:xfrm>
            <a:off x="7237413" y="3419475"/>
            <a:ext cx="503237" cy="488950"/>
            <a:chOff x="2485" y="3702"/>
            <a:chExt cx="545" cy="487"/>
          </a:xfrm>
        </p:grpSpPr>
        <p:pic>
          <p:nvPicPr>
            <p:cNvPr id="68629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0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31" name="Group 34"/>
          <p:cNvGrpSpPr>
            <a:grpSpLocks/>
          </p:cNvGrpSpPr>
          <p:nvPr/>
        </p:nvGrpSpPr>
        <p:grpSpPr bwMode="auto">
          <a:xfrm>
            <a:off x="6877050" y="3492500"/>
            <a:ext cx="358775" cy="441325"/>
            <a:chOff x="988" y="2795"/>
            <a:chExt cx="466" cy="506"/>
          </a:xfrm>
        </p:grpSpPr>
        <p:pic>
          <p:nvPicPr>
            <p:cNvPr id="68632" name="Picture 30" descr="MCj043261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3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8634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25" y="4714875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35" name="Group 10"/>
          <p:cNvGrpSpPr>
            <a:grpSpLocks/>
          </p:cNvGrpSpPr>
          <p:nvPr/>
        </p:nvGrpSpPr>
        <p:grpSpPr bwMode="auto">
          <a:xfrm>
            <a:off x="7739063" y="4714875"/>
            <a:ext cx="431800" cy="361950"/>
            <a:chOff x="5297" y="981"/>
            <a:chExt cx="408" cy="317"/>
          </a:xfrm>
        </p:grpSpPr>
        <p:pic>
          <p:nvPicPr>
            <p:cNvPr id="68636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7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38" name="Group 58"/>
          <p:cNvGrpSpPr>
            <a:grpSpLocks/>
          </p:cNvGrpSpPr>
          <p:nvPr/>
        </p:nvGrpSpPr>
        <p:grpSpPr bwMode="auto">
          <a:xfrm>
            <a:off x="7307263" y="4570413"/>
            <a:ext cx="503237" cy="488950"/>
            <a:chOff x="2485" y="3702"/>
            <a:chExt cx="545" cy="487"/>
          </a:xfrm>
        </p:grpSpPr>
        <p:pic>
          <p:nvPicPr>
            <p:cNvPr id="68639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0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41" name="Group 34"/>
          <p:cNvGrpSpPr>
            <a:grpSpLocks/>
          </p:cNvGrpSpPr>
          <p:nvPr/>
        </p:nvGrpSpPr>
        <p:grpSpPr bwMode="auto">
          <a:xfrm>
            <a:off x="6946900" y="4643438"/>
            <a:ext cx="358775" cy="441325"/>
            <a:chOff x="988" y="2795"/>
            <a:chExt cx="466" cy="506"/>
          </a:xfrm>
        </p:grpSpPr>
        <p:pic>
          <p:nvPicPr>
            <p:cNvPr id="68642" name="Picture 30" descr="MCj043261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43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44B37D37-40B6-4A31-92A1-385ECF34432A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4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BFC5E27F-B6D7-4B66-9616-AA957215C2AB}" type="slidenum">
              <a:rPr lang="fr-FR"/>
              <a:pPr/>
              <a:t>13</a:t>
            </a:fld>
            <a:endParaRPr lang="fr-FR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Fin de Mission = Archivage informatique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12875"/>
            <a:ext cx="6902450" cy="4752975"/>
          </a:xfrm>
        </p:spPr>
        <p:txBody>
          <a:bodyPr/>
          <a:lstStyle/>
          <a:p>
            <a:r>
              <a:rPr lang="fr-FR" b="1" smtClean="0">
                <a:solidFill>
                  <a:srgbClr val="FF3399"/>
                </a:solidFill>
                <a:latin typeface="Calibri" pitchFamily="34" charset="0"/>
              </a:rPr>
              <a:t>MISSION TERMINÉE : toutes les factures n'ont peut-être pas encore été réglées</a:t>
            </a:r>
          </a:p>
          <a:p>
            <a:endParaRPr lang="fr-FR" b="1" smtClean="0">
              <a:solidFill>
                <a:srgbClr val="FF3399"/>
              </a:solidFill>
              <a:latin typeface="Calibri" pitchFamily="34" charset="0"/>
            </a:endParaRPr>
          </a:p>
          <a:p>
            <a:endParaRPr lang="fr-FR" b="1" smtClean="0">
              <a:solidFill>
                <a:srgbClr val="FF3399"/>
              </a:solidFill>
              <a:latin typeface="Calibri" pitchFamily="34" charset="0"/>
            </a:endParaRPr>
          </a:p>
          <a:p>
            <a:pPr eaLnBrk="1" hangingPunct="1"/>
            <a:r>
              <a:rPr lang="fr-FR" smtClean="0">
                <a:latin typeface="Calibri" pitchFamily="34" charset="0"/>
              </a:rPr>
              <a:t>Le Consultant Responsable :</a:t>
            </a:r>
          </a:p>
          <a:p>
            <a:pPr lvl="1" algn="just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complète le facturable, si nécessaire, dans le portail de la mission</a:t>
            </a:r>
          </a:p>
          <a:p>
            <a:pPr lvl="1" algn="just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Vérifie que la facturation est bien en accord avec le devis SI du portail</a:t>
            </a:r>
          </a:p>
          <a:p>
            <a:pPr lvl="1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signale "</a:t>
            </a:r>
            <a:r>
              <a:rPr lang="fr-FR" b="1" smtClean="0">
                <a:solidFill>
                  <a:srgbClr val="0066A4"/>
                </a:solidFill>
                <a:latin typeface="Calibri" pitchFamily="34" charset="0"/>
              </a:rPr>
              <a:t>mission terminée</a:t>
            </a: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" dans la mire de la mission en complétant la date de fin + ses initiales</a:t>
            </a:r>
          </a:p>
          <a:p>
            <a:pPr lvl="1" algn="just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le signifie au Gestionnaire de Missions par mail et/ou par oral</a:t>
            </a:r>
          </a:p>
          <a:p>
            <a:pPr lvl="1" algn="just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fait le tri dans le Dossier Rouge de la mission</a:t>
            </a:r>
          </a:p>
          <a:p>
            <a:endParaRPr lang="fr-FR" smtClean="0">
              <a:solidFill>
                <a:srgbClr val="FF3399"/>
              </a:solidFill>
              <a:latin typeface="Calibri" pitchFamily="34" charset="0"/>
            </a:endParaRPr>
          </a:p>
          <a:p>
            <a:endParaRPr lang="fr-FR" smtClean="0">
              <a:latin typeface="Calibri" pitchFamily="34" charset="0"/>
            </a:endParaRP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611188" y="2278063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pic>
        <p:nvPicPr>
          <p:cNvPr id="70661" name="Picture 15" descr="SI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437063"/>
            <a:ext cx="1800225" cy="1119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5229225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5219700" y="5084763"/>
            <a:ext cx="2376488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400" b="1">
                <a:solidFill>
                  <a:srgbClr val="FBDD03"/>
                </a:solidFill>
              </a:rPr>
              <a:t>Suivi avec </a:t>
            </a:r>
          </a:p>
          <a:p>
            <a:pPr algn="ctr"/>
            <a:r>
              <a:rPr lang="fr-FR" sz="1400" b="1">
                <a:solidFill>
                  <a:srgbClr val="FBDD03"/>
                </a:solidFill>
              </a:rPr>
              <a:t>Le Portail et SISC</a:t>
            </a:r>
          </a:p>
        </p:txBody>
      </p:sp>
      <p:pic>
        <p:nvPicPr>
          <p:cNvPr id="70664" name="Picture 19" descr="MCj0433953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25" y="2781300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665" name="Group 10"/>
          <p:cNvGrpSpPr>
            <a:grpSpLocks/>
          </p:cNvGrpSpPr>
          <p:nvPr/>
        </p:nvGrpSpPr>
        <p:grpSpPr bwMode="auto">
          <a:xfrm>
            <a:off x="7739063" y="2781300"/>
            <a:ext cx="431800" cy="361950"/>
            <a:chOff x="5297" y="981"/>
            <a:chExt cx="408" cy="317"/>
          </a:xfrm>
        </p:grpSpPr>
        <p:pic>
          <p:nvPicPr>
            <p:cNvPr id="70666" name="Picture 11" descr="MCj0432621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67" name="Picture 12" descr="MCj0432623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68" name="Rectangle 12"/>
          <p:cNvSpPr>
            <a:spLocks noChangeArrowheads="1"/>
          </p:cNvSpPr>
          <p:nvPr/>
        </p:nvSpPr>
        <p:spPr bwMode="auto">
          <a:xfrm>
            <a:off x="7812088" y="2276475"/>
            <a:ext cx="6842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DCECE7C0-6FAD-4EA5-85F2-7AC76E057D62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39102937-E020-4840-9A75-0D8995048EA7}" type="slidenum">
              <a:rPr lang="fr-FR"/>
              <a:pPr/>
              <a:t>14</a:t>
            </a:fld>
            <a:endParaRPr lang="fr-FR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Fin de Mission = Archivage informatique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555750"/>
            <a:ext cx="6902450" cy="4752975"/>
          </a:xfrm>
        </p:spPr>
        <p:txBody>
          <a:bodyPr/>
          <a:lstStyle/>
          <a:p>
            <a:r>
              <a:rPr lang="fr-FR" smtClean="0">
                <a:latin typeface="Calibri" pitchFamily="34" charset="0"/>
              </a:rPr>
              <a:t>Faire le </a:t>
            </a:r>
            <a:r>
              <a:rPr lang="fr-FR" b="1" smtClean="0">
                <a:latin typeface="Calibri" pitchFamily="34" charset="0"/>
              </a:rPr>
              <a:t>tri dans le</a:t>
            </a:r>
            <a:r>
              <a:rPr lang="fr-FR" smtClean="0">
                <a:latin typeface="Calibri" pitchFamily="34" charset="0"/>
              </a:rPr>
              <a:t> </a:t>
            </a:r>
            <a:r>
              <a:rPr lang="fr-FR" b="1" smtClean="0">
                <a:latin typeface="Calibri" pitchFamily="34" charset="0"/>
              </a:rPr>
              <a:t>Dossier Rouge, par sédimentation signifie :</a:t>
            </a:r>
            <a:endParaRPr lang="fr-FR" smtClean="0">
              <a:solidFill>
                <a:srgbClr val="0066A4"/>
              </a:solidFill>
              <a:latin typeface="Calibri" pitchFamily="34" charset="0"/>
            </a:endParaRP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Tout "document mission" doit être rangé directement dans le dossier rouge ou dans un classeur annexe, s'il s'agit de documents tels que procédures, annexes, modes opératoires,…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Lors de tout envoi de document au Client, il doit y avoir une copie dans le Dossier Rouge avec le paraphe du Consultant qui a envoyé le document et la date de l'envoi du document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Mettre tout ce qui concerne le(s) devis, contrat et factures dans une pochette ; les anciennes versions des documents (devis, contrats) doivent être barrées au fur et à mesure</a:t>
            </a:r>
          </a:p>
          <a:p>
            <a:pPr lvl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Chaque document doit être agrafé (ex: avis de paiement avec la facture associée)</a:t>
            </a:r>
          </a:p>
          <a:p>
            <a:endParaRPr lang="fr-FR" smtClean="0">
              <a:latin typeface="Calibri" pitchFamily="34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11188" y="1125538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pic>
        <p:nvPicPr>
          <p:cNvPr id="69640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25" y="2781300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641" name="Group 10"/>
          <p:cNvGrpSpPr>
            <a:grpSpLocks/>
          </p:cNvGrpSpPr>
          <p:nvPr/>
        </p:nvGrpSpPr>
        <p:grpSpPr bwMode="auto">
          <a:xfrm>
            <a:off x="7739063" y="2781300"/>
            <a:ext cx="431800" cy="361950"/>
            <a:chOff x="5297" y="981"/>
            <a:chExt cx="408" cy="317"/>
          </a:xfrm>
        </p:grpSpPr>
        <p:pic>
          <p:nvPicPr>
            <p:cNvPr id="69642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43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7812088" y="11255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grpSp>
        <p:nvGrpSpPr>
          <p:cNvPr id="69645" name="Group 58"/>
          <p:cNvGrpSpPr>
            <a:grpSpLocks/>
          </p:cNvGrpSpPr>
          <p:nvPr/>
        </p:nvGrpSpPr>
        <p:grpSpPr bwMode="auto">
          <a:xfrm>
            <a:off x="8101013" y="3706813"/>
            <a:ext cx="503237" cy="488950"/>
            <a:chOff x="2485" y="3702"/>
            <a:chExt cx="545" cy="487"/>
          </a:xfrm>
        </p:grpSpPr>
        <p:pic>
          <p:nvPicPr>
            <p:cNvPr id="69646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47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9648" name="Group 34"/>
          <p:cNvGrpSpPr>
            <a:grpSpLocks/>
          </p:cNvGrpSpPr>
          <p:nvPr/>
        </p:nvGrpSpPr>
        <p:grpSpPr bwMode="auto">
          <a:xfrm>
            <a:off x="7740650" y="3779838"/>
            <a:ext cx="358775" cy="441325"/>
            <a:chOff x="988" y="2795"/>
            <a:chExt cx="466" cy="506"/>
          </a:xfrm>
        </p:grpSpPr>
        <p:pic>
          <p:nvPicPr>
            <p:cNvPr id="69649" name="Picture 30" descr="MCj043261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50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E657DF1C-C0A3-4FB7-928E-909733DE9530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D93CB0F2-D4B6-465A-964D-442DCB8D0B3C}" type="slidenum">
              <a:rPr lang="fr-FR"/>
              <a:pPr/>
              <a:t>15</a:t>
            </a:fld>
            <a:endParaRPr lang="fr-FR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Fin de Mission = Archivage informatique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555750"/>
            <a:ext cx="6902450" cy="4752975"/>
          </a:xfrm>
        </p:spPr>
        <p:txBody>
          <a:bodyPr/>
          <a:lstStyle/>
          <a:p>
            <a:pPr algn="just" eaLnBrk="1" hangingPunct="1"/>
            <a:r>
              <a:rPr lang="fr-FR" smtClean="0">
                <a:latin typeface="Calibri" pitchFamily="34" charset="0"/>
              </a:rPr>
              <a:t>Le Gestionnaire de Missions :</a:t>
            </a:r>
          </a:p>
          <a:p>
            <a:pPr lvl="1" algn="just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effectuera l'archivage informatique (SISC ("6"), répertoire mission/ 0_missions/ et répertoire Outlook) peut être effectué</a:t>
            </a:r>
          </a:p>
          <a:p>
            <a:pPr lvl="1" algn="just" eaLnBrk="1" hangingPunct="1"/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transmettra la </a:t>
            </a:r>
            <a:r>
              <a:rPr lang="fr-FR" smtClean="0">
                <a:solidFill>
                  <a:srgbClr val="0066A4"/>
                </a:solidFill>
                <a:latin typeface="Calibri" pitchFamily="34" charset="0"/>
                <a:hlinkClick r:id="rId2" tooltip="blocked::http://portail.sunnikan.com/mission.aspx?MISSION=Aucun"/>
              </a:rPr>
              <a:t>page du portail</a:t>
            </a: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 et le </a:t>
            </a:r>
            <a:r>
              <a:rPr lang="fr-FR" smtClean="0">
                <a:solidFill>
                  <a:srgbClr val="0066A4"/>
                </a:solidFill>
                <a:latin typeface="Calibri" pitchFamily="34" charset="0"/>
                <a:hlinkClick r:id="rId3" action="ppaction://hlinkfile" tooltip="blocked::file:///W:/ZBilans/Modèle_Bilan.xls"/>
              </a:rPr>
              <a:t>bilan de la mission</a:t>
            </a: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 précomplété au Consultant Responsable qui lui rendra après avoir complété manuellement le bilan.</a:t>
            </a:r>
          </a:p>
          <a:p>
            <a:pPr lvl="1" algn="just" eaLnBrk="1" hangingPunct="1"/>
            <a:r>
              <a:rPr lang="fr-FR" b="1" u="sng" smtClean="0">
                <a:solidFill>
                  <a:srgbClr val="FF3399"/>
                </a:solidFill>
                <a:latin typeface="Calibri" pitchFamily="34" charset="0"/>
              </a:rPr>
              <a:t>Note</a:t>
            </a:r>
            <a:r>
              <a:rPr lang="fr-FR" smtClean="0">
                <a:solidFill>
                  <a:srgbClr val="0066A4"/>
                </a:solidFill>
                <a:latin typeface="Calibri" pitchFamily="34" charset="0"/>
              </a:rPr>
              <a:t> : le dossier rouge reste dans l'armoire tant que tous les paiements n'ont pas été effectués.</a:t>
            </a:r>
          </a:p>
          <a:p>
            <a:endParaRPr lang="fr-FR" smtClean="0">
              <a:latin typeface="Calibri" pitchFamily="34" charset="0"/>
            </a:endParaRP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11188" y="1125538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pic>
        <p:nvPicPr>
          <p:cNvPr id="72709" name="Picture 19" descr="MCj0433953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3211513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710" name="Group 10"/>
          <p:cNvGrpSpPr>
            <a:grpSpLocks/>
          </p:cNvGrpSpPr>
          <p:nvPr/>
        </p:nvGrpSpPr>
        <p:grpSpPr bwMode="auto">
          <a:xfrm>
            <a:off x="7596188" y="3211513"/>
            <a:ext cx="431800" cy="361950"/>
            <a:chOff x="5297" y="981"/>
            <a:chExt cx="408" cy="317"/>
          </a:xfrm>
        </p:grpSpPr>
        <p:pic>
          <p:nvPicPr>
            <p:cNvPr id="72711" name="Picture 11" descr="MCj0432621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12" name="Picture 12" descr="MCj0432623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7812088" y="11255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grpSp>
        <p:nvGrpSpPr>
          <p:cNvPr id="72714" name="Group 58"/>
          <p:cNvGrpSpPr>
            <a:grpSpLocks/>
          </p:cNvGrpSpPr>
          <p:nvPr/>
        </p:nvGrpSpPr>
        <p:grpSpPr bwMode="auto">
          <a:xfrm>
            <a:off x="7885113" y="2003425"/>
            <a:ext cx="503237" cy="488950"/>
            <a:chOff x="2485" y="3702"/>
            <a:chExt cx="545" cy="487"/>
          </a:xfrm>
        </p:grpSpPr>
        <p:pic>
          <p:nvPicPr>
            <p:cNvPr id="72715" name="Picture 22" descr="MCj0431646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16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20" name="Group 58"/>
          <p:cNvGrpSpPr>
            <a:grpSpLocks/>
          </p:cNvGrpSpPr>
          <p:nvPr/>
        </p:nvGrpSpPr>
        <p:grpSpPr bwMode="auto">
          <a:xfrm>
            <a:off x="8243888" y="3155950"/>
            <a:ext cx="503237" cy="488950"/>
            <a:chOff x="2485" y="3702"/>
            <a:chExt cx="545" cy="487"/>
          </a:xfrm>
        </p:grpSpPr>
        <p:pic>
          <p:nvPicPr>
            <p:cNvPr id="72721" name="Picture 22" descr="MCj0431646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2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13BEA320-7AEC-4A0C-B5B5-35BF0617A0F2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7238A7CD-A4FA-47B6-A2F5-E2DE53C205F5}" type="slidenum">
              <a:rPr lang="fr-FR"/>
              <a:pPr/>
              <a:t>16</a:t>
            </a:fld>
            <a:endParaRPr lang="fr-FR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Fin de Mission = Archivage physique</a:t>
            </a:r>
          </a:p>
        </p:txBody>
      </p:sp>
      <p:pic>
        <p:nvPicPr>
          <p:cNvPr id="73733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3211513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34" name="Group 10"/>
          <p:cNvGrpSpPr>
            <a:grpSpLocks/>
          </p:cNvGrpSpPr>
          <p:nvPr/>
        </p:nvGrpSpPr>
        <p:grpSpPr bwMode="auto">
          <a:xfrm>
            <a:off x="7596188" y="3211513"/>
            <a:ext cx="431800" cy="361950"/>
            <a:chOff x="5297" y="981"/>
            <a:chExt cx="408" cy="317"/>
          </a:xfrm>
        </p:grpSpPr>
        <p:pic>
          <p:nvPicPr>
            <p:cNvPr id="73735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6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7812088" y="11255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grpSp>
        <p:nvGrpSpPr>
          <p:cNvPr id="73741" name="Group 58"/>
          <p:cNvGrpSpPr>
            <a:grpSpLocks/>
          </p:cNvGrpSpPr>
          <p:nvPr/>
        </p:nvGrpSpPr>
        <p:grpSpPr bwMode="auto">
          <a:xfrm>
            <a:off x="8243888" y="3155950"/>
            <a:ext cx="503237" cy="488950"/>
            <a:chOff x="2485" y="3702"/>
            <a:chExt cx="545" cy="487"/>
          </a:xfrm>
        </p:grpSpPr>
        <p:pic>
          <p:nvPicPr>
            <p:cNvPr id="73742" name="Picture 22" descr="MCj0431646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43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3745" name="Rectangle 17"/>
          <p:cNvSpPr>
            <a:spLocks noChangeArrowheads="1"/>
          </p:cNvSpPr>
          <p:nvPr/>
        </p:nvSpPr>
        <p:spPr bwMode="auto">
          <a:xfrm>
            <a:off x="549275" y="1412875"/>
            <a:ext cx="6902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 b="1">
                <a:solidFill>
                  <a:srgbClr val="FF3399"/>
                </a:solidFill>
              </a:rPr>
              <a:t>MISSION CLÔTUREE : toutes les factures ont été réglées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endParaRPr lang="fr-FR" sz="1800" b="1">
              <a:solidFill>
                <a:srgbClr val="FF3399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endParaRPr lang="fr-FR" sz="1800" b="1">
              <a:solidFill>
                <a:srgbClr val="FF3399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L'Assistante :</a:t>
            </a:r>
          </a:p>
          <a:p>
            <a:pPr marL="742950" lvl="1" indent="-285750">
              <a:spcBef>
                <a:spcPct val="20000"/>
              </a:spcBef>
              <a:buClr>
                <a:srgbClr val="FF3399"/>
              </a:buClr>
              <a:buSzPct val="130000"/>
              <a:buFont typeface="Arial" charset="0"/>
              <a:buChar char="•"/>
            </a:pPr>
            <a:r>
              <a:rPr lang="fr-FR" sz="1800">
                <a:solidFill>
                  <a:srgbClr val="3366FF"/>
                </a:solidFill>
              </a:rPr>
              <a:t>prévient le Gestionnaire de Mission quand toutes les factures ont été réglées</a:t>
            </a:r>
          </a:p>
          <a:p>
            <a:pPr marL="342900" indent="-34290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r>
              <a:rPr lang="fr-FR" sz="1800">
                <a:solidFill>
                  <a:srgbClr val="003399"/>
                </a:solidFill>
              </a:rPr>
              <a:t>Le Gestionnaire de Mission :</a:t>
            </a:r>
          </a:p>
          <a:p>
            <a:pPr marL="742950" lvl="1" indent="-285750">
              <a:spcBef>
                <a:spcPct val="20000"/>
              </a:spcBef>
              <a:buClr>
                <a:srgbClr val="FF3399"/>
              </a:buClr>
              <a:buSzPct val="130000"/>
              <a:buFont typeface="Arial" charset="0"/>
              <a:buChar char="•"/>
            </a:pPr>
            <a:r>
              <a:rPr lang="fr-FR" sz="1800" b="1">
                <a:solidFill>
                  <a:srgbClr val="3366FF"/>
                </a:solidFill>
              </a:rPr>
              <a:t>dans SISC "6" renseigne la date de Clôture de mission :</a:t>
            </a:r>
            <a:r>
              <a:rPr lang="fr-FR" sz="1800">
                <a:solidFill>
                  <a:srgbClr val="3366FF"/>
                </a:solidFill>
              </a:rPr>
              <a:t> signifie que tout a été payé par le Client et que le dossier rouge peut être enfin basculé aux archives.</a:t>
            </a:r>
          </a:p>
          <a:p>
            <a:pPr marL="342900" indent="-34290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endParaRPr lang="fr-FR" sz="1800">
              <a:solidFill>
                <a:srgbClr val="0066A4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endParaRPr lang="fr-FR" sz="1800">
              <a:solidFill>
                <a:srgbClr val="FF3399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Char char="»"/>
            </a:pPr>
            <a:endParaRPr lang="fr-FR" sz="1800">
              <a:solidFill>
                <a:srgbClr val="003399"/>
              </a:solidFill>
            </a:endParaRPr>
          </a:p>
        </p:txBody>
      </p:sp>
      <p:sp>
        <p:nvSpPr>
          <p:cNvPr id="73746" name="Rectangle 18"/>
          <p:cNvSpPr>
            <a:spLocks noChangeArrowheads="1"/>
          </p:cNvSpPr>
          <p:nvPr/>
        </p:nvSpPr>
        <p:spPr bwMode="auto">
          <a:xfrm>
            <a:off x="611188" y="1916113"/>
            <a:ext cx="25193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grpSp>
        <p:nvGrpSpPr>
          <p:cNvPr id="73747" name="Group 34"/>
          <p:cNvGrpSpPr>
            <a:grpSpLocks/>
          </p:cNvGrpSpPr>
          <p:nvPr/>
        </p:nvGrpSpPr>
        <p:grpSpPr bwMode="auto">
          <a:xfrm>
            <a:off x="7885113" y="2420938"/>
            <a:ext cx="358775" cy="441325"/>
            <a:chOff x="988" y="2795"/>
            <a:chExt cx="466" cy="506"/>
          </a:xfrm>
        </p:grpSpPr>
        <p:pic>
          <p:nvPicPr>
            <p:cNvPr id="73748" name="Picture 30" descr="MCj0432611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49" name="Picture 33" descr="MCj023745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85663C76-DC74-4488-A8E8-774B4825A996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68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9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97B3493-1749-4292-BDB2-1968CE0780B3}" type="slidenum">
              <a:rPr lang="fr-FR"/>
              <a:pPr/>
              <a:t>17</a:t>
            </a:fld>
            <a:endParaRPr lang="fr-FR"/>
          </a:p>
        </p:txBody>
      </p:sp>
      <p:sp>
        <p:nvSpPr>
          <p:cNvPr id="71752" name="Rectangle 72"/>
          <p:cNvSpPr>
            <a:spLocks noChangeArrowheads="1"/>
          </p:cNvSpPr>
          <p:nvPr/>
        </p:nvSpPr>
        <p:spPr bwMode="auto">
          <a:xfrm>
            <a:off x="0" y="2565400"/>
            <a:ext cx="9144000" cy="3671888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1741" name="Line 12"/>
          <p:cNvSpPr>
            <a:spLocks noChangeShapeType="1"/>
          </p:cNvSpPr>
          <p:nvPr/>
        </p:nvSpPr>
        <p:spPr bwMode="auto">
          <a:xfrm>
            <a:off x="7667625" y="4083050"/>
            <a:ext cx="792163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Conclusion</a:t>
            </a:r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3635375" y="3529013"/>
            <a:ext cx="0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79388" y="3654425"/>
            <a:ext cx="2016125" cy="841375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CONTACT</a:t>
            </a:r>
          </a:p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D'AFFAIRES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987675" y="3835400"/>
            <a:ext cx="2087563" cy="476250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PROJET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868988" y="3835400"/>
            <a:ext cx="1798637" cy="476250"/>
          </a:xfrm>
          <a:prstGeom prst="rect">
            <a:avLst/>
          </a:prstGeom>
          <a:solidFill>
            <a:srgbClr val="FFFFCC"/>
          </a:solidFill>
          <a:ln w="19050">
            <a:solidFill>
              <a:srgbClr val="FF3399"/>
            </a:solidFill>
            <a:miter lim="800000"/>
            <a:headEnd type="none" w="sm" len="sm"/>
            <a:tailEnd type="none" w="sm" len="sm"/>
          </a:ln>
        </p:spPr>
        <p:txBody>
          <a:bodyPr lIns="90000" tIns="46800" rIns="90000" bIns="46800" anchor="ctr" anchorCtr="1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sz="2400" b="1">
                <a:solidFill>
                  <a:srgbClr val="1088C9"/>
                </a:solidFill>
              </a:rPr>
              <a:t>MISSION</a:t>
            </a:r>
          </a:p>
        </p:txBody>
      </p:sp>
      <p:sp>
        <p:nvSpPr>
          <p:cNvPr id="71690" name="Line 10"/>
          <p:cNvSpPr>
            <a:spLocks noChangeShapeType="1"/>
          </p:cNvSpPr>
          <p:nvPr/>
        </p:nvSpPr>
        <p:spPr bwMode="auto">
          <a:xfrm>
            <a:off x="2195513" y="4105275"/>
            <a:ext cx="792162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91" name="Line 12"/>
          <p:cNvSpPr>
            <a:spLocks noChangeShapeType="1"/>
          </p:cNvSpPr>
          <p:nvPr/>
        </p:nvSpPr>
        <p:spPr bwMode="auto">
          <a:xfrm>
            <a:off x="5076825" y="4105275"/>
            <a:ext cx="792163" cy="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92" name="Line 18"/>
          <p:cNvSpPr>
            <a:spLocks noChangeShapeType="1"/>
          </p:cNvSpPr>
          <p:nvPr/>
        </p:nvSpPr>
        <p:spPr bwMode="auto">
          <a:xfrm>
            <a:off x="5435600" y="3386138"/>
            <a:ext cx="1588" cy="720725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93" name="Line 20"/>
          <p:cNvSpPr>
            <a:spLocks noChangeShapeType="1"/>
          </p:cNvSpPr>
          <p:nvPr/>
        </p:nvSpPr>
        <p:spPr bwMode="auto">
          <a:xfrm>
            <a:off x="2698750" y="3386138"/>
            <a:ext cx="1588" cy="719137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94" name="Line 21"/>
          <p:cNvSpPr>
            <a:spLocks noChangeShapeType="1"/>
          </p:cNvSpPr>
          <p:nvPr/>
        </p:nvSpPr>
        <p:spPr bwMode="auto">
          <a:xfrm>
            <a:off x="5437188" y="4105275"/>
            <a:ext cx="0" cy="576263"/>
          </a:xfrm>
          <a:prstGeom prst="line">
            <a:avLst/>
          </a:prstGeom>
          <a:noFill/>
          <a:ln w="28575">
            <a:solidFill>
              <a:srgbClr val="0066A4"/>
            </a:solidFill>
            <a:prstDash val="dash"/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95" name="Line 27"/>
          <p:cNvSpPr>
            <a:spLocks noChangeShapeType="1"/>
          </p:cNvSpPr>
          <p:nvPr/>
        </p:nvSpPr>
        <p:spPr bwMode="auto">
          <a:xfrm>
            <a:off x="2843213" y="3386138"/>
            <a:ext cx="287337" cy="431800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697" name="Line 32"/>
          <p:cNvSpPr>
            <a:spLocks noChangeShapeType="1"/>
          </p:cNvSpPr>
          <p:nvPr/>
        </p:nvSpPr>
        <p:spPr bwMode="auto">
          <a:xfrm>
            <a:off x="1114425" y="4537075"/>
            <a:ext cx="0" cy="433388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611188" y="4953000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Abandon</a:t>
            </a:r>
          </a:p>
        </p:txBody>
      </p:sp>
      <p:sp>
        <p:nvSpPr>
          <p:cNvPr id="71699" name="Line 34"/>
          <p:cNvSpPr>
            <a:spLocks noChangeShapeType="1"/>
          </p:cNvSpPr>
          <p:nvPr/>
        </p:nvSpPr>
        <p:spPr bwMode="auto">
          <a:xfrm flipH="1">
            <a:off x="3995738" y="4321175"/>
            <a:ext cx="0" cy="1201738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4131" name="Text Box 35"/>
          <p:cNvSpPr txBox="1">
            <a:spLocks noChangeArrowheads="1"/>
          </p:cNvSpPr>
          <p:nvPr/>
        </p:nvSpPr>
        <p:spPr bwMode="auto">
          <a:xfrm>
            <a:off x="3419475" y="5522913"/>
            <a:ext cx="1079500" cy="30480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400" b="1" i="1">
                <a:solidFill>
                  <a:srgbClr val="0066A4"/>
                </a:solidFill>
              </a:rPr>
              <a:t>Abandon</a:t>
            </a:r>
          </a:p>
        </p:txBody>
      </p:sp>
      <p:pic>
        <p:nvPicPr>
          <p:cNvPr id="71701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5237163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2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807075"/>
            <a:ext cx="349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03" name="Group 38"/>
          <p:cNvGrpSpPr>
            <a:grpSpLocks/>
          </p:cNvGrpSpPr>
          <p:nvPr/>
        </p:nvGrpSpPr>
        <p:grpSpPr bwMode="auto">
          <a:xfrm>
            <a:off x="2411413" y="4178300"/>
            <a:ext cx="215900" cy="287338"/>
            <a:chOff x="2802" y="2976"/>
            <a:chExt cx="324" cy="454"/>
          </a:xfrm>
        </p:grpSpPr>
        <p:sp>
          <p:nvSpPr>
            <p:cNvPr id="71704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71705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06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07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08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09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10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11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12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13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1714" name="Group 38"/>
          <p:cNvGrpSpPr>
            <a:grpSpLocks/>
          </p:cNvGrpSpPr>
          <p:nvPr/>
        </p:nvGrpSpPr>
        <p:grpSpPr bwMode="auto">
          <a:xfrm>
            <a:off x="5146675" y="3724275"/>
            <a:ext cx="215900" cy="287338"/>
            <a:chOff x="2802" y="2976"/>
            <a:chExt cx="324" cy="454"/>
          </a:xfrm>
        </p:grpSpPr>
        <p:sp>
          <p:nvSpPr>
            <p:cNvPr id="71715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71716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17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18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19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20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21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22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23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24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1906588" y="2809875"/>
            <a:ext cx="1873250" cy="647700"/>
          </a:xfrm>
          <a:prstGeom prst="flowChartDocument">
            <a:avLst/>
          </a:prstGeom>
          <a:solidFill>
            <a:srgbClr val="FF3399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>
              <a:spcBef>
                <a:spcPct val="50000"/>
              </a:spcBef>
            </a:pPr>
            <a:r>
              <a:rPr lang="fr-FR" sz="1800" b="1">
                <a:solidFill>
                  <a:srgbClr val="FFCCFF"/>
                </a:solidFill>
              </a:rPr>
              <a:t>Demande </a:t>
            </a:r>
            <a:br>
              <a:rPr lang="fr-FR" sz="1800" b="1">
                <a:solidFill>
                  <a:srgbClr val="FFCCFF"/>
                </a:solidFill>
              </a:rPr>
            </a:br>
            <a:r>
              <a:rPr lang="fr-FR" sz="1800" b="1">
                <a:solidFill>
                  <a:srgbClr val="FFCCFF"/>
                </a:solidFill>
              </a:rPr>
              <a:t>de Devis</a:t>
            </a:r>
          </a:p>
        </p:txBody>
      </p:sp>
      <p:sp>
        <p:nvSpPr>
          <p:cNvPr id="4118" name="AutoShape 22"/>
          <p:cNvSpPr>
            <a:spLocks noChangeArrowheads="1"/>
          </p:cNvSpPr>
          <p:nvPr/>
        </p:nvSpPr>
        <p:spPr bwMode="auto">
          <a:xfrm>
            <a:off x="4714875" y="4681538"/>
            <a:ext cx="1873250" cy="647700"/>
          </a:xfrm>
          <a:prstGeom prst="flowChartDocument">
            <a:avLst/>
          </a:prstGeom>
          <a:solidFill>
            <a:srgbClr val="99FF99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800" b="1">
                <a:solidFill>
                  <a:srgbClr val="1088C9"/>
                </a:solidFill>
              </a:rPr>
              <a:t>Contrat</a:t>
            </a:r>
          </a:p>
        </p:txBody>
      </p:sp>
      <p:sp>
        <p:nvSpPr>
          <p:cNvPr id="4112" name="AutoShape 16"/>
          <p:cNvSpPr>
            <a:spLocks noChangeArrowheads="1"/>
          </p:cNvSpPr>
          <p:nvPr/>
        </p:nvSpPr>
        <p:spPr bwMode="auto">
          <a:xfrm>
            <a:off x="4643438" y="2787650"/>
            <a:ext cx="1873250" cy="647700"/>
          </a:xfrm>
          <a:prstGeom prst="flowChartDocument">
            <a:avLst/>
          </a:prstGeom>
          <a:solidFill>
            <a:srgbClr val="FF99CC"/>
          </a:solidFill>
          <a:ln w="19050">
            <a:solidFill>
              <a:srgbClr val="1088C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800" b="1">
                <a:solidFill>
                  <a:srgbClr val="1088C9"/>
                </a:solidFill>
              </a:rPr>
              <a:t>Acceptation</a:t>
            </a:r>
          </a:p>
          <a:p>
            <a:pPr algn="ctr"/>
            <a:r>
              <a:rPr lang="fr-FR" sz="1800" b="1">
                <a:solidFill>
                  <a:srgbClr val="1088C9"/>
                </a:solidFill>
              </a:rPr>
              <a:t> du Devis</a:t>
            </a:r>
          </a:p>
        </p:txBody>
      </p:sp>
      <p:grpSp>
        <p:nvGrpSpPr>
          <p:cNvPr id="71730" name="Group 38"/>
          <p:cNvGrpSpPr>
            <a:grpSpLocks/>
          </p:cNvGrpSpPr>
          <p:nvPr/>
        </p:nvGrpSpPr>
        <p:grpSpPr bwMode="auto">
          <a:xfrm>
            <a:off x="5507038" y="4227513"/>
            <a:ext cx="215900" cy="287337"/>
            <a:chOff x="2802" y="2976"/>
            <a:chExt cx="324" cy="454"/>
          </a:xfrm>
        </p:grpSpPr>
        <p:sp>
          <p:nvSpPr>
            <p:cNvPr id="71731" name="AutoShape 26"/>
            <p:cNvSpPr>
              <a:spLocks noChangeAspect="1" noChangeArrowheads="1"/>
            </p:cNvSpPr>
            <p:nvPr/>
          </p:nvSpPr>
          <p:spPr bwMode="auto">
            <a:xfrm>
              <a:off x="2802" y="2976"/>
              <a:ext cx="32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800"/>
            </a:p>
          </p:txBody>
        </p:sp>
        <p:sp>
          <p:nvSpPr>
            <p:cNvPr id="71732" name="Freeform 28"/>
            <p:cNvSpPr>
              <a:spLocks/>
            </p:cNvSpPr>
            <p:nvPr/>
          </p:nvSpPr>
          <p:spPr bwMode="auto">
            <a:xfrm>
              <a:off x="2809" y="3360"/>
              <a:ext cx="183" cy="70"/>
            </a:xfrm>
            <a:custGeom>
              <a:avLst/>
              <a:gdLst>
                <a:gd name="T0" fmla="*/ 5 w 6575"/>
                <a:gd name="T1" fmla="*/ 1 h 2532"/>
                <a:gd name="T2" fmla="*/ 5 w 6575"/>
                <a:gd name="T3" fmla="*/ 1 h 2532"/>
                <a:gd name="T4" fmla="*/ 4 w 6575"/>
                <a:gd name="T5" fmla="*/ 1 h 2532"/>
                <a:gd name="T6" fmla="*/ 4 w 6575"/>
                <a:gd name="T7" fmla="*/ 1 h 2532"/>
                <a:gd name="T8" fmla="*/ 4 w 6575"/>
                <a:gd name="T9" fmla="*/ 1 h 2532"/>
                <a:gd name="T10" fmla="*/ 3 w 6575"/>
                <a:gd name="T11" fmla="*/ 1 h 2532"/>
                <a:gd name="T12" fmla="*/ 3 w 6575"/>
                <a:gd name="T13" fmla="*/ 1 h 2532"/>
                <a:gd name="T14" fmla="*/ 3 w 6575"/>
                <a:gd name="T15" fmla="*/ 1 h 2532"/>
                <a:gd name="T16" fmla="*/ 3 w 6575"/>
                <a:gd name="T17" fmla="*/ 1 h 2532"/>
                <a:gd name="T18" fmla="*/ 2 w 6575"/>
                <a:gd name="T19" fmla="*/ 1 h 2532"/>
                <a:gd name="T20" fmla="*/ 2 w 6575"/>
                <a:gd name="T21" fmla="*/ 1 h 2532"/>
                <a:gd name="T22" fmla="*/ 2 w 6575"/>
                <a:gd name="T23" fmla="*/ 1 h 2532"/>
                <a:gd name="T24" fmla="*/ 2 w 6575"/>
                <a:gd name="T25" fmla="*/ 1 h 2532"/>
                <a:gd name="T26" fmla="*/ 1 w 6575"/>
                <a:gd name="T27" fmla="*/ 1 h 2532"/>
                <a:gd name="T28" fmla="*/ 1 w 6575"/>
                <a:gd name="T29" fmla="*/ 1 h 2532"/>
                <a:gd name="T30" fmla="*/ 1 w 6575"/>
                <a:gd name="T31" fmla="*/ 0 h 2532"/>
                <a:gd name="T32" fmla="*/ 0 w 6575"/>
                <a:gd name="T33" fmla="*/ 0 h 2532"/>
                <a:gd name="T34" fmla="*/ 0 w 6575"/>
                <a:gd name="T35" fmla="*/ 0 h 2532"/>
                <a:gd name="T36" fmla="*/ 0 w 6575"/>
                <a:gd name="T37" fmla="*/ 1 h 2532"/>
                <a:gd name="T38" fmla="*/ 1 w 6575"/>
                <a:gd name="T39" fmla="*/ 1 h 2532"/>
                <a:gd name="T40" fmla="*/ 1 w 6575"/>
                <a:gd name="T41" fmla="*/ 1 h 2532"/>
                <a:gd name="T42" fmla="*/ 1 w 6575"/>
                <a:gd name="T43" fmla="*/ 1 h 2532"/>
                <a:gd name="T44" fmla="*/ 1 w 6575"/>
                <a:gd name="T45" fmla="*/ 1 h 2532"/>
                <a:gd name="T46" fmla="*/ 2 w 6575"/>
                <a:gd name="T47" fmla="*/ 2 h 2532"/>
                <a:gd name="T48" fmla="*/ 2 w 6575"/>
                <a:gd name="T49" fmla="*/ 2 h 2532"/>
                <a:gd name="T50" fmla="*/ 2 w 6575"/>
                <a:gd name="T51" fmla="*/ 2 h 2532"/>
                <a:gd name="T52" fmla="*/ 3 w 6575"/>
                <a:gd name="T53" fmla="*/ 2 h 2532"/>
                <a:gd name="T54" fmla="*/ 3 w 6575"/>
                <a:gd name="T55" fmla="*/ 2 h 2532"/>
                <a:gd name="T56" fmla="*/ 4 w 6575"/>
                <a:gd name="T57" fmla="*/ 2 h 2532"/>
                <a:gd name="T58" fmla="*/ 4 w 6575"/>
                <a:gd name="T59" fmla="*/ 2 h 2532"/>
                <a:gd name="T60" fmla="*/ 4 w 6575"/>
                <a:gd name="T61" fmla="*/ 2 h 2532"/>
                <a:gd name="T62" fmla="*/ 5 w 6575"/>
                <a:gd name="T63" fmla="*/ 2 h 2532"/>
                <a:gd name="T64" fmla="*/ 5 w 6575"/>
                <a:gd name="T65" fmla="*/ 2 h 25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75"/>
                <a:gd name="T100" fmla="*/ 0 h 2532"/>
                <a:gd name="T101" fmla="*/ 6575 w 6575"/>
                <a:gd name="T102" fmla="*/ 2532 h 25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75" h="2532">
                  <a:moveTo>
                    <a:pt x="6518" y="1324"/>
                  </a:moveTo>
                  <a:lnTo>
                    <a:pt x="6333" y="1422"/>
                  </a:lnTo>
                  <a:lnTo>
                    <a:pt x="6147" y="1512"/>
                  </a:lnTo>
                  <a:lnTo>
                    <a:pt x="5958" y="1592"/>
                  </a:lnTo>
                  <a:lnTo>
                    <a:pt x="5769" y="1665"/>
                  </a:lnTo>
                  <a:lnTo>
                    <a:pt x="5579" y="1729"/>
                  </a:lnTo>
                  <a:lnTo>
                    <a:pt x="5388" y="1784"/>
                  </a:lnTo>
                  <a:lnTo>
                    <a:pt x="5199" y="1831"/>
                  </a:lnTo>
                  <a:lnTo>
                    <a:pt x="5009" y="1870"/>
                  </a:lnTo>
                  <a:lnTo>
                    <a:pt x="4819" y="1901"/>
                  </a:lnTo>
                  <a:lnTo>
                    <a:pt x="4630" y="1923"/>
                  </a:lnTo>
                  <a:lnTo>
                    <a:pt x="4444" y="1937"/>
                  </a:lnTo>
                  <a:lnTo>
                    <a:pt x="4258" y="1944"/>
                  </a:lnTo>
                  <a:lnTo>
                    <a:pt x="4074" y="1942"/>
                  </a:lnTo>
                  <a:lnTo>
                    <a:pt x="3893" y="1931"/>
                  </a:lnTo>
                  <a:lnTo>
                    <a:pt x="3714" y="1914"/>
                  </a:lnTo>
                  <a:lnTo>
                    <a:pt x="3538" y="1888"/>
                  </a:lnTo>
                  <a:lnTo>
                    <a:pt x="3364" y="1855"/>
                  </a:lnTo>
                  <a:lnTo>
                    <a:pt x="3195" y="1813"/>
                  </a:lnTo>
                  <a:lnTo>
                    <a:pt x="3030" y="1764"/>
                  </a:lnTo>
                  <a:lnTo>
                    <a:pt x="2868" y="1708"/>
                  </a:lnTo>
                  <a:lnTo>
                    <a:pt x="2711" y="1643"/>
                  </a:lnTo>
                  <a:lnTo>
                    <a:pt x="2559" y="1571"/>
                  </a:lnTo>
                  <a:lnTo>
                    <a:pt x="2412" y="1492"/>
                  </a:lnTo>
                  <a:lnTo>
                    <a:pt x="2270" y="1405"/>
                  </a:lnTo>
                  <a:lnTo>
                    <a:pt x="2134" y="1311"/>
                  </a:lnTo>
                  <a:lnTo>
                    <a:pt x="2004" y="1209"/>
                  </a:lnTo>
                  <a:lnTo>
                    <a:pt x="1881" y="1101"/>
                  </a:lnTo>
                  <a:lnTo>
                    <a:pt x="1764" y="984"/>
                  </a:lnTo>
                  <a:lnTo>
                    <a:pt x="1654" y="862"/>
                  </a:lnTo>
                  <a:lnTo>
                    <a:pt x="1552" y="731"/>
                  </a:lnTo>
                  <a:lnTo>
                    <a:pt x="1457" y="594"/>
                  </a:lnTo>
                  <a:lnTo>
                    <a:pt x="1371" y="449"/>
                  </a:lnTo>
                  <a:lnTo>
                    <a:pt x="0" y="0"/>
                  </a:lnTo>
                  <a:lnTo>
                    <a:pt x="91" y="207"/>
                  </a:lnTo>
                  <a:lnTo>
                    <a:pt x="194" y="405"/>
                  </a:lnTo>
                  <a:lnTo>
                    <a:pt x="308" y="596"/>
                  </a:lnTo>
                  <a:lnTo>
                    <a:pt x="433" y="779"/>
                  </a:lnTo>
                  <a:lnTo>
                    <a:pt x="568" y="954"/>
                  </a:lnTo>
                  <a:lnTo>
                    <a:pt x="712" y="1119"/>
                  </a:lnTo>
                  <a:lnTo>
                    <a:pt x="867" y="1277"/>
                  </a:lnTo>
                  <a:lnTo>
                    <a:pt x="1030" y="1426"/>
                  </a:lnTo>
                  <a:lnTo>
                    <a:pt x="1201" y="1566"/>
                  </a:lnTo>
                  <a:lnTo>
                    <a:pt x="1381" y="1697"/>
                  </a:lnTo>
                  <a:lnTo>
                    <a:pt x="1569" y="1819"/>
                  </a:lnTo>
                  <a:lnTo>
                    <a:pt x="1763" y="1932"/>
                  </a:lnTo>
                  <a:lnTo>
                    <a:pt x="1965" y="2036"/>
                  </a:lnTo>
                  <a:lnTo>
                    <a:pt x="2174" y="2130"/>
                  </a:lnTo>
                  <a:lnTo>
                    <a:pt x="2389" y="2214"/>
                  </a:lnTo>
                  <a:lnTo>
                    <a:pt x="2608" y="2289"/>
                  </a:lnTo>
                  <a:lnTo>
                    <a:pt x="2834" y="2354"/>
                  </a:lnTo>
                  <a:lnTo>
                    <a:pt x="3064" y="2409"/>
                  </a:lnTo>
                  <a:lnTo>
                    <a:pt x="3300" y="2454"/>
                  </a:lnTo>
                  <a:lnTo>
                    <a:pt x="3539" y="2490"/>
                  </a:lnTo>
                  <a:lnTo>
                    <a:pt x="3782" y="2515"/>
                  </a:lnTo>
                  <a:lnTo>
                    <a:pt x="4027" y="2529"/>
                  </a:lnTo>
                  <a:lnTo>
                    <a:pt x="4275" y="2532"/>
                  </a:lnTo>
                  <a:lnTo>
                    <a:pt x="4527" y="2525"/>
                  </a:lnTo>
                  <a:lnTo>
                    <a:pt x="4780" y="2506"/>
                  </a:lnTo>
                  <a:lnTo>
                    <a:pt x="5035" y="2478"/>
                  </a:lnTo>
                  <a:lnTo>
                    <a:pt x="5292" y="2438"/>
                  </a:lnTo>
                  <a:lnTo>
                    <a:pt x="5548" y="2387"/>
                  </a:lnTo>
                  <a:lnTo>
                    <a:pt x="5806" y="2324"/>
                  </a:lnTo>
                  <a:lnTo>
                    <a:pt x="6063" y="2250"/>
                  </a:lnTo>
                  <a:lnTo>
                    <a:pt x="6319" y="2164"/>
                  </a:lnTo>
                  <a:lnTo>
                    <a:pt x="6575" y="2066"/>
                  </a:lnTo>
                  <a:lnTo>
                    <a:pt x="6518" y="1324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33" name="Freeform 29"/>
            <p:cNvSpPr>
              <a:spLocks/>
            </p:cNvSpPr>
            <p:nvPr/>
          </p:nvSpPr>
          <p:spPr bwMode="auto">
            <a:xfrm>
              <a:off x="2802" y="3178"/>
              <a:ext cx="198" cy="194"/>
            </a:xfrm>
            <a:custGeom>
              <a:avLst/>
              <a:gdLst>
                <a:gd name="T0" fmla="*/ 2 w 7136"/>
                <a:gd name="T1" fmla="*/ 1 h 6984"/>
                <a:gd name="T2" fmla="*/ 2 w 7136"/>
                <a:gd name="T3" fmla="*/ 1 h 6984"/>
                <a:gd name="T4" fmla="*/ 1 w 7136"/>
                <a:gd name="T5" fmla="*/ 1 h 6984"/>
                <a:gd name="T6" fmla="*/ 1 w 7136"/>
                <a:gd name="T7" fmla="*/ 2 h 6984"/>
                <a:gd name="T8" fmla="*/ 1 w 7136"/>
                <a:gd name="T9" fmla="*/ 2 h 6984"/>
                <a:gd name="T10" fmla="*/ 0 w 7136"/>
                <a:gd name="T11" fmla="*/ 3 h 6984"/>
                <a:gd name="T12" fmla="*/ 0 w 7136"/>
                <a:gd name="T13" fmla="*/ 3 h 6984"/>
                <a:gd name="T14" fmla="*/ 0 w 7136"/>
                <a:gd name="T15" fmla="*/ 4 h 6984"/>
                <a:gd name="T16" fmla="*/ 0 w 7136"/>
                <a:gd name="T17" fmla="*/ 4 h 6984"/>
                <a:gd name="T18" fmla="*/ 0 w 7136"/>
                <a:gd name="T19" fmla="*/ 5 h 6984"/>
                <a:gd name="T20" fmla="*/ 0 w 7136"/>
                <a:gd name="T21" fmla="*/ 5 h 6984"/>
                <a:gd name="T22" fmla="*/ 1 w 7136"/>
                <a:gd name="T23" fmla="*/ 5 h 6984"/>
                <a:gd name="T24" fmla="*/ 1 w 7136"/>
                <a:gd name="T25" fmla="*/ 5 h 6984"/>
                <a:gd name="T26" fmla="*/ 1 w 7136"/>
                <a:gd name="T27" fmla="*/ 4 h 6984"/>
                <a:gd name="T28" fmla="*/ 1 w 7136"/>
                <a:gd name="T29" fmla="*/ 4 h 6984"/>
                <a:gd name="T30" fmla="*/ 1 w 7136"/>
                <a:gd name="T31" fmla="*/ 4 h 6984"/>
                <a:gd name="T32" fmla="*/ 1 w 7136"/>
                <a:gd name="T33" fmla="*/ 3 h 6984"/>
                <a:gd name="T34" fmla="*/ 1 w 7136"/>
                <a:gd name="T35" fmla="*/ 3 h 6984"/>
                <a:gd name="T36" fmla="*/ 2 w 7136"/>
                <a:gd name="T37" fmla="*/ 3 h 6984"/>
                <a:gd name="T38" fmla="*/ 2 w 7136"/>
                <a:gd name="T39" fmla="*/ 2 h 6984"/>
                <a:gd name="T40" fmla="*/ 2 w 7136"/>
                <a:gd name="T41" fmla="*/ 2 h 6984"/>
                <a:gd name="T42" fmla="*/ 3 w 7136"/>
                <a:gd name="T43" fmla="*/ 2 h 6984"/>
                <a:gd name="T44" fmla="*/ 3 w 7136"/>
                <a:gd name="T45" fmla="*/ 2 h 6984"/>
                <a:gd name="T46" fmla="*/ 3 w 7136"/>
                <a:gd name="T47" fmla="*/ 1 h 6984"/>
                <a:gd name="T48" fmla="*/ 3 w 7136"/>
                <a:gd name="T49" fmla="*/ 1 h 6984"/>
                <a:gd name="T50" fmla="*/ 4 w 7136"/>
                <a:gd name="T51" fmla="*/ 1 h 6984"/>
                <a:gd name="T52" fmla="*/ 4 w 7136"/>
                <a:gd name="T53" fmla="*/ 1 h 6984"/>
                <a:gd name="T54" fmla="*/ 4 w 7136"/>
                <a:gd name="T55" fmla="*/ 1 h 6984"/>
                <a:gd name="T56" fmla="*/ 4 w 7136"/>
                <a:gd name="T57" fmla="*/ 1 h 6984"/>
                <a:gd name="T58" fmla="*/ 5 w 7136"/>
                <a:gd name="T59" fmla="*/ 1 h 6984"/>
                <a:gd name="T60" fmla="*/ 5 w 7136"/>
                <a:gd name="T61" fmla="*/ 1 h 6984"/>
                <a:gd name="T62" fmla="*/ 5 w 7136"/>
                <a:gd name="T63" fmla="*/ 1 h 6984"/>
                <a:gd name="T64" fmla="*/ 5 w 7136"/>
                <a:gd name="T65" fmla="*/ 0 h 6984"/>
                <a:gd name="T66" fmla="*/ 5 w 7136"/>
                <a:gd name="T67" fmla="*/ 0 h 6984"/>
                <a:gd name="T68" fmla="*/ 5 w 7136"/>
                <a:gd name="T69" fmla="*/ 0 h 6984"/>
                <a:gd name="T70" fmla="*/ 5 w 7136"/>
                <a:gd name="T71" fmla="*/ 0 h 6984"/>
                <a:gd name="T72" fmla="*/ 4 w 7136"/>
                <a:gd name="T73" fmla="*/ 0 h 6984"/>
                <a:gd name="T74" fmla="*/ 4 w 7136"/>
                <a:gd name="T75" fmla="*/ 0 h 6984"/>
                <a:gd name="T76" fmla="*/ 4 w 7136"/>
                <a:gd name="T77" fmla="*/ 0 h 6984"/>
                <a:gd name="T78" fmla="*/ 4 w 7136"/>
                <a:gd name="T79" fmla="*/ 0 h 6984"/>
                <a:gd name="T80" fmla="*/ 3 w 7136"/>
                <a:gd name="T81" fmla="*/ 0 h 6984"/>
                <a:gd name="T82" fmla="*/ 3 w 7136"/>
                <a:gd name="T83" fmla="*/ 0 h 6984"/>
                <a:gd name="T84" fmla="*/ 3 w 7136"/>
                <a:gd name="T85" fmla="*/ 0 h 69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136"/>
                <a:gd name="T130" fmla="*/ 0 h 6984"/>
                <a:gd name="T131" fmla="*/ 7136 w 7136"/>
                <a:gd name="T132" fmla="*/ 6984 h 698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136" h="6984">
                  <a:moveTo>
                    <a:pt x="3547" y="466"/>
                  </a:moveTo>
                  <a:lnTo>
                    <a:pt x="3295" y="574"/>
                  </a:lnTo>
                  <a:lnTo>
                    <a:pt x="3051" y="692"/>
                  </a:lnTo>
                  <a:lnTo>
                    <a:pt x="2815" y="817"/>
                  </a:lnTo>
                  <a:lnTo>
                    <a:pt x="2586" y="951"/>
                  </a:lnTo>
                  <a:lnTo>
                    <a:pt x="2366" y="1094"/>
                  </a:lnTo>
                  <a:lnTo>
                    <a:pt x="2155" y="1243"/>
                  </a:lnTo>
                  <a:lnTo>
                    <a:pt x="1952" y="1401"/>
                  </a:lnTo>
                  <a:lnTo>
                    <a:pt x="1757" y="1564"/>
                  </a:lnTo>
                  <a:lnTo>
                    <a:pt x="1572" y="1734"/>
                  </a:lnTo>
                  <a:lnTo>
                    <a:pt x="1396" y="1910"/>
                  </a:lnTo>
                  <a:lnTo>
                    <a:pt x="1229" y="2092"/>
                  </a:lnTo>
                  <a:lnTo>
                    <a:pt x="1072" y="2279"/>
                  </a:lnTo>
                  <a:lnTo>
                    <a:pt x="925" y="2471"/>
                  </a:lnTo>
                  <a:lnTo>
                    <a:pt x="789" y="2667"/>
                  </a:lnTo>
                  <a:lnTo>
                    <a:pt x="662" y="2868"/>
                  </a:lnTo>
                  <a:lnTo>
                    <a:pt x="546" y="3072"/>
                  </a:lnTo>
                  <a:lnTo>
                    <a:pt x="440" y="3279"/>
                  </a:lnTo>
                  <a:lnTo>
                    <a:pt x="345" y="3491"/>
                  </a:lnTo>
                  <a:lnTo>
                    <a:pt x="261" y="3703"/>
                  </a:lnTo>
                  <a:lnTo>
                    <a:pt x="189" y="3919"/>
                  </a:lnTo>
                  <a:lnTo>
                    <a:pt x="128" y="4136"/>
                  </a:lnTo>
                  <a:lnTo>
                    <a:pt x="78" y="4355"/>
                  </a:lnTo>
                  <a:lnTo>
                    <a:pt x="40" y="4574"/>
                  </a:lnTo>
                  <a:lnTo>
                    <a:pt x="14" y="4794"/>
                  </a:lnTo>
                  <a:lnTo>
                    <a:pt x="1" y="5015"/>
                  </a:lnTo>
                  <a:lnTo>
                    <a:pt x="0" y="5235"/>
                  </a:lnTo>
                  <a:lnTo>
                    <a:pt x="11" y="5456"/>
                  </a:lnTo>
                  <a:lnTo>
                    <a:pt x="36" y="5675"/>
                  </a:lnTo>
                  <a:lnTo>
                    <a:pt x="73" y="5893"/>
                  </a:lnTo>
                  <a:lnTo>
                    <a:pt x="124" y="6109"/>
                  </a:lnTo>
                  <a:lnTo>
                    <a:pt x="189" y="6323"/>
                  </a:lnTo>
                  <a:lnTo>
                    <a:pt x="267" y="6535"/>
                  </a:lnTo>
                  <a:lnTo>
                    <a:pt x="1638" y="6984"/>
                  </a:lnTo>
                  <a:lnTo>
                    <a:pt x="1561" y="6835"/>
                  </a:lnTo>
                  <a:lnTo>
                    <a:pt x="1495" y="6683"/>
                  </a:lnTo>
                  <a:lnTo>
                    <a:pt x="1438" y="6527"/>
                  </a:lnTo>
                  <a:lnTo>
                    <a:pt x="1392" y="6368"/>
                  </a:lnTo>
                  <a:lnTo>
                    <a:pt x="1354" y="6208"/>
                  </a:lnTo>
                  <a:lnTo>
                    <a:pt x="1327" y="6045"/>
                  </a:lnTo>
                  <a:lnTo>
                    <a:pt x="1309" y="5882"/>
                  </a:lnTo>
                  <a:lnTo>
                    <a:pt x="1301" y="5716"/>
                  </a:lnTo>
                  <a:lnTo>
                    <a:pt x="1302" y="5550"/>
                  </a:lnTo>
                  <a:lnTo>
                    <a:pt x="1312" y="5383"/>
                  </a:lnTo>
                  <a:lnTo>
                    <a:pt x="1331" y="5216"/>
                  </a:lnTo>
                  <a:lnTo>
                    <a:pt x="1360" y="5047"/>
                  </a:lnTo>
                  <a:lnTo>
                    <a:pt x="1397" y="4880"/>
                  </a:lnTo>
                  <a:lnTo>
                    <a:pt x="1443" y="4713"/>
                  </a:lnTo>
                  <a:lnTo>
                    <a:pt x="1497" y="4547"/>
                  </a:lnTo>
                  <a:lnTo>
                    <a:pt x="1559" y="4381"/>
                  </a:lnTo>
                  <a:lnTo>
                    <a:pt x="1630" y="4218"/>
                  </a:lnTo>
                  <a:lnTo>
                    <a:pt x="1709" y="4057"/>
                  </a:lnTo>
                  <a:lnTo>
                    <a:pt x="1796" y="3896"/>
                  </a:lnTo>
                  <a:lnTo>
                    <a:pt x="1891" y="3739"/>
                  </a:lnTo>
                  <a:lnTo>
                    <a:pt x="1994" y="3584"/>
                  </a:lnTo>
                  <a:lnTo>
                    <a:pt x="2104" y="3431"/>
                  </a:lnTo>
                  <a:lnTo>
                    <a:pt x="2222" y="3283"/>
                  </a:lnTo>
                  <a:lnTo>
                    <a:pt x="2348" y="3137"/>
                  </a:lnTo>
                  <a:lnTo>
                    <a:pt x="2480" y="2996"/>
                  </a:lnTo>
                  <a:lnTo>
                    <a:pt x="2620" y="2859"/>
                  </a:lnTo>
                  <a:lnTo>
                    <a:pt x="2767" y="2727"/>
                  </a:lnTo>
                  <a:lnTo>
                    <a:pt x="2921" y="2599"/>
                  </a:lnTo>
                  <a:lnTo>
                    <a:pt x="3082" y="2475"/>
                  </a:lnTo>
                  <a:lnTo>
                    <a:pt x="3250" y="2358"/>
                  </a:lnTo>
                  <a:lnTo>
                    <a:pt x="3423" y="2246"/>
                  </a:lnTo>
                  <a:lnTo>
                    <a:pt x="3604" y="2141"/>
                  </a:lnTo>
                  <a:lnTo>
                    <a:pt x="3698" y="2090"/>
                  </a:lnTo>
                  <a:lnTo>
                    <a:pt x="3791" y="2042"/>
                  </a:lnTo>
                  <a:lnTo>
                    <a:pt x="3885" y="1996"/>
                  </a:lnTo>
                  <a:lnTo>
                    <a:pt x="3980" y="1952"/>
                  </a:lnTo>
                  <a:lnTo>
                    <a:pt x="4075" y="1911"/>
                  </a:lnTo>
                  <a:lnTo>
                    <a:pt x="4171" y="1872"/>
                  </a:lnTo>
                  <a:lnTo>
                    <a:pt x="4266" y="1835"/>
                  </a:lnTo>
                  <a:lnTo>
                    <a:pt x="4362" y="1799"/>
                  </a:lnTo>
                  <a:lnTo>
                    <a:pt x="4458" y="1766"/>
                  </a:lnTo>
                  <a:lnTo>
                    <a:pt x="4554" y="1735"/>
                  </a:lnTo>
                  <a:lnTo>
                    <a:pt x="4650" y="1706"/>
                  </a:lnTo>
                  <a:lnTo>
                    <a:pt x="4746" y="1680"/>
                  </a:lnTo>
                  <a:lnTo>
                    <a:pt x="4842" y="1655"/>
                  </a:lnTo>
                  <a:lnTo>
                    <a:pt x="4938" y="1633"/>
                  </a:lnTo>
                  <a:lnTo>
                    <a:pt x="5034" y="1612"/>
                  </a:lnTo>
                  <a:lnTo>
                    <a:pt x="5130" y="1594"/>
                  </a:lnTo>
                  <a:lnTo>
                    <a:pt x="5226" y="1577"/>
                  </a:lnTo>
                  <a:lnTo>
                    <a:pt x="5322" y="1563"/>
                  </a:lnTo>
                  <a:lnTo>
                    <a:pt x="5417" y="1552"/>
                  </a:lnTo>
                  <a:lnTo>
                    <a:pt x="5512" y="1542"/>
                  </a:lnTo>
                  <a:lnTo>
                    <a:pt x="5607" y="1533"/>
                  </a:lnTo>
                  <a:lnTo>
                    <a:pt x="5700" y="1528"/>
                  </a:lnTo>
                  <a:lnTo>
                    <a:pt x="5794" y="1524"/>
                  </a:lnTo>
                  <a:lnTo>
                    <a:pt x="5888" y="1523"/>
                  </a:lnTo>
                  <a:lnTo>
                    <a:pt x="5981" y="1523"/>
                  </a:lnTo>
                  <a:lnTo>
                    <a:pt x="6073" y="1526"/>
                  </a:lnTo>
                  <a:lnTo>
                    <a:pt x="6165" y="1530"/>
                  </a:lnTo>
                  <a:lnTo>
                    <a:pt x="6256" y="1538"/>
                  </a:lnTo>
                  <a:lnTo>
                    <a:pt x="6346" y="1547"/>
                  </a:lnTo>
                  <a:lnTo>
                    <a:pt x="6437" y="1557"/>
                  </a:lnTo>
                  <a:lnTo>
                    <a:pt x="6526" y="1570"/>
                  </a:lnTo>
                  <a:lnTo>
                    <a:pt x="6615" y="1586"/>
                  </a:lnTo>
                  <a:lnTo>
                    <a:pt x="7136" y="139"/>
                  </a:lnTo>
                  <a:lnTo>
                    <a:pt x="7033" y="117"/>
                  </a:lnTo>
                  <a:lnTo>
                    <a:pt x="6928" y="96"/>
                  </a:lnTo>
                  <a:lnTo>
                    <a:pt x="6823" y="78"/>
                  </a:lnTo>
                  <a:lnTo>
                    <a:pt x="6716" y="60"/>
                  </a:lnTo>
                  <a:lnTo>
                    <a:pt x="6608" y="46"/>
                  </a:lnTo>
                  <a:lnTo>
                    <a:pt x="6501" y="33"/>
                  </a:lnTo>
                  <a:lnTo>
                    <a:pt x="6392" y="23"/>
                  </a:lnTo>
                  <a:lnTo>
                    <a:pt x="6283" y="13"/>
                  </a:lnTo>
                  <a:lnTo>
                    <a:pt x="6173" y="7"/>
                  </a:lnTo>
                  <a:lnTo>
                    <a:pt x="6063" y="3"/>
                  </a:lnTo>
                  <a:lnTo>
                    <a:pt x="5950" y="0"/>
                  </a:lnTo>
                  <a:lnTo>
                    <a:pt x="5839" y="0"/>
                  </a:lnTo>
                  <a:lnTo>
                    <a:pt x="5727" y="2"/>
                  </a:lnTo>
                  <a:lnTo>
                    <a:pt x="5614" y="6"/>
                  </a:lnTo>
                  <a:lnTo>
                    <a:pt x="5500" y="12"/>
                  </a:lnTo>
                  <a:lnTo>
                    <a:pt x="5387" y="22"/>
                  </a:lnTo>
                  <a:lnTo>
                    <a:pt x="5273" y="32"/>
                  </a:lnTo>
                  <a:lnTo>
                    <a:pt x="5159" y="45"/>
                  </a:lnTo>
                  <a:lnTo>
                    <a:pt x="5044" y="60"/>
                  </a:lnTo>
                  <a:lnTo>
                    <a:pt x="4930" y="77"/>
                  </a:lnTo>
                  <a:lnTo>
                    <a:pt x="4815" y="97"/>
                  </a:lnTo>
                  <a:lnTo>
                    <a:pt x="4699" y="119"/>
                  </a:lnTo>
                  <a:lnTo>
                    <a:pt x="4584" y="143"/>
                  </a:lnTo>
                  <a:lnTo>
                    <a:pt x="4469" y="170"/>
                  </a:lnTo>
                  <a:lnTo>
                    <a:pt x="4354" y="198"/>
                  </a:lnTo>
                  <a:lnTo>
                    <a:pt x="4238" y="230"/>
                  </a:lnTo>
                  <a:lnTo>
                    <a:pt x="4122" y="263"/>
                  </a:lnTo>
                  <a:lnTo>
                    <a:pt x="4007" y="298"/>
                  </a:lnTo>
                  <a:lnTo>
                    <a:pt x="3891" y="337"/>
                  </a:lnTo>
                  <a:lnTo>
                    <a:pt x="3776" y="378"/>
                  </a:lnTo>
                  <a:lnTo>
                    <a:pt x="3662" y="421"/>
                  </a:lnTo>
                  <a:lnTo>
                    <a:pt x="3547" y="466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34" name="Freeform 30"/>
            <p:cNvSpPr>
              <a:spLocks/>
            </p:cNvSpPr>
            <p:nvPr/>
          </p:nvSpPr>
          <p:spPr bwMode="auto">
            <a:xfrm>
              <a:off x="2990" y="3212"/>
              <a:ext cx="101" cy="205"/>
            </a:xfrm>
            <a:custGeom>
              <a:avLst/>
              <a:gdLst>
                <a:gd name="T0" fmla="*/ 1 w 3607"/>
                <a:gd name="T1" fmla="*/ 1 h 7383"/>
                <a:gd name="T2" fmla="*/ 1 w 3607"/>
                <a:gd name="T3" fmla="*/ 1 h 7383"/>
                <a:gd name="T4" fmla="*/ 1 w 3607"/>
                <a:gd name="T5" fmla="*/ 1 h 7383"/>
                <a:gd name="T6" fmla="*/ 1 w 3607"/>
                <a:gd name="T7" fmla="*/ 1 h 7383"/>
                <a:gd name="T8" fmla="*/ 2 w 3607"/>
                <a:gd name="T9" fmla="*/ 1 h 7383"/>
                <a:gd name="T10" fmla="*/ 2 w 3607"/>
                <a:gd name="T11" fmla="*/ 2 h 7383"/>
                <a:gd name="T12" fmla="*/ 2 w 3607"/>
                <a:gd name="T13" fmla="*/ 2 h 7383"/>
                <a:gd name="T14" fmla="*/ 2 w 3607"/>
                <a:gd name="T15" fmla="*/ 2 h 7383"/>
                <a:gd name="T16" fmla="*/ 2 w 3607"/>
                <a:gd name="T17" fmla="*/ 2 h 7383"/>
                <a:gd name="T18" fmla="*/ 2 w 3607"/>
                <a:gd name="T19" fmla="*/ 3 h 7383"/>
                <a:gd name="T20" fmla="*/ 2 w 3607"/>
                <a:gd name="T21" fmla="*/ 3 h 7383"/>
                <a:gd name="T22" fmla="*/ 2 w 3607"/>
                <a:gd name="T23" fmla="*/ 3 h 7383"/>
                <a:gd name="T24" fmla="*/ 2 w 3607"/>
                <a:gd name="T25" fmla="*/ 3 h 7383"/>
                <a:gd name="T26" fmla="*/ 1 w 3607"/>
                <a:gd name="T27" fmla="*/ 4 h 7383"/>
                <a:gd name="T28" fmla="*/ 1 w 3607"/>
                <a:gd name="T29" fmla="*/ 4 h 7383"/>
                <a:gd name="T30" fmla="*/ 1 w 3607"/>
                <a:gd name="T31" fmla="*/ 4 h 7383"/>
                <a:gd name="T32" fmla="*/ 1 w 3607"/>
                <a:gd name="T33" fmla="*/ 4 h 7383"/>
                <a:gd name="T34" fmla="*/ 1 w 3607"/>
                <a:gd name="T35" fmla="*/ 5 h 7383"/>
                <a:gd name="T36" fmla="*/ 1 w 3607"/>
                <a:gd name="T37" fmla="*/ 5 h 7383"/>
                <a:gd name="T38" fmla="*/ 0 w 3607"/>
                <a:gd name="T39" fmla="*/ 5 h 7383"/>
                <a:gd name="T40" fmla="*/ 0 w 3607"/>
                <a:gd name="T41" fmla="*/ 5 h 7383"/>
                <a:gd name="T42" fmla="*/ 0 w 3607"/>
                <a:gd name="T43" fmla="*/ 6 h 7383"/>
                <a:gd name="T44" fmla="*/ 1 w 3607"/>
                <a:gd name="T45" fmla="*/ 5 h 7383"/>
                <a:gd name="T46" fmla="*/ 1 w 3607"/>
                <a:gd name="T47" fmla="*/ 5 h 7383"/>
                <a:gd name="T48" fmla="*/ 1 w 3607"/>
                <a:gd name="T49" fmla="*/ 5 h 7383"/>
                <a:gd name="T50" fmla="*/ 2 w 3607"/>
                <a:gd name="T51" fmla="*/ 5 h 7383"/>
                <a:gd name="T52" fmla="*/ 2 w 3607"/>
                <a:gd name="T53" fmla="*/ 4 h 7383"/>
                <a:gd name="T54" fmla="*/ 2 w 3607"/>
                <a:gd name="T55" fmla="*/ 4 h 7383"/>
                <a:gd name="T56" fmla="*/ 2 w 3607"/>
                <a:gd name="T57" fmla="*/ 4 h 7383"/>
                <a:gd name="T58" fmla="*/ 2 w 3607"/>
                <a:gd name="T59" fmla="*/ 4 h 7383"/>
                <a:gd name="T60" fmla="*/ 3 w 3607"/>
                <a:gd name="T61" fmla="*/ 3 h 7383"/>
                <a:gd name="T62" fmla="*/ 3 w 3607"/>
                <a:gd name="T63" fmla="*/ 3 h 7383"/>
                <a:gd name="T64" fmla="*/ 3 w 3607"/>
                <a:gd name="T65" fmla="*/ 3 h 7383"/>
                <a:gd name="T66" fmla="*/ 3 w 3607"/>
                <a:gd name="T67" fmla="*/ 2 h 7383"/>
                <a:gd name="T68" fmla="*/ 3 w 3607"/>
                <a:gd name="T69" fmla="*/ 2 h 7383"/>
                <a:gd name="T70" fmla="*/ 3 w 3607"/>
                <a:gd name="T71" fmla="*/ 1 h 7383"/>
                <a:gd name="T72" fmla="*/ 3 w 3607"/>
                <a:gd name="T73" fmla="*/ 1 h 7383"/>
                <a:gd name="T74" fmla="*/ 3 w 3607"/>
                <a:gd name="T75" fmla="*/ 1 h 7383"/>
                <a:gd name="T76" fmla="*/ 3 w 3607"/>
                <a:gd name="T77" fmla="*/ 1 h 7383"/>
                <a:gd name="T78" fmla="*/ 3 w 3607"/>
                <a:gd name="T79" fmla="*/ 1 h 7383"/>
                <a:gd name="T80" fmla="*/ 2 w 3607"/>
                <a:gd name="T81" fmla="*/ 1 h 7383"/>
                <a:gd name="T82" fmla="*/ 2 w 3607"/>
                <a:gd name="T83" fmla="*/ 1 h 7383"/>
                <a:gd name="T84" fmla="*/ 2 w 3607"/>
                <a:gd name="T85" fmla="*/ 1 h 7383"/>
                <a:gd name="T86" fmla="*/ 2 w 3607"/>
                <a:gd name="T87" fmla="*/ 1 h 7383"/>
                <a:gd name="T88" fmla="*/ 2 w 3607"/>
                <a:gd name="T89" fmla="*/ 0 h 7383"/>
                <a:gd name="T90" fmla="*/ 2 w 3607"/>
                <a:gd name="T91" fmla="*/ 0 h 7383"/>
                <a:gd name="T92" fmla="*/ 2 w 3607"/>
                <a:gd name="T93" fmla="*/ 0 h 7383"/>
                <a:gd name="T94" fmla="*/ 2 w 3607"/>
                <a:gd name="T95" fmla="*/ 0 h 7383"/>
                <a:gd name="T96" fmla="*/ 2 w 3607"/>
                <a:gd name="T97" fmla="*/ 0 h 7383"/>
                <a:gd name="T98" fmla="*/ 2 w 3607"/>
                <a:gd name="T99" fmla="*/ 0 h 7383"/>
                <a:gd name="T100" fmla="*/ 2 w 3607"/>
                <a:gd name="T101" fmla="*/ 0 h 7383"/>
                <a:gd name="T102" fmla="*/ 2 w 3607"/>
                <a:gd name="T103" fmla="*/ 0 h 7383"/>
                <a:gd name="T104" fmla="*/ 2 w 3607"/>
                <a:gd name="T105" fmla="*/ 0 h 738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07"/>
                <a:gd name="T160" fmla="*/ 0 h 7383"/>
                <a:gd name="T161" fmla="*/ 3607 w 3607"/>
                <a:gd name="T162" fmla="*/ 7383 h 738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07" h="7383">
                  <a:moveTo>
                    <a:pt x="2431" y="0"/>
                  </a:moveTo>
                  <a:lnTo>
                    <a:pt x="1641" y="1339"/>
                  </a:lnTo>
                  <a:lnTo>
                    <a:pt x="1685" y="1392"/>
                  </a:lnTo>
                  <a:lnTo>
                    <a:pt x="1729" y="1446"/>
                  </a:lnTo>
                  <a:lnTo>
                    <a:pt x="1771" y="1502"/>
                  </a:lnTo>
                  <a:lnTo>
                    <a:pt x="1813" y="1559"/>
                  </a:lnTo>
                  <a:lnTo>
                    <a:pt x="1853" y="1617"/>
                  </a:lnTo>
                  <a:lnTo>
                    <a:pt x="1892" y="1676"/>
                  </a:lnTo>
                  <a:lnTo>
                    <a:pt x="1929" y="1736"/>
                  </a:lnTo>
                  <a:lnTo>
                    <a:pt x="1966" y="1797"/>
                  </a:lnTo>
                  <a:lnTo>
                    <a:pt x="2044" y="1947"/>
                  </a:lnTo>
                  <a:lnTo>
                    <a:pt x="2110" y="2099"/>
                  </a:lnTo>
                  <a:lnTo>
                    <a:pt x="2166" y="2254"/>
                  </a:lnTo>
                  <a:lnTo>
                    <a:pt x="2213" y="2413"/>
                  </a:lnTo>
                  <a:lnTo>
                    <a:pt x="2250" y="2573"/>
                  </a:lnTo>
                  <a:lnTo>
                    <a:pt x="2277" y="2735"/>
                  </a:lnTo>
                  <a:lnTo>
                    <a:pt x="2295" y="2900"/>
                  </a:lnTo>
                  <a:lnTo>
                    <a:pt x="2303" y="3064"/>
                  </a:lnTo>
                  <a:lnTo>
                    <a:pt x="2302" y="3231"/>
                  </a:lnTo>
                  <a:lnTo>
                    <a:pt x="2292" y="3398"/>
                  </a:lnTo>
                  <a:lnTo>
                    <a:pt x="2272" y="3566"/>
                  </a:lnTo>
                  <a:lnTo>
                    <a:pt x="2245" y="3733"/>
                  </a:lnTo>
                  <a:lnTo>
                    <a:pt x="2207" y="3901"/>
                  </a:lnTo>
                  <a:lnTo>
                    <a:pt x="2162" y="4068"/>
                  </a:lnTo>
                  <a:lnTo>
                    <a:pt x="2108" y="4234"/>
                  </a:lnTo>
                  <a:lnTo>
                    <a:pt x="2045" y="4399"/>
                  </a:lnTo>
                  <a:lnTo>
                    <a:pt x="1974" y="4563"/>
                  </a:lnTo>
                  <a:lnTo>
                    <a:pt x="1895" y="4725"/>
                  </a:lnTo>
                  <a:lnTo>
                    <a:pt x="1808" y="4885"/>
                  </a:lnTo>
                  <a:lnTo>
                    <a:pt x="1713" y="5043"/>
                  </a:lnTo>
                  <a:lnTo>
                    <a:pt x="1610" y="5197"/>
                  </a:lnTo>
                  <a:lnTo>
                    <a:pt x="1500" y="5349"/>
                  </a:lnTo>
                  <a:lnTo>
                    <a:pt x="1381" y="5499"/>
                  </a:lnTo>
                  <a:lnTo>
                    <a:pt x="1256" y="5644"/>
                  </a:lnTo>
                  <a:lnTo>
                    <a:pt x="1123" y="5785"/>
                  </a:lnTo>
                  <a:lnTo>
                    <a:pt x="984" y="5922"/>
                  </a:lnTo>
                  <a:lnTo>
                    <a:pt x="837" y="6055"/>
                  </a:lnTo>
                  <a:lnTo>
                    <a:pt x="683" y="6183"/>
                  </a:lnTo>
                  <a:lnTo>
                    <a:pt x="522" y="6306"/>
                  </a:lnTo>
                  <a:lnTo>
                    <a:pt x="355" y="6423"/>
                  </a:lnTo>
                  <a:lnTo>
                    <a:pt x="181" y="6534"/>
                  </a:lnTo>
                  <a:lnTo>
                    <a:pt x="0" y="6641"/>
                  </a:lnTo>
                  <a:lnTo>
                    <a:pt x="57" y="7383"/>
                  </a:lnTo>
                  <a:lnTo>
                    <a:pt x="309" y="7276"/>
                  </a:lnTo>
                  <a:lnTo>
                    <a:pt x="553" y="7158"/>
                  </a:lnTo>
                  <a:lnTo>
                    <a:pt x="790" y="7033"/>
                  </a:lnTo>
                  <a:lnTo>
                    <a:pt x="1018" y="6898"/>
                  </a:lnTo>
                  <a:lnTo>
                    <a:pt x="1239" y="6756"/>
                  </a:lnTo>
                  <a:lnTo>
                    <a:pt x="1450" y="6607"/>
                  </a:lnTo>
                  <a:lnTo>
                    <a:pt x="1654" y="6450"/>
                  </a:lnTo>
                  <a:lnTo>
                    <a:pt x="1848" y="6286"/>
                  </a:lnTo>
                  <a:lnTo>
                    <a:pt x="2033" y="6117"/>
                  </a:lnTo>
                  <a:lnTo>
                    <a:pt x="2210" y="5940"/>
                  </a:lnTo>
                  <a:lnTo>
                    <a:pt x="2376" y="5758"/>
                  </a:lnTo>
                  <a:lnTo>
                    <a:pt x="2533" y="5571"/>
                  </a:lnTo>
                  <a:lnTo>
                    <a:pt x="2681" y="5379"/>
                  </a:lnTo>
                  <a:lnTo>
                    <a:pt x="2818" y="5183"/>
                  </a:lnTo>
                  <a:lnTo>
                    <a:pt x="2946" y="4983"/>
                  </a:lnTo>
                  <a:lnTo>
                    <a:pt x="3062" y="4778"/>
                  </a:lnTo>
                  <a:lnTo>
                    <a:pt x="3168" y="4571"/>
                  </a:lnTo>
                  <a:lnTo>
                    <a:pt x="3263" y="4360"/>
                  </a:lnTo>
                  <a:lnTo>
                    <a:pt x="3347" y="4147"/>
                  </a:lnTo>
                  <a:lnTo>
                    <a:pt x="3419" y="3932"/>
                  </a:lnTo>
                  <a:lnTo>
                    <a:pt x="3480" y="3714"/>
                  </a:lnTo>
                  <a:lnTo>
                    <a:pt x="3530" y="3495"/>
                  </a:lnTo>
                  <a:lnTo>
                    <a:pt x="3568" y="3276"/>
                  </a:lnTo>
                  <a:lnTo>
                    <a:pt x="3593" y="3056"/>
                  </a:lnTo>
                  <a:lnTo>
                    <a:pt x="3607" y="2835"/>
                  </a:lnTo>
                  <a:lnTo>
                    <a:pt x="3607" y="2615"/>
                  </a:lnTo>
                  <a:lnTo>
                    <a:pt x="3595" y="2394"/>
                  </a:lnTo>
                  <a:lnTo>
                    <a:pt x="3570" y="2176"/>
                  </a:lnTo>
                  <a:lnTo>
                    <a:pt x="3532" y="1957"/>
                  </a:lnTo>
                  <a:lnTo>
                    <a:pt x="3481" y="1741"/>
                  </a:lnTo>
                  <a:lnTo>
                    <a:pt x="3416" y="1527"/>
                  </a:lnTo>
                  <a:lnTo>
                    <a:pt x="3337" y="1314"/>
                  </a:lnTo>
                  <a:lnTo>
                    <a:pt x="3318" y="1267"/>
                  </a:lnTo>
                  <a:lnTo>
                    <a:pt x="3298" y="1220"/>
                  </a:lnTo>
                  <a:lnTo>
                    <a:pt x="3277" y="1175"/>
                  </a:lnTo>
                  <a:lnTo>
                    <a:pt x="3256" y="1128"/>
                  </a:lnTo>
                  <a:lnTo>
                    <a:pt x="3233" y="1083"/>
                  </a:lnTo>
                  <a:lnTo>
                    <a:pt x="3211" y="1037"/>
                  </a:lnTo>
                  <a:lnTo>
                    <a:pt x="3188" y="992"/>
                  </a:lnTo>
                  <a:lnTo>
                    <a:pt x="3165" y="948"/>
                  </a:lnTo>
                  <a:lnTo>
                    <a:pt x="3140" y="903"/>
                  </a:lnTo>
                  <a:lnTo>
                    <a:pt x="3116" y="860"/>
                  </a:lnTo>
                  <a:lnTo>
                    <a:pt x="3090" y="816"/>
                  </a:lnTo>
                  <a:lnTo>
                    <a:pt x="3064" y="773"/>
                  </a:lnTo>
                  <a:lnTo>
                    <a:pt x="3037" y="730"/>
                  </a:lnTo>
                  <a:lnTo>
                    <a:pt x="3011" y="688"/>
                  </a:lnTo>
                  <a:lnTo>
                    <a:pt x="2983" y="646"/>
                  </a:lnTo>
                  <a:lnTo>
                    <a:pt x="2955" y="606"/>
                  </a:lnTo>
                  <a:lnTo>
                    <a:pt x="2926" y="565"/>
                  </a:lnTo>
                  <a:lnTo>
                    <a:pt x="2897" y="524"/>
                  </a:lnTo>
                  <a:lnTo>
                    <a:pt x="2867" y="484"/>
                  </a:lnTo>
                  <a:lnTo>
                    <a:pt x="2836" y="444"/>
                  </a:lnTo>
                  <a:lnTo>
                    <a:pt x="2806" y="404"/>
                  </a:lnTo>
                  <a:lnTo>
                    <a:pt x="2774" y="365"/>
                  </a:lnTo>
                  <a:lnTo>
                    <a:pt x="2741" y="328"/>
                  </a:lnTo>
                  <a:lnTo>
                    <a:pt x="2710" y="289"/>
                  </a:lnTo>
                  <a:lnTo>
                    <a:pt x="2676" y="251"/>
                  </a:lnTo>
                  <a:lnTo>
                    <a:pt x="2644" y="214"/>
                  </a:lnTo>
                  <a:lnTo>
                    <a:pt x="2609" y="178"/>
                  </a:lnTo>
                  <a:lnTo>
                    <a:pt x="2574" y="141"/>
                  </a:lnTo>
                  <a:lnTo>
                    <a:pt x="2539" y="105"/>
                  </a:lnTo>
                  <a:lnTo>
                    <a:pt x="2504" y="69"/>
                  </a:lnTo>
                  <a:lnTo>
                    <a:pt x="2468" y="35"/>
                  </a:lnTo>
                  <a:lnTo>
                    <a:pt x="2431" y="0"/>
                  </a:lnTo>
                  <a:close/>
                </a:path>
              </a:pathLst>
            </a:custGeom>
            <a:solidFill>
              <a:srgbClr val="EF9D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35" name="Freeform 31"/>
            <p:cNvSpPr>
              <a:spLocks/>
            </p:cNvSpPr>
            <p:nvPr/>
          </p:nvSpPr>
          <p:spPr bwMode="auto">
            <a:xfrm>
              <a:off x="2986" y="3182"/>
              <a:ext cx="72" cy="67"/>
            </a:xfrm>
            <a:custGeom>
              <a:avLst/>
              <a:gdLst>
                <a:gd name="T0" fmla="*/ 0 w 2601"/>
                <a:gd name="T1" fmla="*/ 1 h 2418"/>
                <a:gd name="T2" fmla="*/ 0 w 2601"/>
                <a:gd name="T3" fmla="*/ 1 h 2418"/>
                <a:gd name="T4" fmla="*/ 0 w 2601"/>
                <a:gd name="T5" fmla="*/ 1 h 2418"/>
                <a:gd name="T6" fmla="*/ 0 w 2601"/>
                <a:gd name="T7" fmla="*/ 1 h 2418"/>
                <a:gd name="T8" fmla="*/ 0 w 2601"/>
                <a:gd name="T9" fmla="*/ 1 h 2418"/>
                <a:gd name="T10" fmla="*/ 0 w 2601"/>
                <a:gd name="T11" fmla="*/ 1 h 2418"/>
                <a:gd name="T12" fmla="*/ 1 w 2601"/>
                <a:gd name="T13" fmla="*/ 1 h 2418"/>
                <a:gd name="T14" fmla="*/ 1 w 2601"/>
                <a:gd name="T15" fmla="*/ 1 h 2418"/>
                <a:gd name="T16" fmla="*/ 1 w 2601"/>
                <a:gd name="T17" fmla="*/ 1 h 2418"/>
                <a:gd name="T18" fmla="*/ 1 w 2601"/>
                <a:gd name="T19" fmla="*/ 1 h 2418"/>
                <a:gd name="T20" fmla="*/ 1 w 2601"/>
                <a:gd name="T21" fmla="*/ 1 h 2418"/>
                <a:gd name="T22" fmla="*/ 1 w 2601"/>
                <a:gd name="T23" fmla="*/ 2 h 2418"/>
                <a:gd name="T24" fmla="*/ 1 w 2601"/>
                <a:gd name="T25" fmla="*/ 2 h 2418"/>
                <a:gd name="T26" fmla="*/ 1 w 2601"/>
                <a:gd name="T27" fmla="*/ 2 h 2418"/>
                <a:gd name="T28" fmla="*/ 1 w 2601"/>
                <a:gd name="T29" fmla="*/ 2 h 2418"/>
                <a:gd name="T30" fmla="*/ 1 w 2601"/>
                <a:gd name="T31" fmla="*/ 2 h 2418"/>
                <a:gd name="T32" fmla="*/ 1 w 2601"/>
                <a:gd name="T33" fmla="*/ 2 h 2418"/>
                <a:gd name="T34" fmla="*/ 2 w 2601"/>
                <a:gd name="T35" fmla="*/ 1 h 2418"/>
                <a:gd name="T36" fmla="*/ 2 w 2601"/>
                <a:gd name="T37" fmla="*/ 1 h 2418"/>
                <a:gd name="T38" fmla="*/ 2 w 2601"/>
                <a:gd name="T39" fmla="*/ 1 h 2418"/>
                <a:gd name="T40" fmla="*/ 2 w 2601"/>
                <a:gd name="T41" fmla="*/ 1 h 2418"/>
                <a:gd name="T42" fmla="*/ 2 w 2601"/>
                <a:gd name="T43" fmla="*/ 1 h 2418"/>
                <a:gd name="T44" fmla="*/ 2 w 2601"/>
                <a:gd name="T45" fmla="*/ 0 h 2418"/>
                <a:gd name="T46" fmla="*/ 1 w 2601"/>
                <a:gd name="T47" fmla="*/ 0 h 2418"/>
                <a:gd name="T48" fmla="*/ 1 w 2601"/>
                <a:gd name="T49" fmla="*/ 0 h 2418"/>
                <a:gd name="T50" fmla="*/ 1 w 2601"/>
                <a:gd name="T51" fmla="*/ 0 h 2418"/>
                <a:gd name="T52" fmla="*/ 1 w 2601"/>
                <a:gd name="T53" fmla="*/ 0 h 2418"/>
                <a:gd name="T54" fmla="*/ 1 w 2601"/>
                <a:gd name="T55" fmla="*/ 0 h 2418"/>
                <a:gd name="T56" fmla="*/ 1 w 2601"/>
                <a:gd name="T57" fmla="*/ 0 h 2418"/>
                <a:gd name="T58" fmla="*/ 1 w 2601"/>
                <a:gd name="T59" fmla="*/ 0 h 2418"/>
                <a:gd name="T60" fmla="*/ 1 w 2601"/>
                <a:gd name="T61" fmla="*/ 0 h 2418"/>
                <a:gd name="T62" fmla="*/ 1 w 2601"/>
                <a:gd name="T63" fmla="*/ 0 h 2418"/>
                <a:gd name="T64" fmla="*/ 0 w 2601"/>
                <a:gd name="T65" fmla="*/ 0 h 2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601"/>
                <a:gd name="T100" fmla="*/ 0 h 2418"/>
                <a:gd name="T101" fmla="*/ 2601 w 2601"/>
                <a:gd name="T102" fmla="*/ 2418 h 2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601" h="2418">
                  <a:moveTo>
                    <a:pt x="521" y="0"/>
                  </a:moveTo>
                  <a:lnTo>
                    <a:pt x="0" y="1447"/>
                  </a:lnTo>
                  <a:lnTo>
                    <a:pt x="66" y="1459"/>
                  </a:lnTo>
                  <a:lnTo>
                    <a:pt x="133" y="1472"/>
                  </a:lnTo>
                  <a:lnTo>
                    <a:pt x="199" y="1486"/>
                  </a:lnTo>
                  <a:lnTo>
                    <a:pt x="265" y="1503"/>
                  </a:lnTo>
                  <a:lnTo>
                    <a:pt x="330" y="1519"/>
                  </a:lnTo>
                  <a:lnTo>
                    <a:pt x="394" y="1537"/>
                  </a:lnTo>
                  <a:lnTo>
                    <a:pt x="459" y="1557"/>
                  </a:lnTo>
                  <a:lnTo>
                    <a:pt x="522" y="1577"/>
                  </a:lnTo>
                  <a:lnTo>
                    <a:pt x="584" y="1600"/>
                  </a:lnTo>
                  <a:lnTo>
                    <a:pt x="646" y="1622"/>
                  </a:lnTo>
                  <a:lnTo>
                    <a:pt x="709" y="1647"/>
                  </a:lnTo>
                  <a:lnTo>
                    <a:pt x="769" y="1672"/>
                  </a:lnTo>
                  <a:lnTo>
                    <a:pt x="829" y="1699"/>
                  </a:lnTo>
                  <a:lnTo>
                    <a:pt x="889" y="1726"/>
                  </a:lnTo>
                  <a:lnTo>
                    <a:pt x="947" y="1755"/>
                  </a:lnTo>
                  <a:lnTo>
                    <a:pt x="1006" y="1786"/>
                  </a:lnTo>
                  <a:lnTo>
                    <a:pt x="1063" y="1816"/>
                  </a:lnTo>
                  <a:lnTo>
                    <a:pt x="1119" y="1849"/>
                  </a:lnTo>
                  <a:lnTo>
                    <a:pt x="1175" y="1883"/>
                  </a:lnTo>
                  <a:lnTo>
                    <a:pt x="1229" y="1917"/>
                  </a:lnTo>
                  <a:lnTo>
                    <a:pt x="1283" y="1953"/>
                  </a:lnTo>
                  <a:lnTo>
                    <a:pt x="1336" y="1990"/>
                  </a:lnTo>
                  <a:lnTo>
                    <a:pt x="1388" y="2028"/>
                  </a:lnTo>
                  <a:lnTo>
                    <a:pt x="1439" y="2067"/>
                  </a:lnTo>
                  <a:lnTo>
                    <a:pt x="1489" y="2106"/>
                  </a:lnTo>
                  <a:lnTo>
                    <a:pt x="1538" y="2148"/>
                  </a:lnTo>
                  <a:lnTo>
                    <a:pt x="1586" y="2190"/>
                  </a:lnTo>
                  <a:lnTo>
                    <a:pt x="1633" y="2234"/>
                  </a:lnTo>
                  <a:lnTo>
                    <a:pt x="1679" y="2278"/>
                  </a:lnTo>
                  <a:lnTo>
                    <a:pt x="1724" y="2324"/>
                  </a:lnTo>
                  <a:lnTo>
                    <a:pt x="1768" y="2371"/>
                  </a:lnTo>
                  <a:lnTo>
                    <a:pt x="1811" y="2418"/>
                  </a:lnTo>
                  <a:lnTo>
                    <a:pt x="2601" y="1079"/>
                  </a:lnTo>
                  <a:lnTo>
                    <a:pt x="2549" y="1030"/>
                  </a:lnTo>
                  <a:lnTo>
                    <a:pt x="2495" y="983"/>
                  </a:lnTo>
                  <a:lnTo>
                    <a:pt x="2441" y="936"/>
                  </a:lnTo>
                  <a:lnTo>
                    <a:pt x="2386" y="890"/>
                  </a:lnTo>
                  <a:lnTo>
                    <a:pt x="2330" y="845"/>
                  </a:lnTo>
                  <a:lnTo>
                    <a:pt x="2273" y="801"/>
                  </a:lnTo>
                  <a:lnTo>
                    <a:pt x="2215" y="758"/>
                  </a:lnTo>
                  <a:lnTo>
                    <a:pt x="2156" y="716"/>
                  </a:lnTo>
                  <a:lnTo>
                    <a:pt x="2096" y="675"/>
                  </a:lnTo>
                  <a:lnTo>
                    <a:pt x="2036" y="635"/>
                  </a:lnTo>
                  <a:lnTo>
                    <a:pt x="1975" y="596"/>
                  </a:lnTo>
                  <a:lnTo>
                    <a:pt x="1913" y="558"/>
                  </a:lnTo>
                  <a:lnTo>
                    <a:pt x="1849" y="520"/>
                  </a:lnTo>
                  <a:lnTo>
                    <a:pt x="1786" y="484"/>
                  </a:lnTo>
                  <a:lnTo>
                    <a:pt x="1722" y="449"/>
                  </a:lnTo>
                  <a:lnTo>
                    <a:pt x="1657" y="414"/>
                  </a:lnTo>
                  <a:lnTo>
                    <a:pt x="1590" y="381"/>
                  </a:lnTo>
                  <a:lnTo>
                    <a:pt x="1524" y="348"/>
                  </a:lnTo>
                  <a:lnTo>
                    <a:pt x="1457" y="317"/>
                  </a:lnTo>
                  <a:lnTo>
                    <a:pt x="1388" y="286"/>
                  </a:lnTo>
                  <a:lnTo>
                    <a:pt x="1319" y="258"/>
                  </a:lnTo>
                  <a:lnTo>
                    <a:pt x="1249" y="229"/>
                  </a:lnTo>
                  <a:lnTo>
                    <a:pt x="1180" y="201"/>
                  </a:lnTo>
                  <a:lnTo>
                    <a:pt x="1109" y="175"/>
                  </a:lnTo>
                  <a:lnTo>
                    <a:pt x="1037" y="149"/>
                  </a:lnTo>
                  <a:lnTo>
                    <a:pt x="966" y="125"/>
                  </a:lnTo>
                  <a:lnTo>
                    <a:pt x="893" y="102"/>
                  </a:lnTo>
                  <a:lnTo>
                    <a:pt x="820" y="80"/>
                  </a:lnTo>
                  <a:lnTo>
                    <a:pt x="745" y="58"/>
                  </a:lnTo>
                  <a:lnTo>
                    <a:pt x="672" y="38"/>
                  </a:lnTo>
                  <a:lnTo>
                    <a:pt x="596" y="18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rgbClr val="EA8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36" name="Freeform 32"/>
            <p:cNvSpPr>
              <a:spLocks/>
            </p:cNvSpPr>
            <p:nvPr/>
          </p:nvSpPr>
          <p:spPr bwMode="auto">
            <a:xfrm>
              <a:off x="2863" y="2976"/>
              <a:ext cx="263" cy="419"/>
            </a:xfrm>
            <a:custGeom>
              <a:avLst/>
              <a:gdLst>
                <a:gd name="T0" fmla="*/ 7 w 9471"/>
                <a:gd name="T1" fmla="*/ 2 h 15078"/>
                <a:gd name="T2" fmla="*/ 2 w 9471"/>
                <a:gd name="T3" fmla="*/ 12 h 15078"/>
                <a:gd name="T4" fmla="*/ 0 w 9471"/>
                <a:gd name="T5" fmla="*/ 9 h 15078"/>
                <a:gd name="T6" fmla="*/ 2 w 9471"/>
                <a:gd name="T7" fmla="*/ 10 h 15078"/>
                <a:gd name="T8" fmla="*/ 5 w 9471"/>
                <a:gd name="T9" fmla="*/ 0 h 15078"/>
                <a:gd name="T10" fmla="*/ 7 w 9471"/>
                <a:gd name="T11" fmla="*/ 2 h 150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71"/>
                <a:gd name="T19" fmla="*/ 0 h 15078"/>
                <a:gd name="T20" fmla="*/ 9471 w 9471"/>
                <a:gd name="T21" fmla="*/ 15078 h 150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71" h="15078">
                  <a:moveTo>
                    <a:pt x="9471" y="2802"/>
                  </a:moveTo>
                  <a:lnTo>
                    <a:pt x="3107" y="15078"/>
                  </a:lnTo>
                  <a:lnTo>
                    <a:pt x="0" y="11117"/>
                  </a:lnTo>
                  <a:lnTo>
                    <a:pt x="2985" y="12358"/>
                  </a:lnTo>
                  <a:lnTo>
                    <a:pt x="6672" y="0"/>
                  </a:lnTo>
                  <a:lnTo>
                    <a:pt x="9471" y="2802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37" name="Freeform 33"/>
            <p:cNvSpPr>
              <a:spLocks/>
            </p:cNvSpPr>
            <p:nvPr/>
          </p:nvSpPr>
          <p:spPr bwMode="auto">
            <a:xfrm>
              <a:off x="2952" y="2990"/>
              <a:ext cx="118" cy="334"/>
            </a:xfrm>
            <a:custGeom>
              <a:avLst/>
              <a:gdLst>
                <a:gd name="T0" fmla="*/ 3 w 4242"/>
                <a:gd name="T1" fmla="*/ 0 h 12032"/>
                <a:gd name="T2" fmla="*/ 0 w 4242"/>
                <a:gd name="T3" fmla="*/ 9 h 12032"/>
                <a:gd name="T4" fmla="*/ 3 w 4242"/>
                <a:gd name="T5" fmla="*/ 1 h 12032"/>
                <a:gd name="T6" fmla="*/ 3 w 4242"/>
                <a:gd name="T7" fmla="*/ 0 h 120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42"/>
                <a:gd name="T13" fmla="*/ 0 h 12032"/>
                <a:gd name="T14" fmla="*/ 4242 w 4242"/>
                <a:gd name="T15" fmla="*/ 12032 h 12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42" h="12032">
                  <a:moveTo>
                    <a:pt x="3515" y="0"/>
                  </a:moveTo>
                  <a:lnTo>
                    <a:pt x="0" y="12032"/>
                  </a:lnTo>
                  <a:lnTo>
                    <a:pt x="4242" y="694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33CC33"/>
            </a:solidFill>
            <a:ln w="9525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38" name="Freeform 34"/>
            <p:cNvSpPr>
              <a:spLocks/>
            </p:cNvSpPr>
            <p:nvPr/>
          </p:nvSpPr>
          <p:spPr bwMode="auto">
            <a:xfrm>
              <a:off x="2871" y="3291"/>
              <a:ext cx="74" cy="52"/>
            </a:xfrm>
            <a:custGeom>
              <a:avLst/>
              <a:gdLst>
                <a:gd name="T0" fmla="*/ 0 w 2659"/>
                <a:gd name="T1" fmla="*/ 0 h 1862"/>
                <a:gd name="T2" fmla="*/ 2 w 2659"/>
                <a:gd name="T3" fmla="*/ 1 h 1862"/>
                <a:gd name="T4" fmla="*/ 2 w 2659"/>
                <a:gd name="T5" fmla="*/ 1 h 1862"/>
                <a:gd name="T6" fmla="*/ 0 w 2659"/>
                <a:gd name="T7" fmla="*/ 0 h 18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59"/>
                <a:gd name="T13" fmla="*/ 0 h 1862"/>
                <a:gd name="T14" fmla="*/ 2659 w 2659"/>
                <a:gd name="T15" fmla="*/ 1862 h 18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59" h="1862">
                  <a:moveTo>
                    <a:pt x="0" y="0"/>
                  </a:moveTo>
                  <a:lnTo>
                    <a:pt x="2659" y="1135"/>
                  </a:lnTo>
                  <a:lnTo>
                    <a:pt x="2487" y="18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39" name="Freeform 35"/>
            <p:cNvSpPr>
              <a:spLocks/>
            </p:cNvSpPr>
            <p:nvPr/>
          </p:nvSpPr>
          <p:spPr bwMode="auto">
            <a:xfrm>
              <a:off x="2815" y="3184"/>
              <a:ext cx="163" cy="104"/>
            </a:xfrm>
            <a:custGeom>
              <a:avLst/>
              <a:gdLst>
                <a:gd name="T0" fmla="*/ 4 w 5866"/>
                <a:gd name="T1" fmla="*/ 0 h 3735"/>
                <a:gd name="T2" fmla="*/ 4 w 5866"/>
                <a:gd name="T3" fmla="*/ 0 h 3735"/>
                <a:gd name="T4" fmla="*/ 4 w 5866"/>
                <a:gd name="T5" fmla="*/ 0 h 3735"/>
                <a:gd name="T6" fmla="*/ 3 w 5866"/>
                <a:gd name="T7" fmla="*/ 0 h 3735"/>
                <a:gd name="T8" fmla="*/ 3 w 5866"/>
                <a:gd name="T9" fmla="*/ 0 h 3735"/>
                <a:gd name="T10" fmla="*/ 2 w 5866"/>
                <a:gd name="T11" fmla="*/ 0 h 3735"/>
                <a:gd name="T12" fmla="*/ 2 w 5866"/>
                <a:gd name="T13" fmla="*/ 1 h 3735"/>
                <a:gd name="T14" fmla="*/ 2 w 5866"/>
                <a:gd name="T15" fmla="*/ 1 h 3735"/>
                <a:gd name="T16" fmla="*/ 2 w 5866"/>
                <a:gd name="T17" fmla="*/ 1 h 3735"/>
                <a:gd name="T18" fmla="*/ 1 w 5866"/>
                <a:gd name="T19" fmla="*/ 1 h 3735"/>
                <a:gd name="T20" fmla="*/ 1 w 5866"/>
                <a:gd name="T21" fmla="*/ 1 h 3735"/>
                <a:gd name="T22" fmla="*/ 1 w 5866"/>
                <a:gd name="T23" fmla="*/ 2 h 3735"/>
                <a:gd name="T24" fmla="*/ 1 w 5866"/>
                <a:gd name="T25" fmla="*/ 2 h 3735"/>
                <a:gd name="T26" fmla="*/ 0 w 5866"/>
                <a:gd name="T27" fmla="*/ 2 h 3735"/>
                <a:gd name="T28" fmla="*/ 0 w 5866"/>
                <a:gd name="T29" fmla="*/ 2 h 3735"/>
                <a:gd name="T30" fmla="*/ 0 w 5866"/>
                <a:gd name="T31" fmla="*/ 3 h 3735"/>
                <a:gd name="T32" fmla="*/ 0 w 5866"/>
                <a:gd name="T33" fmla="*/ 3 h 3735"/>
                <a:gd name="T34" fmla="*/ 0 w 5866"/>
                <a:gd name="T35" fmla="*/ 3 h 3735"/>
                <a:gd name="T36" fmla="*/ 0 w 5866"/>
                <a:gd name="T37" fmla="*/ 3 h 3735"/>
                <a:gd name="T38" fmla="*/ 0 w 5866"/>
                <a:gd name="T39" fmla="*/ 2 h 3735"/>
                <a:gd name="T40" fmla="*/ 0 w 5866"/>
                <a:gd name="T41" fmla="*/ 2 h 3735"/>
                <a:gd name="T42" fmla="*/ 1 w 5866"/>
                <a:gd name="T43" fmla="*/ 2 h 3735"/>
                <a:gd name="T44" fmla="*/ 1 w 5866"/>
                <a:gd name="T45" fmla="*/ 2 h 3735"/>
                <a:gd name="T46" fmla="*/ 1 w 5866"/>
                <a:gd name="T47" fmla="*/ 2 h 3735"/>
                <a:gd name="T48" fmla="*/ 1 w 5866"/>
                <a:gd name="T49" fmla="*/ 1 h 3735"/>
                <a:gd name="T50" fmla="*/ 2 w 5866"/>
                <a:gd name="T51" fmla="*/ 1 h 3735"/>
                <a:gd name="T52" fmla="*/ 2 w 5866"/>
                <a:gd name="T53" fmla="*/ 1 h 3735"/>
                <a:gd name="T54" fmla="*/ 3 w 5866"/>
                <a:gd name="T55" fmla="*/ 1 h 3735"/>
                <a:gd name="T56" fmla="*/ 3 w 5866"/>
                <a:gd name="T57" fmla="*/ 1 h 3735"/>
                <a:gd name="T58" fmla="*/ 4 w 5866"/>
                <a:gd name="T59" fmla="*/ 0 h 3735"/>
                <a:gd name="T60" fmla="*/ 4 w 5866"/>
                <a:gd name="T61" fmla="*/ 0 h 3735"/>
                <a:gd name="T62" fmla="*/ 5 w 5866"/>
                <a:gd name="T63" fmla="*/ 0 h 37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866"/>
                <a:gd name="T97" fmla="*/ 0 h 3735"/>
                <a:gd name="T98" fmla="*/ 5866 w 5866"/>
                <a:gd name="T99" fmla="*/ 3735 h 37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866" h="3735">
                  <a:moveTo>
                    <a:pt x="5866" y="1"/>
                  </a:moveTo>
                  <a:lnTo>
                    <a:pt x="5610" y="0"/>
                  </a:lnTo>
                  <a:lnTo>
                    <a:pt x="5355" y="8"/>
                  </a:lnTo>
                  <a:lnTo>
                    <a:pt x="5103" y="24"/>
                  </a:lnTo>
                  <a:lnTo>
                    <a:pt x="4853" y="50"/>
                  </a:lnTo>
                  <a:lnTo>
                    <a:pt x="4605" y="85"/>
                  </a:lnTo>
                  <a:lnTo>
                    <a:pt x="4361" y="129"/>
                  </a:lnTo>
                  <a:lnTo>
                    <a:pt x="4120" y="182"/>
                  </a:lnTo>
                  <a:lnTo>
                    <a:pt x="3883" y="243"/>
                  </a:lnTo>
                  <a:lnTo>
                    <a:pt x="3649" y="312"/>
                  </a:lnTo>
                  <a:lnTo>
                    <a:pt x="3418" y="390"/>
                  </a:lnTo>
                  <a:lnTo>
                    <a:pt x="3194" y="474"/>
                  </a:lnTo>
                  <a:lnTo>
                    <a:pt x="2972" y="567"/>
                  </a:lnTo>
                  <a:lnTo>
                    <a:pt x="2757" y="667"/>
                  </a:lnTo>
                  <a:lnTo>
                    <a:pt x="2547" y="775"/>
                  </a:lnTo>
                  <a:lnTo>
                    <a:pt x="2342" y="889"/>
                  </a:lnTo>
                  <a:lnTo>
                    <a:pt x="2144" y="1011"/>
                  </a:lnTo>
                  <a:lnTo>
                    <a:pt x="1951" y="1138"/>
                  </a:lnTo>
                  <a:lnTo>
                    <a:pt x="1764" y="1273"/>
                  </a:lnTo>
                  <a:lnTo>
                    <a:pt x="1585" y="1414"/>
                  </a:lnTo>
                  <a:lnTo>
                    <a:pt x="1412" y="1561"/>
                  </a:lnTo>
                  <a:lnTo>
                    <a:pt x="1248" y="1715"/>
                  </a:lnTo>
                  <a:lnTo>
                    <a:pt x="1090" y="1874"/>
                  </a:lnTo>
                  <a:lnTo>
                    <a:pt x="941" y="2037"/>
                  </a:lnTo>
                  <a:lnTo>
                    <a:pt x="799" y="2207"/>
                  </a:lnTo>
                  <a:lnTo>
                    <a:pt x="667" y="2383"/>
                  </a:lnTo>
                  <a:lnTo>
                    <a:pt x="543" y="2562"/>
                  </a:lnTo>
                  <a:lnTo>
                    <a:pt x="428" y="2746"/>
                  </a:lnTo>
                  <a:lnTo>
                    <a:pt x="323" y="2936"/>
                  </a:lnTo>
                  <a:lnTo>
                    <a:pt x="227" y="3129"/>
                  </a:lnTo>
                  <a:lnTo>
                    <a:pt x="140" y="3327"/>
                  </a:lnTo>
                  <a:lnTo>
                    <a:pt x="65" y="3529"/>
                  </a:lnTo>
                  <a:lnTo>
                    <a:pt x="0" y="3735"/>
                  </a:lnTo>
                  <a:lnTo>
                    <a:pt x="19" y="3697"/>
                  </a:lnTo>
                  <a:lnTo>
                    <a:pt x="78" y="3591"/>
                  </a:lnTo>
                  <a:lnTo>
                    <a:pt x="122" y="3516"/>
                  </a:lnTo>
                  <a:lnTo>
                    <a:pt x="177" y="3428"/>
                  </a:lnTo>
                  <a:lnTo>
                    <a:pt x="241" y="3326"/>
                  </a:lnTo>
                  <a:lnTo>
                    <a:pt x="318" y="3215"/>
                  </a:lnTo>
                  <a:lnTo>
                    <a:pt x="404" y="3095"/>
                  </a:lnTo>
                  <a:lnTo>
                    <a:pt x="501" y="2965"/>
                  </a:lnTo>
                  <a:lnTo>
                    <a:pt x="611" y="2829"/>
                  </a:lnTo>
                  <a:lnTo>
                    <a:pt x="731" y="2686"/>
                  </a:lnTo>
                  <a:lnTo>
                    <a:pt x="863" y="2540"/>
                  </a:lnTo>
                  <a:lnTo>
                    <a:pt x="1005" y="2390"/>
                  </a:lnTo>
                  <a:lnTo>
                    <a:pt x="1160" y="2238"/>
                  </a:lnTo>
                  <a:lnTo>
                    <a:pt x="1328" y="2084"/>
                  </a:lnTo>
                  <a:lnTo>
                    <a:pt x="1507" y="1932"/>
                  </a:lnTo>
                  <a:lnTo>
                    <a:pt x="1699" y="1782"/>
                  </a:lnTo>
                  <a:lnTo>
                    <a:pt x="1903" y="1635"/>
                  </a:lnTo>
                  <a:lnTo>
                    <a:pt x="2120" y="1491"/>
                  </a:lnTo>
                  <a:lnTo>
                    <a:pt x="2350" y="1353"/>
                  </a:lnTo>
                  <a:lnTo>
                    <a:pt x="2593" y="1222"/>
                  </a:lnTo>
                  <a:lnTo>
                    <a:pt x="2849" y="1099"/>
                  </a:lnTo>
                  <a:lnTo>
                    <a:pt x="3118" y="985"/>
                  </a:lnTo>
                  <a:lnTo>
                    <a:pt x="3401" y="882"/>
                  </a:lnTo>
                  <a:lnTo>
                    <a:pt x="3698" y="790"/>
                  </a:lnTo>
                  <a:lnTo>
                    <a:pt x="4008" y="711"/>
                  </a:lnTo>
                  <a:lnTo>
                    <a:pt x="4334" y="647"/>
                  </a:lnTo>
                  <a:lnTo>
                    <a:pt x="4672" y="598"/>
                  </a:lnTo>
                  <a:lnTo>
                    <a:pt x="5025" y="566"/>
                  </a:lnTo>
                  <a:lnTo>
                    <a:pt x="5394" y="552"/>
                  </a:lnTo>
                  <a:lnTo>
                    <a:pt x="5776" y="557"/>
                  </a:lnTo>
                  <a:lnTo>
                    <a:pt x="5866" y="1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740" name="Freeform 36"/>
            <p:cNvSpPr>
              <a:spLocks/>
            </p:cNvSpPr>
            <p:nvPr/>
          </p:nvSpPr>
          <p:spPr bwMode="auto">
            <a:xfrm>
              <a:off x="3028" y="3256"/>
              <a:ext cx="57" cy="133"/>
            </a:xfrm>
            <a:custGeom>
              <a:avLst/>
              <a:gdLst>
                <a:gd name="T0" fmla="*/ 1 w 2076"/>
                <a:gd name="T1" fmla="*/ 0 h 4787"/>
                <a:gd name="T2" fmla="*/ 1 w 2076"/>
                <a:gd name="T3" fmla="*/ 0 h 4787"/>
                <a:gd name="T4" fmla="*/ 1 w 2076"/>
                <a:gd name="T5" fmla="*/ 0 h 4787"/>
                <a:gd name="T6" fmla="*/ 2 w 2076"/>
                <a:gd name="T7" fmla="*/ 0 h 4787"/>
                <a:gd name="T8" fmla="*/ 2 w 2076"/>
                <a:gd name="T9" fmla="*/ 0 h 4787"/>
                <a:gd name="T10" fmla="*/ 2 w 2076"/>
                <a:gd name="T11" fmla="*/ 1 h 4787"/>
                <a:gd name="T12" fmla="*/ 2 w 2076"/>
                <a:gd name="T13" fmla="*/ 1 h 4787"/>
                <a:gd name="T14" fmla="*/ 2 w 2076"/>
                <a:gd name="T15" fmla="*/ 1 h 4787"/>
                <a:gd name="T16" fmla="*/ 2 w 2076"/>
                <a:gd name="T17" fmla="*/ 1 h 4787"/>
                <a:gd name="T18" fmla="*/ 2 w 2076"/>
                <a:gd name="T19" fmla="*/ 1 h 4787"/>
                <a:gd name="T20" fmla="*/ 2 w 2076"/>
                <a:gd name="T21" fmla="*/ 1 h 4787"/>
                <a:gd name="T22" fmla="*/ 2 w 2076"/>
                <a:gd name="T23" fmla="*/ 1 h 4787"/>
                <a:gd name="T24" fmla="*/ 2 w 2076"/>
                <a:gd name="T25" fmla="*/ 1 h 4787"/>
                <a:gd name="T26" fmla="*/ 1 w 2076"/>
                <a:gd name="T27" fmla="*/ 2 h 4787"/>
                <a:gd name="T28" fmla="*/ 1 w 2076"/>
                <a:gd name="T29" fmla="*/ 2 h 4787"/>
                <a:gd name="T30" fmla="*/ 1 w 2076"/>
                <a:gd name="T31" fmla="*/ 2 h 4787"/>
                <a:gd name="T32" fmla="*/ 1 w 2076"/>
                <a:gd name="T33" fmla="*/ 2 h 4787"/>
                <a:gd name="T34" fmla="*/ 1 w 2076"/>
                <a:gd name="T35" fmla="*/ 2 h 4787"/>
                <a:gd name="T36" fmla="*/ 1 w 2076"/>
                <a:gd name="T37" fmla="*/ 2 h 4787"/>
                <a:gd name="T38" fmla="*/ 1 w 2076"/>
                <a:gd name="T39" fmla="*/ 2 h 4787"/>
                <a:gd name="T40" fmla="*/ 1 w 2076"/>
                <a:gd name="T41" fmla="*/ 2 h 4787"/>
                <a:gd name="T42" fmla="*/ 1 w 2076"/>
                <a:gd name="T43" fmla="*/ 3 h 4787"/>
                <a:gd name="T44" fmla="*/ 1 w 2076"/>
                <a:gd name="T45" fmla="*/ 3 h 4787"/>
                <a:gd name="T46" fmla="*/ 1 w 2076"/>
                <a:gd name="T47" fmla="*/ 3 h 4787"/>
                <a:gd name="T48" fmla="*/ 1 w 2076"/>
                <a:gd name="T49" fmla="*/ 3 h 4787"/>
                <a:gd name="T50" fmla="*/ 1 w 2076"/>
                <a:gd name="T51" fmla="*/ 3 h 4787"/>
                <a:gd name="T52" fmla="*/ 1 w 2076"/>
                <a:gd name="T53" fmla="*/ 3 h 4787"/>
                <a:gd name="T54" fmla="*/ 1 w 2076"/>
                <a:gd name="T55" fmla="*/ 3 h 4787"/>
                <a:gd name="T56" fmla="*/ 0 w 2076"/>
                <a:gd name="T57" fmla="*/ 3 h 4787"/>
                <a:gd name="T58" fmla="*/ 0 w 2076"/>
                <a:gd name="T59" fmla="*/ 3 h 4787"/>
                <a:gd name="T60" fmla="*/ 0 w 2076"/>
                <a:gd name="T61" fmla="*/ 4 h 4787"/>
                <a:gd name="T62" fmla="*/ 0 w 2076"/>
                <a:gd name="T63" fmla="*/ 4 h 4787"/>
                <a:gd name="T64" fmla="*/ 0 w 2076"/>
                <a:gd name="T65" fmla="*/ 4 h 4787"/>
                <a:gd name="T66" fmla="*/ 0 w 2076"/>
                <a:gd name="T67" fmla="*/ 4 h 4787"/>
                <a:gd name="T68" fmla="*/ 0 w 2076"/>
                <a:gd name="T69" fmla="*/ 4 h 4787"/>
                <a:gd name="T70" fmla="*/ 0 w 2076"/>
                <a:gd name="T71" fmla="*/ 4 h 4787"/>
                <a:gd name="T72" fmla="*/ 0 w 2076"/>
                <a:gd name="T73" fmla="*/ 4 h 4787"/>
                <a:gd name="T74" fmla="*/ 0 w 2076"/>
                <a:gd name="T75" fmla="*/ 3 h 4787"/>
                <a:gd name="T76" fmla="*/ 0 w 2076"/>
                <a:gd name="T77" fmla="*/ 3 h 4787"/>
                <a:gd name="T78" fmla="*/ 0 w 2076"/>
                <a:gd name="T79" fmla="*/ 3 h 4787"/>
                <a:gd name="T80" fmla="*/ 0 w 2076"/>
                <a:gd name="T81" fmla="*/ 3 h 4787"/>
                <a:gd name="T82" fmla="*/ 0 w 2076"/>
                <a:gd name="T83" fmla="*/ 3 h 4787"/>
                <a:gd name="T84" fmla="*/ 1 w 2076"/>
                <a:gd name="T85" fmla="*/ 3 h 4787"/>
                <a:gd name="T86" fmla="*/ 1 w 2076"/>
                <a:gd name="T87" fmla="*/ 3 h 4787"/>
                <a:gd name="T88" fmla="*/ 1 w 2076"/>
                <a:gd name="T89" fmla="*/ 3 h 4787"/>
                <a:gd name="T90" fmla="*/ 1 w 2076"/>
                <a:gd name="T91" fmla="*/ 3 h 4787"/>
                <a:gd name="T92" fmla="*/ 1 w 2076"/>
                <a:gd name="T93" fmla="*/ 3 h 4787"/>
                <a:gd name="T94" fmla="*/ 1 w 2076"/>
                <a:gd name="T95" fmla="*/ 3 h 4787"/>
                <a:gd name="T96" fmla="*/ 1 w 2076"/>
                <a:gd name="T97" fmla="*/ 2 h 4787"/>
                <a:gd name="T98" fmla="*/ 1 w 2076"/>
                <a:gd name="T99" fmla="*/ 2 h 4787"/>
                <a:gd name="T100" fmla="*/ 1 w 2076"/>
                <a:gd name="T101" fmla="*/ 2 h 4787"/>
                <a:gd name="T102" fmla="*/ 1 w 2076"/>
                <a:gd name="T103" fmla="*/ 2 h 4787"/>
                <a:gd name="T104" fmla="*/ 1 w 2076"/>
                <a:gd name="T105" fmla="*/ 2 h 4787"/>
                <a:gd name="T106" fmla="*/ 1 w 2076"/>
                <a:gd name="T107" fmla="*/ 2 h 4787"/>
                <a:gd name="T108" fmla="*/ 1 w 2076"/>
                <a:gd name="T109" fmla="*/ 2 h 4787"/>
                <a:gd name="T110" fmla="*/ 1 w 2076"/>
                <a:gd name="T111" fmla="*/ 1 h 4787"/>
                <a:gd name="T112" fmla="*/ 1 w 2076"/>
                <a:gd name="T113" fmla="*/ 1 h 4787"/>
                <a:gd name="T114" fmla="*/ 1 w 2076"/>
                <a:gd name="T115" fmla="*/ 1 h 4787"/>
                <a:gd name="T116" fmla="*/ 1 w 2076"/>
                <a:gd name="T117" fmla="*/ 1 h 4787"/>
                <a:gd name="T118" fmla="*/ 1 w 2076"/>
                <a:gd name="T119" fmla="*/ 1 h 4787"/>
                <a:gd name="T120" fmla="*/ 1 w 2076"/>
                <a:gd name="T121" fmla="*/ 0 h 4787"/>
                <a:gd name="T122" fmla="*/ 1 w 2076"/>
                <a:gd name="T123" fmla="*/ 0 h 4787"/>
                <a:gd name="T124" fmla="*/ 1 w 2076"/>
                <a:gd name="T125" fmla="*/ 0 h 47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76"/>
                <a:gd name="T190" fmla="*/ 0 h 4787"/>
                <a:gd name="T191" fmla="*/ 2076 w 2076"/>
                <a:gd name="T192" fmla="*/ 4787 h 47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76" h="4787">
                  <a:moveTo>
                    <a:pt x="1892" y="0"/>
                  </a:moveTo>
                  <a:lnTo>
                    <a:pt x="1941" y="149"/>
                  </a:lnTo>
                  <a:lnTo>
                    <a:pt x="1983" y="302"/>
                  </a:lnTo>
                  <a:lnTo>
                    <a:pt x="2017" y="455"/>
                  </a:lnTo>
                  <a:lnTo>
                    <a:pt x="2043" y="611"/>
                  </a:lnTo>
                  <a:lnTo>
                    <a:pt x="2062" y="768"/>
                  </a:lnTo>
                  <a:lnTo>
                    <a:pt x="2073" y="928"/>
                  </a:lnTo>
                  <a:lnTo>
                    <a:pt x="2076" y="1088"/>
                  </a:lnTo>
                  <a:lnTo>
                    <a:pt x="2073" y="1250"/>
                  </a:lnTo>
                  <a:lnTo>
                    <a:pt x="2062" y="1411"/>
                  </a:lnTo>
                  <a:lnTo>
                    <a:pt x="2043" y="1574"/>
                  </a:lnTo>
                  <a:lnTo>
                    <a:pt x="2018" y="1737"/>
                  </a:lnTo>
                  <a:lnTo>
                    <a:pt x="1985" y="1900"/>
                  </a:lnTo>
                  <a:lnTo>
                    <a:pt x="1945" y="2063"/>
                  </a:lnTo>
                  <a:lnTo>
                    <a:pt x="1899" y="2225"/>
                  </a:lnTo>
                  <a:lnTo>
                    <a:pt x="1846" y="2387"/>
                  </a:lnTo>
                  <a:lnTo>
                    <a:pt x="1787" y="2547"/>
                  </a:lnTo>
                  <a:lnTo>
                    <a:pt x="1721" y="2706"/>
                  </a:lnTo>
                  <a:lnTo>
                    <a:pt x="1648" y="2865"/>
                  </a:lnTo>
                  <a:lnTo>
                    <a:pt x="1569" y="3021"/>
                  </a:lnTo>
                  <a:lnTo>
                    <a:pt x="1484" y="3175"/>
                  </a:lnTo>
                  <a:lnTo>
                    <a:pt x="1392" y="3327"/>
                  </a:lnTo>
                  <a:lnTo>
                    <a:pt x="1294" y="3476"/>
                  </a:lnTo>
                  <a:lnTo>
                    <a:pt x="1190" y="3624"/>
                  </a:lnTo>
                  <a:lnTo>
                    <a:pt x="1081" y="3768"/>
                  </a:lnTo>
                  <a:lnTo>
                    <a:pt x="966" y="3910"/>
                  </a:lnTo>
                  <a:lnTo>
                    <a:pt x="844" y="4046"/>
                  </a:lnTo>
                  <a:lnTo>
                    <a:pt x="717" y="4180"/>
                  </a:lnTo>
                  <a:lnTo>
                    <a:pt x="584" y="4311"/>
                  </a:lnTo>
                  <a:lnTo>
                    <a:pt x="446" y="4437"/>
                  </a:lnTo>
                  <a:lnTo>
                    <a:pt x="303" y="4558"/>
                  </a:lnTo>
                  <a:lnTo>
                    <a:pt x="154" y="4675"/>
                  </a:lnTo>
                  <a:lnTo>
                    <a:pt x="0" y="4787"/>
                  </a:lnTo>
                  <a:lnTo>
                    <a:pt x="25" y="4765"/>
                  </a:lnTo>
                  <a:lnTo>
                    <a:pt x="97" y="4697"/>
                  </a:lnTo>
                  <a:lnTo>
                    <a:pt x="148" y="4647"/>
                  </a:lnTo>
                  <a:lnTo>
                    <a:pt x="208" y="4587"/>
                  </a:lnTo>
                  <a:lnTo>
                    <a:pt x="275" y="4516"/>
                  </a:lnTo>
                  <a:lnTo>
                    <a:pt x="351" y="4436"/>
                  </a:lnTo>
                  <a:lnTo>
                    <a:pt x="431" y="4345"/>
                  </a:lnTo>
                  <a:lnTo>
                    <a:pt x="517" y="4245"/>
                  </a:lnTo>
                  <a:lnTo>
                    <a:pt x="608" y="4134"/>
                  </a:lnTo>
                  <a:lnTo>
                    <a:pt x="702" y="4016"/>
                  </a:lnTo>
                  <a:lnTo>
                    <a:pt x="797" y="3887"/>
                  </a:lnTo>
                  <a:lnTo>
                    <a:pt x="895" y="3750"/>
                  </a:lnTo>
                  <a:lnTo>
                    <a:pt x="994" y="3605"/>
                  </a:lnTo>
                  <a:lnTo>
                    <a:pt x="1092" y="3451"/>
                  </a:lnTo>
                  <a:lnTo>
                    <a:pt x="1189" y="3289"/>
                  </a:lnTo>
                  <a:lnTo>
                    <a:pt x="1285" y="3118"/>
                  </a:lnTo>
                  <a:lnTo>
                    <a:pt x="1377" y="2939"/>
                  </a:lnTo>
                  <a:lnTo>
                    <a:pt x="1466" y="2753"/>
                  </a:lnTo>
                  <a:lnTo>
                    <a:pt x="1548" y="2560"/>
                  </a:lnTo>
                  <a:lnTo>
                    <a:pt x="1627" y="2359"/>
                  </a:lnTo>
                  <a:lnTo>
                    <a:pt x="1697" y="2152"/>
                  </a:lnTo>
                  <a:lnTo>
                    <a:pt x="1762" y="1937"/>
                  </a:lnTo>
                  <a:lnTo>
                    <a:pt x="1817" y="1716"/>
                  </a:lnTo>
                  <a:lnTo>
                    <a:pt x="1863" y="1489"/>
                  </a:lnTo>
                  <a:lnTo>
                    <a:pt x="1898" y="1255"/>
                  </a:lnTo>
                  <a:lnTo>
                    <a:pt x="1923" y="1016"/>
                  </a:lnTo>
                  <a:lnTo>
                    <a:pt x="1936" y="770"/>
                  </a:lnTo>
                  <a:lnTo>
                    <a:pt x="1935" y="518"/>
                  </a:lnTo>
                  <a:lnTo>
                    <a:pt x="1921" y="262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F4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742" name="Line 18"/>
          <p:cNvSpPr>
            <a:spLocks noChangeShapeType="1"/>
          </p:cNvSpPr>
          <p:nvPr/>
        </p:nvSpPr>
        <p:spPr bwMode="auto">
          <a:xfrm>
            <a:off x="8458200" y="4083050"/>
            <a:ext cx="0" cy="1584325"/>
          </a:xfrm>
          <a:prstGeom prst="line">
            <a:avLst/>
          </a:prstGeom>
          <a:noFill/>
          <a:ln w="38100">
            <a:solidFill>
              <a:srgbClr val="0066A4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743" name="Oval 63"/>
          <p:cNvSpPr>
            <a:spLocks noChangeArrowheads="1"/>
          </p:cNvSpPr>
          <p:nvPr/>
        </p:nvSpPr>
        <p:spPr bwMode="auto">
          <a:xfrm>
            <a:off x="7847013" y="3724275"/>
            <a:ext cx="1189037" cy="503238"/>
          </a:xfrm>
          <a:prstGeom prst="ellipse">
            <a:avLst/>
          </a:prstGeom>
          <a:solidFill>
            <a:srgbClr val="FFCC99"/>
          </a:solidFill>
          <a:ln w="9525">
            <a:solidFill>
              <a:srgbClr val="1088C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sz="1400">
                <a:solidFill>
                  <a:srgbClr val="1088C9"/>
                </a:solidFill>
              </a:rPr>
              <a:t>Mission </a:t>
            </a:r>
          </a:p>
          <a:p>
            <a:pPr algn="ctr"/>
            <a:r>
              <a:rPr lang="fr-FR" sz="1400">
                <a:solidFill>
                  <a:srgbClr val="1088C9"/>
                </a:solidFill>
              </a:rPr>
              <a:t>terminée</a:t>
            </a:r>
          </a:p>
        </p:txBody>
      </p:sp>
      <p:sp>
        <p:nvSpPr>
          <p:cNvPr id="71744" name="Oval 64"/>
          <p:cNvSpPr>
            <a:spLocks noChangeArrowheads="1"/>
          </p:cNvSpPr>
          <p:nvPr/>
        </p:nvSpPr>
        <p:spPr bwMode="auto">
          <a:xfrm>
            <a:off x="7885113" y="4587875"/>
            <a:ext cx="1079500" cy="503238"/>
          </a:xfrm>
          <a:prstGeom prst="ellipse">
            <a:avLst/>
          </a:prstGeom>
          <a:solidFill>
            <a:srgbClr val="FFCC99"/>
          </a:solidFill>
          <a:ln w="9525">
            <a:solidFill>
              <a:srgbClr val="1088C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sz="1400">
                <a:solidFill>
                  <a:srgbClr val="1088C9"/>
                </a:solidFill>
              </a:rPr>
              <a:t>Mission </a:t>
            </a:r>
          </a:p>
          <a:p>
            <a:pPr algn="ctr"/>
            <a:r>
              <a:rPr lang="fr-FR" sz="1400">
                <a:solidFill>
                  <a:srgbClr val="1088C9"/>
                </a:solidFill>
              </a:rPr>
              <a:t>clôturée</a:t>
            </a:r>
          </a:p>
        </p:txBody>
      </p:sp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7885113" y="5738813"/>
            <a:ext cx="1079500" cy="336550"/>
          </a:xfrm>
          <a:prstGeom prst="rect">
            <a:avLst/>
          </a:prstGeom>
          <a:noFill/>
          <a:ln w="38100">
            <a:noFill/>
            <a:miter lim="800000"/>
            <a:headEnd type="none" w="sm" len="sm"/>
            <a:tailEnd type="none" w="sm" len="sm"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1600" b="1">
                <a:solidFill>
                  <a:srgbClr val="FF3399"/>
                </a:solidFill>
              </a:rPr>
              <a:t>Archivage</a:t>
            </a:r>
          </a:p>
        </p:txBody>
      </p:sp>
      <p:sp>
        <p:nvSpPr>
          <p:cNvPr id="71747" name="Line 34"/>
          <p:cNvSpPr>
            <a:spLocks noChangeShapeType="1"/>
          </p:cNvSpPr>
          <p:nvPr/>
        </p:nvSpPr>
        <p:spPr bwMode="auto">
          <a:xfrm flipV="1">
            <a:off x="4211638" y="5883275"/>
            <a:ext cx="3600450" cy="0"/>
          </a:xfrm>
          <a:prstGeom prst="line">
            <a:avLst/>
          </a:prstGeom>
          <a:noFill/>
          <a:ln w="28575">
            <a:solidFill>
              <a:srgbClr val="0066A4"/>
            </a:solidFill>
            <a:prstDash val="sysDot"/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fr-FR"/>
          </a:p>
        </p:txBody>
      </p:sp>
      <p:sp>
        <p:nvSpPr>
          <p:cNvPr id="71746" name="Oval 66"/>
          <p:cNvSpPr>
            <a:spLocks noChangeArrowheads="1"/>
          </p:cNvSpPr>
          <p:nvPr/>
        </p:nvSpPr>
        <p:spPr bwMode="auto">
          <a:xfrm>
            <a:off x="5219700" y="5595938"/>
            <a:ext cx="1512888" cy="503237"/>
          </a:xfrm>
          <a:prstGeom prst="ellipse">
            <a:avLst/>
          </a:prstGeom>
          <a:solidFill>
            <a:srgbClr val="FFCC99"/>
          </a:solidFill>
          <a:ln w="9525">
            <a:solidFill>
              <a:srgbClr val="1088C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fr-FR" sz="1400">
                <a:solidFill>
                  <a:srgbClr val="1088C9"/>
                </a:solidFill>
              </a:rPr>
              <a:t>Mission </a:t>
            </a:r>
          </a:p>
          <a:p>
            <a:pPr algn="ctr"/>
            <a:r>
              <a:rPr lang="fr-FR" sz="1400">
                <a:solidFill>
                  <a:srgbClr val="1088C9"/>
                </a:solidFill>
              </a:rPr>
              <a:t>Non réalisée</a:t>
            </a:r>
          </a:p>
        </p:txBody>
      </p:sp>
      <p:pic>
        <p:nvPicPr>
          <p:cNvPr id="71748" name="Picture 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717550"/>
            <a:ext cx="1692275" cy="1055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9" name="Picture 15" descr="SIS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908050"/>
            <a:ext cx="1800225" cy="11191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0" name="Picture 7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31900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900113" y="1052513"/>
            <a:ext cx="2376487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400" b="1">
                <a:solidFill>
                  <a:srgbClr val="FBDD03"/>
                </a:solidFill>
              </a:rPr>
              <a:t>Suivi avec </a:t>
            </a:r>
          </a:p>
          <a:p>
            <a:pPr algn="ctr"/>
            <a:r>
              <a:rPr lang="fr-FR" sz="1400" b="1">
                <a:solidFill>
                  <a:srgbClr val="FBDD03"/>
                </a:solidFill>
              </a:rPr>
              <a:t>Le Portail, SISC </a:t>
            </a:r>
          </a:p>
          <a:p>
            <a:pPr algn="ctr"/>
            <a:r>
              <a:rPr lang="fr-FR" sz="1400" b="1">
                <a:solidFill>
                  <a:srgbClr val="FBDD03"/>
                </a:solidFill>
              </a:rPr>
              <a:t>et 0_Missions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516C61B-6413-4529-82B6-F57ECB0B5822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D116A6B9-6EB4-4DA3-A632-1D77BD485613}" type="slidenum">
              <a:rPr lang="fr-FR"/>
              <a:pPr/>
              <a:t>18</a:t>
            </a:fld>
            <a:endParaRPr lang="fr-FR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La Facturation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2F7F31A9-BDA4-4810-869F-31E216D8F883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20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21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CF6993D3-47E1-475A-821B-29DE9C9B4273}" type="slidenum">
              <a:rPr lang="fr-FR"/>
              <a:pPr/>
              <a:t>19</a:t>
            </a:fld>
            <a:endParaRPr lang="fr-FR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Facturation Mission – Suivi Financier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12875"/>
            <a:ext cx="6902450" cy="4752975"/>
          </a:xfrm>
        </p:spPr>
        <p:txBody>
          <a:bodyPr/>
          <a:lstStyle/>
          <a:p>
            <a:pPr algn="just" eaLnBrk="1" hangingPunct="1"/>
            <a:r>
              <a:rPr lang="fr-FR" sz="1600" b="1" smtClean="0">
                <a:latin typeface="Calibri" pitchFamily="34" charset="0"/>
              </a:rPr>
              <a:t>Quand le devis est accepté / le contrat signé</a:t>
            </a:r>
            <a:r>
              <a:rPr lang="fr-FR" sz="1600" smtClean="0">
                <a:latin typeface="Calibri" pitchFamily="34" charset="0"/>
              </a:rPr>
              <a:t>, le Consultant fait planifier la Facture / la Note de Frais en donnant le détail via le </a:t>
            </a:r>
            <a:r>
              <a:rPr lang="fr-FR" sz="1600" smtClean="0">
                <a:latin typeface="Calibri" pitchFamily="34" charset="0"/>
                <a:hlinkClick r:id="rId2" action="ppaction://hlinkfile"/>
              </a:rPr>
              <a:t>Formulaire</a:t>
            </a:r>
            <a:r>
              <a:rPr lang="fr-FR" sz="1600" smtClean="0">
                <a:latin typeface="Calibri" pitchFamily="34" charset="0"/>
              </a:rPr>
              <a:t> directement à GM ou Soazic afin de limiter la perte de temps dans la recherche d'informations lors de la saisie dans 0_Factures :</a:t>
            </a:r>
          </a:p>
          <a:p>
            <a:pPr lvl="1" algn="just" eaLnBrk="1" hangingPunct="1"/>
            <a:r>
              <a:rPr lang="fr-FR" sz="1600" smtClean="0">
                <a:latin typeface="Calibri" pitchFamily="34" charset="0"/>
              </a:rPr>
              <a:t>N° Mission</a:t>
            </a:r>
          </a:p>
          <a:p>
            <a:pPr lvl="1" algn="just" eaLnBrk="1" hangingPunct="1"/>
            <a:r>
              <a:rPr lang="fr-FR" sz="1600" smtClean="0">
                <a:latin typeface="Calibri" pitchFamily="34" charset="0"/>
              </a:rPr>
              <a:t>Adresse de facturation</a:t>
            </a:r>
          </a:p>
          <a:p>
            <a:pPr lvl="1" algn="just" eaLnBrk="1" hangingPunct="1"/>
            <a:r>
              <a:rPr lang="fr-FR" sz="1600" smtClean="0">
                <a:latin typeface="Calibri" pitchFamily="34" charset="0"/>
              </a:rPr>
              <a:t>Date prévisionnel d'émission de la facture</a:t>
            </a:r>
          </a:p>
          <a:p>
            <a:pPr lvl="1" algn="just" eaLnBrk="1" hangingPunct="1"/>
            <a:r>
              <a:rPr lang="fr-FR" sz="1600" smtClean="0">
                <a:latin typeface="Calibri" pitchFamily="34" charset="0"/>
              </a:rPr>
              <a:t>Les montants</a:t>
            </a:r>
          </a:p>
          <a:p>
            <a:pPr lvl="1" algn="just" eaLnBrk="1" hangingPunct="1"/>
            <a:r>
              <a:rPr lang="fr-FR" sz="1600" smtClean="0">
                <a:latin typeface="Calibri" pitchFamily="34" charset="0"/>
              </a:rPr>
              <a:t>Prévision de Notes de Frais</a:t>
            </a:r>
          </a:p>
          <a:p>
            <a:pPr lvl="1" algn="just" eaLnBrk="1" hangingPunct="1"/>
            <a:r>
              <a:rPr lang="fr-FR" sz="1600" smtClean="0">
                <a:latin typeface="Calibri" pitchFamily="34" charset="0"/>
              </a:rPr>
              <a:t>Conditions de paiement ( A réception, A 30 jours… )</a:t>
            </a:r>
          </a:p>
          <a:p>
            <a:pPr algn="just" eaLnBrk="1" hangingPunct="1"/>
            <a:r>
              <a:rPr lang="fr-FR" sz="1600" smtClean="0">
                <a:latin typeface="Calibri" pitchFamily="34" charset="0"/>
              </a:rPr>
              <a:t>Quand la mission est en cours, Le Consultant suit le paiement des factures via l'onglet "Factures" du Portail SUNNIKAN</a:t>
            </a:r>
          </a:p>
          <a:p>
            <a:pPr algn="just" eaLnBrk="1" hangingPunct="1"/>
            <a:r>
              <a:rPr lang="fr-FR" sz="1600" smtClean="0">
                <a:latin typeface="Calibri" pitchFamily="34" charset="0"/>
              </a:rPr>
              <a:t>Le Consultant anticipe si possible les actions afin que les Factures / Note de Frais "Planifiées" et "Emises non payées" ne passent pas dans le rouge (voir avec Sabine pour les relances)</a:t>
            </a:r>
          </a:p>
          <a:p>
            <a:pPr algn="just" eaLnBrk="1" hangingPunct="1">
              <a:buFont typeface="Arial" charset="0"/>
              <a:buNone/>
            </a:pPr>
            <a:r>
              <a:rPr lang="fr-FR" sz="1600" b="1" u="sng" smtClean="0">
                <a:solidFill>
                  <a:srgbClr val="FF3399"/>
                </a:solidFill>
                <a:latin typeface="Calibri" pitchFamily="34" charset="0"/>
              </a:rPr>
              <a:t>Remarque</a:t>
            </a:r>
            <a:r>
              <a:rPr lang="fr-FR" sz="1600" smtClean="0">
                <a:latin typeface="Calibri" pitchFamily="34" charset="0"/>
              </a:rPr>
              <a:t> : pour les Notes de Frais : </a:t>
            </a:r>
            <a:r>
              <a:rPr lang="fr-FR" sz="1600" smtClean="0">
                <a:latin typeface="Calibri" pitchFamily="34" charset="0"/>
                <a:hlinkClick r:id="rId3"/>
              </a:rPr>
              <a:t>Méthodologie</a:t>
            </a:r>
            <a:endParaRPr lang="fr-FR" sz="1600" smtClean="0">
              <a:latin typeface="Calibri" pitchFamily="34" charset="0"/>
            </a:endParaRPr>
          </a:p>
          <a:p>
            <a:endParaRPr lang="fr-FR" sz="1600" smtClean="0">
              <a:latin typeface="Calibri" pitchFamily="34" charset="0"/>
            </a:endParaRP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611188" y="981075"/>
            <a:ext cx="25193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pic>
        <p:nvPicPr>
          <p:cNvPr id="76806" name="Picture 19" descr="MCj0433953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8" y="3211513"/>
            <a:ext cx="3603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6807" name="Group 10"/>
          <p:cNvGrpSpPr>
            <a:grpSpLocks/>
          </p:cNvGrpSpPr>
          <p:nvPr/>
        </p:nvGrpSpPr>
        <p:grpSpPr bwMode="auto">
          <a:xfrm>
            <a:off x="7813675" y="3211513"/>
            <a:ext cx="431800" cy="361950"/>
            <a:chOff x="5297" y="981"/>
            <a:chExt cx="408" cy="317"/>
          </a:xfrm>
        </p:grpSpPr>
        <p:pic>
          <p:nvPicPr>
            <p:cNvPr id="76808" name="Picture 11" descr="MCj04326210000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09" name="Picture 12" descr="MCj0432623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7812088" y="11255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grpSp>
        <p:nvGrpSpPr>
          <p:cNvPr id="76811" name="Group 58"/>
          <p:cNvGrpSpPr>
            <a:grpSpLocks/>
          </p:cNvGrpSpPr>
          <p:nvPr/>
        </p:nvGrpSpPr>
        <p:grpSpPr bwMode="auto">
          <a:xfrm>
            <a:off x="8461375" y="3155950"/>
            <a:ext cx="503238" cy="488950"/>
            <a:chOff x="2485" y="3702"/>
            <a:chExt cx="545" cy="487"/>
          </a:xfrm>
        </p:grpSpPr>
        <p:pic>
          <p:nvPicPr>
            <p:cNvPr id="76812" name="Picture 22" descr="MCj0431646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13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4" name="Group 34"/>
          <p:cNvGrpSpPr>
            <a:grpSpLocks/>
          </p:cNvGrpSpPr>
          <p:nvPr/>
        </p:nvGrpSpPr>
        <p:grpSpPr bwMode="auto">
          <a:xfrm>
            <a:off x="7526338" y="3213100"/>
            <a:ext cx="358775" cy="441325"/>
            <a:chOff x="988" y="2795"/>
            <a:chExt cx="466" cy="506"/>
          </a:xfrm>
        </p:grpSpPr>
        <p:pic>
          <p:nvPicPr>
            <p:cNvPr id="76815" name="Picture 30" descr="MCj0432611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16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7" name="Group 34"/>
          <p:cNvGrpSpPr>
            <a:grpSpLocks/>
          </p:cNvGrpSpPr>
          <p:nvPr/>
        </p:nvGrpSpPr>
        <p:grpSpPr bwMode="auto">
          <a:xfrm>
            <a:off x="8101013" y="4868863"/>
            <a:ext cx="358775" cy="441325"/>
            <a:chOff x="988" y="2795"/>
            <a:chExt cx="466" cy="506"/>
          </a:xfrm>
        </p:grpSpPr>
        <p:pic>
          <p:nvPicPr>
            <p:cNvPr id="76818" name="Picture 30" descr="MCj04326110000[1]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19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49FCAB0F-A2DA-4BDF-AF44-B831B2DDD8E7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1E6EB2B9-D212-4B3B-BA34-51E2C1516A2B}" type="slidenum">
              <a:rPr lang="fr-FR"/>
              <a:pPr/>
              <a:t>20</a:t>
            </a:fld>
            <a:endParaRPr lang="fr-FR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Les indicateurs de temps </a:t>
            </a:r>
            <a:br>
              <a:rPr lang="fr-FR"/>
            </a:br>
            <a:r>
              <a:rPr lang="fr-FR"/>
              <a:t>et les indicateurs financiers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470BA07E-A88E-4C48-8364-86952398DD3E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22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23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406A4B86-5413-4014-98B1-2C6315B1BB68}" type="slidenum">
              <a:rPr lang="fr-FR"/>
              <a:pPr/>
              <a:t>21</a:t>
            </a:fld>
            <a:endParaRPr lang="fr-FR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Temps passé TicTac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12875"/>
            <a:ext cx="6902450" cy="4752975"/>
          </a:xfrm>
        </p:spPr>
        <p:txBody>
          <a:bodyPr/>
          <a:lstStyle/>
          <a:p>
            <a:pPr algn="just" eaLnBrk="1" hangingPunct="1"/>
            <a:r>
              <a:rPr lang="fr-FR" smtClean="0">
                <a:latin typeface="Calibri" pitchFamily="34" charset="0"/>
              </a:rPr>
              <a:t>Il correspond au temps travaillé (mission, sunnikan et perso)</a:t>
            </a:r>
          </a:p>
          <a:p>
            <a:pPr algn="just" eaLnBrk="1" hangingPunct="1"/>
            <a:r>
              <a:rPr lang="fr-FR" smtClean="0">
                <a:latin typeface="Calibri" pitchFamily="34" charset="0"/>
              </a:rPr>
              <a:t>À partir du </a:t>
            </a:r>
            <a:r>
              <a:rPr lang="fr-FR" smtClean="0">
                <a:solidFill>
                  <a:srgbClr val="FF3399"/>
                </a:solidFill>
                <a:latin typeface="Calibri" pitchFamily="34" charset="0"/>
              </a:rPr>
              <a:t>25 du mois et jusqu'au 4 au soir du mois suivant</a:t>
            </a:r>
            <a:r>
              <a:rPr lang="fr-FR" smtClean="0">
                <a:latin typeface="Calibri" pitchFamily="34" charset="0"/>
              </a:rPr>
              <a:t> : vérification / validation des temps passés TicTac via le Portail – Relance du Gestionnaire de Mission</a:t>
            </a:r>
          </a:p>
          <a:p>
            <a:pPr algn="just" eaLnBrk="1" hangingPunct="1"/>
            <a:r>
              <a:rPr lang="fr-FR" u="sng" smtClean="0">
                <a:solidFill>
                  <a:srgbClr val="FF3399"/>
                </a:solidFill>
                <a:latin typeface="Calibri" pitchFamily="34" charset="0"/>
              </a:rPr>
              <a:t>Remarques</a:t>
            </a:r>
            <a:r>
              <a:rPr lang="fr-FR" smtClean="0">
                <a:solidFill>
                  <a:srgbClr val="FF3399"/>
                </a:solidFill>
                <a:latin typeface="Calibri" pitchFamily="34" charset="0"/>
              </a:rPr>
              <a:t> :</a:t>
            </a:r>
          </a:p>
          <a:p>
            <a:pPr lvl="1" algn="just" eaLnBrk="1" hangingPunct="1"/>
            <a:r>
              <a:rPr lang="fr-FR" smtClean="0">
                <a:latin typeface="Calibri" pitchFamily="34" charset="0"/>
              </a:rPr>
              <a:t>Anticiper la validation si vous partez en déplacement / en congés au moment de la vérification / validation des temps</a:t>
            </a:r>
          </a:p>
          <a:p>
            <a:pPr lvl="1" algn="just" eaLnBrk="1" hangingPunct="1"/>
            <a:r>
              <a:rPr lang="fr-FR" b="1" i="1" smtClean="0">
                <a:solidFill>
                  <a:srgbClr val="FF6600"/>
                </a:solidFill>
                <a:latin typeface="Calibri" pitchFamily="34" charset="0"/>
              </a:rPr>
              <a:t>Aparté</a:t>
            </a:r>
            <a:r>
              <a:rPr lang="fr-FR" i="1" smtClean="0">
                <a:latin typeface="Calibri" pitchFamily="34" charset="0"/>
              </a:rPr>
              <a:t> : Si vous partez en congés en fin de mois, pensez à prévenir Sabine pour la validation des "Jours Travaillés.xls" pour les éléments de salaire</a:t>
            </a:r>
            <a:endParaRPr lang="fr-FR" smtClean="0">
              <a:latin typeface="Calibri" pitchFamily="34" charset="0"/>
            </a:endParaRPr>
          </a:p>
          <a:p>
            <a:pPr algn="just" eaLnBrk="1" hangingPunct="1"/>
            <a:r>
              <a:rPr lang="fr-FR" smtClean="0">
                <a:latin typeface="Calibri" pitchFamily="34" charset="0"/>
              </a:rPr>
              <a:t>Suivi via le Portail</a:t>
            </a:r>
          </a:p>
          <a:p>
            <a:pPr lvl="1"/>
            <a:r>
              <a:rPr lang="fr-FR" smtClean="0">
                <a:latin typeface="Calibri" pitchFamily="34" charset="0"/>
              </a:rPr>
              <a:t>Du temps : Onglet "TicTac"</a:t>
            </a:r>
          </a:p>
          <a:p>
            <a:pPr lvl="1"/>
            <a:r>
              <a:rPr lang="fr-FR" smtClean="0">
                <a:latin typeface="Calibri" pitchFamily="34" charset="0"/>
              </a:rPr>
              <a:t>Des indicateurs : Onglets "Home"</a:t>
            </a:r>
            <a:br>
              <a:rPr lang="fr-FR" smtClean="0">
                <a:latin typeface="Calibri" pitchFamily="34" charset="0"/>
              </a:rPr>
            </a:br>
            <a:r>
              <a:rPr lang="fr-FR" smtClean="0">
                <a:latin typeface="Calibri" pitchFamily="34" charset="0"/>
              </a:rPr>
              <a:t>et "Gestion du temps"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11188" y="981075"/>
            <a:ext cx="25193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pic>
        <p:nvPicPr>
          <p:cNvPr id="78853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700213"/>
            <a:ext cx="36036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8854" name="Group 10"/>
          <p:cNvGrpSpPr>
            <a:grpSpLocks/>
          </p:cNvGrpSpPr>
          <p:nvPr/>
        </p:nvGrpSpPr>
        <p:grpSpPr bwMode="auto">
          <a:xfrm>
            <a:off x="7885113" y="1700213"/>
            <a:ext cx="431800" cy="361950"/>
            <a:chOff x="5297" y="981"/>
            <a:chExt cx="408" cy="317"/>
          </a:xfrm>
        </p:grpSpPr>
        <p:pic>
          <p:nvPicPr>
            <p:cNvPr id="78855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56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8857" name="Rectangle 9"/>
          <p:cNvSpPr>
            <a:spLocks noChangeArrowheads="1"/>
          </p:cNvSpPr>
          <p:nvPr/>
        </p:nvSpPr>
        <p:spPr bwMode="auto">
          <a:xfrm>
            <a:off x="7812088" y="11255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pic>
        <p:nvPicPr>
          <p:cNvPr id="78871" name="Picture 17" descr="MCj0433953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437063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8872" name="Group 25"/>
          <p:cNvGrpSpPr>
            <a:grpSpLocks/>
          </p:cNvGrpSpPr>
          <p:nvPr/>
        </p:nvGrpSpPr>
        <p:grpSpPr bwMode="auto">
          <a:xfrm>
            <a:off x="8010525" y="3286125"/>
            <a:ext cx="504825" cy="514350"/>
            <a:chOff x="2802" y="3838"/>
            <a:chExt cx="318" cy="324"/>
          </a:xfrm>
        </p:grpSpPr>
        <p:pic>
          <p:nvPicPr>
            <p:cNvPr id="78873" name="Picture 38" descr="MCj0216584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3" y="3838"/>
              <a:ext cx="22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8874" name="Group 34"/>
            <p:cNvGrpSpPr>
              <a:grpSpLocks/>
            </p:cNvGrpSpPr>
            <p:nvPr/>
          </p:nvGrpSpPr>
          <p:grpSpPr bwMode="auto">
            <a:xfrm>
              <a:off x="2802" y="3884"/>
              <a:ext cx="226" cy="278"/>
              <a:chOff x="988" y="2795"/>
              <a:chExt cx="466" cy="506"/>
            </a:xfrm>
          </p:grpSpPr>
          <p:pic>
            <p:nvPicPr>
              <p:cNvPr id="78875" name="Picture 30" descr="MCj04326110000[1]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8" y="2795"/>
                <a:ext cx="453" cy="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8876" name="Picture 33" descr="MCj02374590000[1]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5" y="3022"/>
                <a:ext cx="239" cy="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8877" name="Picture 2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581525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4427538" y="4868863"/>
            <a:ext cx="2376487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600" b="1">
                <a:solidFill>
                  <a:srgbClr val="FBDD03"/>
                </a:solidFill>
              </a:rPr>
              <a:t>Suivi avec </a:t>
            </a:r>
          </a:p>
          <a:p>
            <a:pPr algn="ctr"/>
            <a:r>
              <a:rPr lang="fr-FR" sz="1600" b="1">
                <a:solidFill>
                  <a:srgbClr val="FBDD03"/>
                </a:solidFill>
              </a:rPr>
              <a:t>Le Portail</a:t>
            </a:r>
          </a:p>
        </p:txBody>
      </p:sp>
      <p:grpSp>
        <p:nvGrpSpPr>
          <p:cNvPr id="78879" name="Group 58"/>
          <p:cNvGrpSpPr>
            <a:grpSpLocks/>
          </p:cNvGrpSpPr>
          <p:nvPr/>
        </p:nvGrpSpPr>
        <p:grpSpPr bwMode="auto">
          <a:xfrm>
            <a:off x="8459788" y="1628775"/>
            <a:ext cx="503237" cy="488950"/>
            <a:chOff x="2485" y="3702"/>
            <a:chExt cx="545" cy="487"/>
          </a:xfrm>
        </p:grpSpPr>
        <p:pic>
          <p:nvPicPr>
            <p:cNvPr id="78880" name="Picture 22" descr="MCj04316460000[1]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881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24E6C54E-64B5-4975-8CF0-16CDD5F8EB15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FE08F3A-86D6-46AC-A603-3943F6131F13}" type="slidenum">
              <a:rPr lang="fr-FR"/>
              <a:pPr/>
              <a:t>22</a:t>
            </a:fld>
            <a:endParaRPr lang="fr-FR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Temps facturable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9275" y="1412875"/>
            <a:ext cx="6902450" cy="4752975"/>
          </a:xfrm>
        </p:spPr>
        <p:txBody>
          <a:bodyPr/>
          <a:lstStyle/>
          <a:p>
            <a:pPr algn="just" eaLnBrk="1" hangingPunct="1"/>
            <a:r>
              <a:rPr lang="fr-FR" smtClean="0">
                <a:latin typeface="Calibri" pitchFamily="34" charset="0"/>
              </a:rPr>
              <a:t>Il correspond au temps passé sur une mission qui peut être facturé au Client</a:t>
            </a:r>
          </a:p>
          <a:p>
            <a:pPr algn="just" eaLnBrk="1" hangingPunct="1"/>
            <a:r>
              <a:rPr lang="fr-FR" smtClean="0">
                <a:solidFill>
                  <a:srgbClr val="FF3399"/>
                </a:solidFill>
                <a:latin typeface="Calibri" pitchFamily="34" charset="0"/>
              </a:rPr>
              <a:t>Entre le 4 au soir et le 10 au soir du mois suivant</a:t>
            </a:r>
            <a:r>
              <a:rPr lang="fr-FR" smtClean="0">
                <a:latin typeface="Calibri" pitchFamily="34" charset="0"/>
              </a:rPr>
              <a:t> : remplissage du temps Facturable via le Portail - Relance du Gestionnaire de Mission</a:t>
            </a:r>
          </a:p>
          <a:p>
            <a:pPr algn="just" eaLnBrk="1" hangingPunct="1"/>
            <a:r>
              <a:rPr lang="fr-FR" smtClean="0">
                <a:latin typeface="Calibri" pitchFamily="34" charset="0"/>
              </a:rPr>
              <a:t>Le facturable ne peut être rempli que lorsque tous les Consultants ont validé leur TicTac</a:t>
            </a:r>
          </a:p>
          <a:p>
            <a:pPr algn="just" eaLnBrk="1" hangingPunct="1"/>
            <a:r>
              <a:rPr lang="fr-FR" smtClean="0">
                <a:latin typeface="Calibri" pitchFamily="34" charset="0"/>
              </a:rPr>
              <a:t>Le Consultant affecté à la mission doit valider son facturable avec le Consultant Responsable de la mission</a:t>
            </a:r>
          </a:p>
          <a:p>
            <a:pPr algn="just" eaLnBrk="1" hangingPunct="1"/>
            <a:r>
              <a:rPr lang="fr-FR" u="sng" smtClean="0">
                <a:solidFill>
                  <a:srgbClr val="FF3399"/>
                </a:solidFill>
                <a:latin typeface="Calibri" pitchFamily="34" charset="0"/>
              </a:rPr>
              <a:t>Remarque</a:t>
            </a:r>
            <a:r>
              <a:rPr lang="fr-FR" smtClean="0">
                <a:solidFill>
                  <a:srgbClr val="FF3399"/>
                </a:solidFill>
                <a:latin typeface="Calibri" pitchFamily="34" charset="0"/>
              </a:rPr>
              <a:t> :</a:t>
            </a:r>
          </a:p>
          <a:p>
            <a:pPr lvl="1" algn="just" eaLnBrk="1" hangingPunct="1"/>
            <a:r>
              <a:rPr lang="fr-FR" smtClean="0">
                <a:latin typeface="Calibri" pitchFamily="34" charset="0"/>
              </a:rPr>
              <a:t>Anticiper la validation si vous partez en déplacement / en congés au moment de la vérification / validation des temps</a:t>
            </a:r>
          </a:p>
          <a:p>
            <a:pPr algn="just" eaLnBrk="1" hangingPunct="1"/>
            <a:r>
              <a:rPr lang="fr-FR" smtClean="0">
                <a:latin typeface="Calibri" pitchFamily="34" charset="0"/>
              </a:rPr>
              <a:t>Suivi via le Portail</a:t>
            </a:r>
          </a:p>
          <a:p>
            <a:pPr lvl="1"/>
            <a:r>
              <a:rPr lang="fr-FR" smtClean="0">
                <a:latin typeface="Calibri" pitchFamily="34" charset="0"/>
              </a:rPr>
              <a:t>Du temps : "Gestion du temps"</a:t>
            </a:r>
          </a:p>
          <a:p>
            <a:pPr lvl="1"/>
            <a:r>
              <a:rPr lang="fr-FR" smtClean="0">
                <a:latin typeface="Calibri" pitchFamily="34" charset="0"/>
              </a:rPr>
              <a:t>Des indicateurs : Onglets "Home"</a:t>
            </a:r>
            <a:br>
              <a:rPr lang="fr-FR" smtClean="0">
                <a:latin typeface="Calibri" pitchFamily="34" charset="0"/>
              </a:rPr>
            </a:br>
            <a:r>
              <a:rPr lang="fr-FR" smtClean="0">
                <a:latin typeface="Calibri" pitchFamily="34" charset="0"/>
              </a:rPr>
              <a:t>et "Gestion du temps" (Récapitulatifs)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611188" y="981075"/>
            <a:ext cx="25193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800" b="1">
                <a:solidFill>
                  <a:srgbClr val="FF3399"/>
                </a:solidFill>
              </a:rPr>
              <a:t>Actions</a:t>
            </a:r>
          </a:p>
        </p:txBody>
      </p:sp>
      <p:pic>
        <p:nvPicPr>
          <p:cNvPr id="80901" name="Picture 19" descr="MCj043395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1700213"/>
            <a:ext cx="3603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0902" name="Group 10"/>
          <p:cNvGrpSpPr>
            <a:grpSpLocks/>
          </p:cNvGrpSpPr>
          <p:nvPr/>
        </p:nvGrpSpPr>
        <p:grpSpPr bwMode="auto">
          <a:xfrm>
            <a:off x="7670800" y="1700213"/>
            <a:ext cx="431800" cy="361950"/>
            <a:chOff x="5297" y="981"/>
            <a:chExt cx="408" cy="317"/>
          </a:xfrm>
        </p:grpSpPr>
        <p:pic>
          <p:nvPicPr>
            <p:cNvPr id="80903" name="Picture 11" descr="MCj0432621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904" name="Picture 12" descr="MCj0432623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7812088" y="1125538"/>
            <a:ext cx="6842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3399"/>
              </a:buClr>
              <a:buSzPct val="150000"/>
              <a:buFont typeface="Arial" charset="0"/>
              <a:buNone/>
            </a:pPr>
            <a:r>
              <a:rPr lang="fr-FR" sz="1600" b="1">
                <a:solidFill>
                  <a:srgbClr val="FF3399"/>
                </a:solidFill>
              </a:rPr>
              <a:t>Qui?</a:t>
            </a:r>
          </a:p>
        </p:txBody>
      </p:sp>
      <p:pic>
        <p:nvPicPr>
          <p:cNvPr id="80906" name="Picture 17" descr="MCj0433953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94030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12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8" y="4797425"/>
            <a:ext cx="2232025" cy="1044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" name="AutoShape 31"/>
          <p:cNvSpPr>
            <a:spLocks noChangeArrowheads="1"/>
          </p:cNvSpPr>
          <p:nvPr/>
        </p:nvSpPr>
        <p:spPr bwMode="auto">
          <a:xfrm>
            <a:off x="5075238" y="5084763"/>
            <a:ext cx="2376487" cy="1368425"/>
          </a:xfrm>
          <a:prstGeom prst="star16">
            <a:avLst>
              <a:gd name="adj" fmla="val 37500"/>
            </a:avLst>
          </a:prstGeom>
          <a:solidFill>
            <a:srgbClr val="1088C9"/>
          </a:solidFill>
          <a:ln w="6350">
            <a:solidFill>
              <a:srgbClr val="FFFF99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/>
          <a:p>
            <a:pPr algn="ctr"/>
            <a:r>
              <a:rPr lang="fr-FR" sz="1600" b="1">
                <a:solidFill>
                  <a:srgbClr val="FBDD03"/>
                </a:solidFill>
              </a:rPr>
              <a:t>Suivi avec </a:t>
            </a:r>
          </a:p>
          <a:p>
            <a:pPr algn="ctr"/>
            <a:r>
              <a:rPr lang="fr-FR" sz="1600" b="1">
                <a:solidFill>
                  <a:srgbClr val="FBDD03"/>
                </a:solidFill>
              </a:rPr>
              <a:t>Le Portail</a:t>
            </a:r>
          </a:p>
        </p:txBody>
      </p:sp>
      <p:grpSp>
        <p:nvGrpSpPr>
          <p:cNvPr id="80914" name="Group 58"/>
          <p:cNvGrpSpPr>
            <a:grpSpLocks/>
          </p:cNvGrpSpPr>
          <p:nvPr/>
        </p:nvGrpSpPr>
        <p:grpSpPr bwMode="auto">
          <a:xfrm>
            <a:off x="8245475" y="1628775"/>
            <a:ext cx="503238" cy="488950"/>
            <a:chOff x="2485" y="3702"/>
            <a:chExt cx="545" cy="487"/>
          </a:xfrm>
        </p:grpSpPr>
        <p:pic>
          <p:nvPicPr>
            <p:cNvPr id="80915" name="Picture 22" descr="MCj04316460000[1]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916" name="Picture 33" descr="MCj02374590000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F710A4FE-1E57-4F14-B41B-77D81775D924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8C2355E7-89AF-4FBB-BB20-D9E79FDA9790}" type="slidenum">
              <a:rPr lang="fr-FR"/>
              <a:pPr/>
              <a:t>23</a:t>
            </a:fld>
            <a:endParaRPr lang="fr-FR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Conclusion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fld id="{5CC387E2-98F1-4FBC-87EB-F64C34502AD6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93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94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DF959399-573A-4B96-802A-B43B469997F6}" type="slidenum">
              <a:rPr lang="fr-FR"/>
              <a:pPr/>
              <a:t>24</a:t>
            </a:fld>
            <a:endParaRPr lang="fr-FR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FR" smtClean="0">
                <a:latin typeface="Calibri" pitchFamily="34" charset="0"/>
              </a:rPr>
              <a:t>Conclusion</a:t>
            </a:r>
          </a:p>
        </p:txBody>
      </p:sp>
      <p:graphicFrame>
        <p:nvGraphicFramePr>
          <p:cNvPr id="87217" name="Group 177"/>
          <p:cNvGraphicFramePr>
            <a:graphicFrameLocks noGrp="1"/>
          </p:cNvGraphicFramePr>
          <p:nvPr/>
        </p:nvGraphicFramePr>
        <p:xfrm>
          <a:off x="539750" y="1009650"/>
          <a:ext cx="8064500" cy="5367338"/>
        </p:xfrm>
        <a:graphic>
          <a:graphicData uri="http://schemas.openxmlformats.org/drawingml/2006/table">
            <a:tbl>
              <a:tblPr/>
              <a:tblGrid>
                <a:gridCol w="2663825"/>
                <a:gridCol w="1512888"/>
                <a:gridCol w="1439862"/>
                <a:gridCol w="1368425"/>
                <a:gridCol w="1079500"/>
              </a:tblGrid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Ass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GDM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CSLT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DIR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Gestion contact internet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Saisie sous Outlook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Info Réponse / dispatch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Contact Client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Contact Client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Création de mission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Création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Saisie des</a:t>
                      </a:r>
                      <a:b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informations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Devis / contrat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Préparation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Préparation Validation</a:t>
                      </a:r>
                      <a:b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Envoi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Préparation Validation</a:t>
                      </a:r>
                      <a:b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Envoi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Gestion SISC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Devis SI / Création tâches TicTac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Validation du Devis SI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Factures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Envoi et Relances paiements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Emission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 / Validation / Décision de relance paiement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Emission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Frais de mission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Logistique Déplacement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Préparation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 / Validation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Emission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Mission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Courrier Client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Gestion documentaire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et Support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Gestion documentaire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et Support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Réalisation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Planification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Cslt Senior Responsables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Facturable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Cslt Senior Responsables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Archivage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Information au GDM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Réalisation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r>
                        <a:rPr kumimoji="0" lang="fr-F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Calibri" pitchFamily="34" charset="0"/>
                        </a:rPr>
                        <a:t>Information au GDM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Pct val="150000"/>
                        <a:buFont typeface="Arial" charset="0"/>
                        <a:buNone/>
                        <a:tabLst/>
                      </a:pP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7127" name="Text Box 87"/>
          <p:cNvSpPr txBox="1">
            <a:spLocks noChangeArrowheads="1"/>
          </p:cNvSpPr>
          <p:nvPr/>
        </p:nvSpPr>
        <p:spPr bwMode="auto">
          <a:xfrm>
            <a:off x="746125" y="1374775"/>
            <a:ext cx="1089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>
                <a:solidFill>
                  <a:srgbClr val="1088C9"/>
                </a:solidFill>
              </a:rPr>
              <a:t>Action</a:t>
            </a:r>
          </a:p>
        </p:txBody>
      </p:sp>
      <p:sp>
        <p:nvSpPr>
          <p:cNvPr id="87128" name="Text Box 88"/>
          <p:cNvSpPr txBox="1">
            <a:spLocks noChangeArrowheads="1"/>
          </p:cNvSpPr>
          <p:nvPr/>
        </p:nvSpPr>
        <p:spPr bwMode="auto">
          <a:xfrm>
            <a:off x="1619250" y="1125538"/>
            <a:ext cx="1938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>
                <a:solidFill>
                  <a:srgbClr val="1088C9"/>
                </a:solidFill>
              </a:rPr>
              <a:t>Intervenant</a:t>
            </a:r>
          </a:p>
        </p:txBody>
      </p:sp>
      <p:grpSp>
        <p:nvGrpSpPr>
          <p:cNvPr id="87044" name="Group 25"/>
          <p:cNvGrpSpPr>
            <a:grpSpLocks/>
          </p:cNvGrpSpPr>
          <p:nvPr/>
        </p:nvGrpSpPr>
        <p:grpSpPr bwMode="auto">
          <a:xfrm>
            <a:off x="6659563" y="1143000"/>
            <a:ext cx="363537" cy="341313"/>
            <a:chOff x="5297" y="981"/>
            <a:chExt cx="408" cy="317"/>
          </a:xfrm>
        </p:grpSpPr>
        <p:pic>
          <p:nvPicPr>
            <p:cNvPr id="87045" name="Picture 26" descr="MCj0432621000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" y="981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046" name="Picture 27" descr="MCj0432623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" y="1026"/>
              <a:ext cx="27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048" name="Group 26"/>
          <p:cNvGrpSpPr>
            <a:grpSpLocks/>
          </p:cNvGrpSpPr>
          <p:nvPr/>
        </p:nvGrpSpPr>
        <p:grpSpPr bwMode="auto">
          <a:xfrm>
            <a:off x="5219700" y="1144588"/>
            <a:ext cx="433388" cy="412750"/>
            <a:chOff x="2485" y="3702"/>
            <a:chExt cx="545" cy="487"/>
          </a:xfrm>
        </p:grpSpPr>
        <p:pic>
          <p:nvPicPr>
            <p:cNvPr id="87049" name="Picture 22" descr="MCj0431646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5" y="3702"/>
              <a:ext cx="440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050" name="Picture 33" descr="MCj0237459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" y="3884"/>
              <a:ext cx="216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051" name="Group 34"/>
          <p:cNvGrpSpPr>
            <a:grpSpLocks/>
          </p:cNvGrpSpPr>
          <p:nvPr/>
        </p:nvGrpSpPr>
        <p:grpSpPr bwMode="auto">
          <a:xfrm>
            <a:off x="3779838" y="1125538"/>
            <a:ext cx="358775" cy="441325"/>
            <a:chOff x="988" y="2795"/>
            <a:chExt cx="466" cy="506"/>
          </a:xfrm>
        </p:grpSpPr>
        <p:pic>
          <p:nvPicPr>
            <p:cNvPr id="87052" name="Picture 30" descr="MCj04326110000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" y="2795"/>
              <a:ext cx="453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053" name="Picture 33" descr="MCj0237459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" y="3022"/>
              <a:ext cx="239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7047" name="Picture 28" descr="MCj04339530000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165225"/>
            <a:ext cx="392112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3E9DA539-A4F4-47BA-9B34-F809FD3D41A6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838BA077-E109-422D-8BA9-4D728BC820AF}" type="slidenum">
              <a:rPr lang="fr-FR"/>
              <a:pPr/>
              <a:t>25</a:t>
            </a:fld>
            <a:endParaRPr lang="fr-FR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Merci de votre attention !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BCA85DAF-21D9-42E2-9754-ABF79C883600}" type="datetime4">
              <a:rPr lang="fr-FR"/>
              <a:pPr/>
              <a:t>2 octobre 2012</a:t>
            </a:fld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2012 - Tous droits réservés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8434EE81-C33F-4E60-846C-1FCE3158F66E}" type="slidenum">
              <a:rPr lang="fr-FR"/>
              <a:pPr/>
              <a:t>26</a:t>
            </a:fld>
            <a:endParaRPr lang="fr-FR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Gestion des Projets / Missions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Avril 2012</a:t>
            </a:r>
          </a:p>
          <a:p>
            <a:endParaRPr lang="fr-FR"/>
          </a:p>
          <a:p>
            <a:r>
              <a:rPr lang="fr-FR"/>
              <a:t>Soazic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Modèle SUNNIKAN 2012">
  <a:themeElements>
    <a:clrScheme name="Modèle SUNNIKAN 200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Modèle SUNNIKAN 2012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16217</TotalTime>
  <Words>1824</Words>
  <Application>Microsoft Office PowerPoint</Application>
  <PresentationFormat>Affichage à l'écran (4:3)</PresentationFormat>
  <Paragraphs>388</Paragraphs>
  <Slides>26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  <vt:variant>
        <vt:lpstr>Diaporamas personnalisés</vt:lpstr>
      </vt:variant>
      <vt:variant>
        <vt:i4>1</vt:i4>
      </vt:variant>
    </vt:vector>
  </HeadingPairs>
  <TitlesOfParts>
    <vt:vector size="28" baseType="lpstr">
      <vt:lpstr>2_Modèle SUNNIKAN 2012</vt:lpstr>
      <vt:lpstr>Gestion des Projets et des Missions</vt:lpstr>
      <vt:lpstr>Les intervenants</vt:lpstr>
      <vt:lpstr>Principes Généraux</vt:lpstr>
      <vt:lpstr>Les outils de suivi</vt:lpstr>
      <vt:lpstr>Contact d'affaires</vt:lpstr>
      <vt:lpstr>Demande de devis</vt:lpstr>
      <vt:lpstr>Création du Projet (1/2)</vt:lpstr>
      <vt:lpstr>Création du Projet (2/2)</vt:lpstr>
      <vt:lpstr>Le Consultant</vt:lpstr>
      <vt:lpstr>Conception du devis (Word &amp; "6") et des tâches TicTac</vt:lpstr>
      <vt:lpstr>Mission</vt:lpstr>
      <vt:lpstr>Suivi de la mission</vt:lpstr>
      <vt:lpstr>Fin de Mission = Archivage informatique</vt:lpstr>
      <vt:lpstr>Fin de Mission = Archivage informatique</vt:lpstr>
      <vt:lpstr>Fin de Mission = Archivage informatique</vt:lpstr>
      <vt:lpstr>Fin de Mission = Archivage physique</vt:lpstr>
      <vt:lpstr>Conclusion</vt:lpstr>
      <vt:lpstr>La Facturation</vt:lpstr>
      <vt:lpstr>Facturation Mission – Suivi Financier</vt:lpstr>
      <vt:lpstr>Les indicateurs de temps  et les indicateurs financiers</vt:lpstr>
      <vt:lpstr>Temps passé TicTac</vt:lpstr>
      <vt:lpstr>Temps facturable</vt:lpstr>
      <vt:lpstr>Conclusion</vt:lpstr>
      <vt:lpstr>Conclusion</vt:lpstr>
      <vt:lpstr>Merci de votre attention !</vt:lpstr>
      <vt:lpstr>Gestion des Projets / Missions</vt:lpstr>
      <vt:lpstr>Diaporama personnalisé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- Historique de la réglementation</dc:title>
  <dc:creator>SUNNIKAN Consulting</dc:creator>
  <cp:lastModifiedBy>Soazic BARON</cp:lastModifiedBy>
  <cp:revision>1792</cp:revision>
  <cp:lastPrinted>2012-03-12T14:48:51Z</cp:lastPrinted>
  <dcterms:created xsi:type="dcterms:W3CDTF">2006-01-18T12:00:00Z</dcterms:created>
  <dcterms:modified xsi:type="dcterms:W3CDTF">2012-10-02T13:30:19Z</dcterms:modified>
</cp:coreProperties>
</file>