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  <p:sldMasterId id="2147483668" r:id="rId6"/>
    <p:sldMasterId id="2147483670" r:id="rId7"/>
    <p:sldMasterId id="2147483672" r:id="rId8"/>
    <p:sldMasterId id="2147483674" r:id="rId9"/>
  </p:sldMasterIdLst>
  <p:sldIdLst>
    <p:sldId id="256" r:id="rId10"/>
    <p:sldId id="260" r:id="rId11"/>
    <p:sldId id="257" r:id="rId12"/>
    <p:sldId id="261" r:id="rId13"/>
    <p:sldId id="262" r:id="rId14"/>
    <p:sldId id="263" r:id="rId15"/>
    <p:sldId id="258" r:id="rId16"/>
    <p:sldId id="259" r:id="rId17"/>
  </p:sldIdLst>
  <p:sldSz cx="9144000" cy="6858000" type="screen4x3"/>
  <p:notesSz cx="6858000" cy="9144000"/>
  <p:custDataLst>
    <p:tags r:id="rId18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8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59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8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29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21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357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05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87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67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01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06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159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77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A154-04DD-4C58-B415-90557F55E036}" type="datetimeFigureOut">
              <a:rPr lang="fr-FR" smtClean="0"/>
              <a:t>21/10/2019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B4CF1-BE62-4388-AA8F-A3F4D1C6BF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38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6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7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20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0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076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57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1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675E0-15EC-48F0-A05B-1BBDB5689CE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8576-072F-40D2-8F0F-AFB3F6F129C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77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solidFill>
                  <a:prstClr val="black"/>
                </a:solidFill>
              </a:rPr>
              <a:t>Sunnikan</a:t>
            </a:r>
            <a:r>
              <a:rPr lang="fr-FR" sz="1200" dirty="0">
                <a:solidFill>
                  <a:prstClr val="black"/>
                </a:solidFill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A07A250-C6E0-4FF3-8180-8E36866CD633}" type="slidenum">
              <a:rPr lang="fr-FR" sz="1200">
                <a:solidFill>
                  <a:prstClr val="black"/>
                </a:solidFill>
              </a:rPr>
              <a:pPr algn="r"/>
              <a:t>1</a:t>
            </a:fld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9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14348" name="Titre 1"/>
          <p:cNvSpPr>
            <a:spLocks/>
          </p:cNvSpPr>
          <p:nvPr/>
        </p:nvSpPr>
        <p:spPr bwMode="auto">
          <a:xfrm>
            <a:off x="1255713" y="2670175"/>
            <a:ext cx="684688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</a:rPr>
              <a:t>Introduction à SharePoint 2010</a:t>
            </a:r>
          </a:p>
        </p:txBody>
      </p:sp>
    </p:spTree>
    <p:extLst>
      <p:ext uri="{BB962C8B-B14F-4D97-AF65-F5344CB8AC3E}">
        <p14:creationId xmlns:p14="http://schemas.microsoft.com/office/powerpoint/2010/main" val="76482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Introduction</a:t>
            </a:r>
            <a:endParaRPr sz="3200" dirty="0">
              <a:solidFill>
                <a:srgbClr val="0099CC"/>
              </a:solidFill>
              <a:latin typeface="Franklin Gothic Medium" pitchFamily="34" charset="0"/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79583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La gestion de documents électroniques = un vrai casse-tête</a:t>
            </a:r>
          </a:p>
          <a:p>
            <a:pPr lvl="1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En effet, plusieurs problèmes se posent :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information éparpillée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Existence de plusieurs exemplaires d'un même document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Des processus de suivi et de validation de changements non rationnalisés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Complexité de fusion des changements apportés par plusieurs utilisateurs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La plateforme SharePoint = une solution potentielle</a:t>
            </a:r>
          </a:p>
          <a:p>
            <a:pPr lvl="1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Il faut simplement des utilisateurs ayant une connaissance élémentaire de Microsoft Windows et Office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400" b="1" dirty="0">
              <a:latin typeface="Calibri" pitchFamily="34" charset="0"/>
            </a:endParaRPr>
          </a:p>
          <a:p>
            <a:pPr marL="914400" lvl="4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>
                <a:solidFill>
                  <a:prstClr val="black"/>
                </a:solidFill>
              </a:rPr>
              <a:t>Sunnikan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2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31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79583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SharePoint est considéré comme LA plateforme de collaboration pour les entreprises.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amélioration de l'efficacité de l'entreprise grâce à une suite d'outils sur serveur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Des processus professionnels plus efficaces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information partagée plus facilement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L'ensemble intranet, extranet, et les applications Web de l'entreprise peut être assuré par cette plateforme intégrée.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solidFill>
                  <a:prstClr val="black"/>
                </a:solidFill>
              </a:rPr>
              <a:t>Sunnikan</a:t>
            </a:r>
            <a:r>
              <a:rPr lang="fr-FR" sz="1200" dirty="0">
                <a:solidFill>
                  <a:prstClr val="black"/>
                </a:solidFill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3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88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Les principaux avantages de </a:t>
            </a:r>
            <a:r>
              <a:rPr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6418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Une meilleure gestion documentaire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Espace de stockage centralisé de documents et de divers types d'informations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Tout est stocké dans un même espace sur le Web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Intégration en toute transparence des produits Microsoft comme Windows et Office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Intégrité des documents :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Contrôle des versions (tous les changements apportés sont enregistrés dans une versions spécifique)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Option Extraction/Réintégration (empêche plusieurs personnes de modifier simultanément le même document)</a:t>
            </a: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Approbation du contenu (une fonction qui impose que tout contenu soit approuvé avant publication dans SharePoint)</a:t>
            </a: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solidFill>
                  <a:prstClr val="black"/>
                </a:solidFill>
              </a:rPr>
              <a:t>Sunnikan</a:t>
            </a:r>
            <a:r>
              <a:rPr lang="fr-FR" sz="1200" dirty="0">
                <a:solidFill>
                  <a:prstClr val="black"/>
                </a:solidFill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4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7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Les principaux avantages de </a:t>
            </a:r>
            <a:r>
              <a:rPr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3"/>
            <a:ext cx="8229600" cy="45349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Intégration transparente à Microsoft Office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La gestion de documents et d'espaces collaboratifs peuvent être exploités dans n'importe quel produit Windows ou Microsoft Office ! (Word, Excel, PowerPoint, Outlook, SharePoint </a:t>
            </a:r>
            <a:r>
              <a:rPr lang="fr-FR" sz="1800" dirty="0" err="1">
                <a:latin typeface="Calibri" pitchFamily="34" charset="0"/>
              </a:rPr>
              <a:t>Workspace</a:t>
            </a:r>
            <a:r>
              <a:rPr lang="fr-FR" sz="1800" dirty="0">
                <a:latin typeface="Calibri" pitchFamily="34" charset="0"/>
              </a:rPr>
              <a:t>…)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Automatisation des processus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Avec les flux de travail (</a:t>
            </a:r>
            <a:r>
              <a:rPr lang="fr-FR" sz="1800" dirty="0" err="1">
                <a:latin typeface="Calibri" pitchFamily="34" charset="0"/>
              </a:rPr>
              <a:t>WorkFlows</a:t>
            </a:r>
            <a:r>
              <a:rPr lang="fr-FR" sz="1800" dirty="0">
                <a:latin typeface="Calibri" pitchFamily="34" charset="0"/>
              </a:rPr>
              <a:t>), les processus manuels, comme la gestion des demandes de validation de documents, peuvent être aisément convertis en processus électroniques automatisés.</a:t>
            </a:r>
            <a:endParaRPr lang="fr-FR" sz="2200" dirty="0">
              <a:latin typeface="Calibri" pitchFamily="34" charset="0"/>
            </a:endParaRP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800" dirty="0">
              <a:latin typeface="Calibri" pitchFamily="34" charset="0"/>
            </a:endParaRP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solidFill>
                  <a:prstClr val="black"/>
                </a:solidFill>
              </a:rPr>
              <a:t>Sunnikan</a:t>
            </a:r>
            <a:r>
              <a:rPr lang="fr-FR" sz="1200" dirty="0">
                <a:solidFill>
                  <a:prstClr val="black"/>
                </a:solidFill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5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86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Les principaux avantages de </a:t>
            </a:r>
            <a:r>
              <a:rPr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SharePoint 2010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630364"/>
            <a:ext cx="8229600" cy="46418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Une meilleure  productivité des équipe grâce à la collaboration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Une communauté d'utilisateurs peut créer un site Web dédié à un contenu spécifique (ex : un </a:t>
            </a:r>
            <a:r>
              <a:rPr lang="fr-FR" sz="1800" dirty="0" err="1">
                <a:latin typeface="Calibri" pitchFamily="34" charset="0"/>
              </a:rPr>
              <a:t>sité</a:t>
            </a:r>
            <a:r>
              <a:rPr lang="fr-FR" sz="1800" dirty="0">
                <a:latin typeface="Calibri" pitchFamily="34" charset="0"/>
              </a:rPr>
              <a:t> dédié à une réunion, un </a:t>
            </a:r>
            <a:r>
              <a:rPr lang="fr-FR" sz="1800" dirty="0" err="1">
                <a:latin typeface="Calibri" pitchFamily="34" charset="0"/>
              </a:rPr>
              <a:t>sité</a:t>
            </a:r>
            <a:r>
              <a:rPr lang="fr-FR" sz="1800" dirty="0">
                <a:latin typeface="Calibri" pitchFamily="34" charset="0"/>
              </a:rPr>
              <a:t> dédié à la révision d'un document de travail spécifique…)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L'accessibilité sur le Web permet à tous de consulter le site via un simple navigateur SANS PASSER par des outils sophistiqués type VPN</a:t>
            </a:r>
            <a:endParaRPr lang="fr-FR" sz="2200" dirty="0">
              <a:latin typeface="Calibri" pitchFamily="34" charset="0"/>
            </a:endParaRP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b="1" dirty="0">
                <a:latin typeface="Calibri" pitchFamily="34" charset="0"/>
              </a:rPr>
              <a:t>Une attribution des droits individuels</a:t>
            </a: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r>
              <a:rPr lang="fr-FR" sz="1800" dirty="0">
                <a:latin typeface="Calibri" pitchFamily="34" charset="0"/>
              </a:rPr>
              <a:t>Différents niveaux d'accès pour les différents utilisateurs d'un site (de la lecture seule au contrôle total)</a:t>
            </a:r>
          </a:p>
          <a:p>
            <a:pPr marL="0" lvl="2" indent="0">
              <a:spcBef>
                <a:spcPct val="0"/>
              </a:spcBef>
              <a:buClr>
                <a:srgbClr val="FF3399"/>
              </a:buClr>
              <a:buNone/>
            </a:pPr>
            <a:endParaRPr lang="fr-FR" sz="1800" b="1" dirty="0">
              <a:latin typeface="Calibri" pitchFamily="34" charset="0"/>
            </a:endParaRPr>
          </a:p>
          <a:p>
            <a:pPr marL="800100" lvl="3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1257300" lvl="4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 marL="457200" lvl="3" indent="0">
              <a:spcBef>
                <a:spcPct val="0"/>
              </a:spcBef>
              <a:buClr>
                <a:srgbClr val="FF3399"/>
              </a:buClr>
              <a:buNone/>
            </a:pPr>
            <a:r>
              <a:rPr lang="fr-FR" sz="1800" dirty="0">
                <a:latin typeface="Calibri" pitchFamily="34" charset="0"/>
              </a:rPr>
              <a:t> </a:t>
            </a:r>
          </a:p>
          <a:p>
            <a:pPr marL="342900" lvl="2" indent="-342900">
              <a:spcBef>
                <a:spcPct val="0"/>
              </a:spcBef>
              <a:buClr>
                <a:srgbClr val="FF3399"/>
              </a:buClr>
            </a:pPr>
            <a:endParaRPr lang="fr-FR" sz="1800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  <a:buFont typeface="Arial" charset="0"/>
              <a:buNone/>
            </a:pPr>
            <a:endParaRPr lang="fr-FR" sz="1800" b="1" dirty="0">
              <a:latin typeface="Calibri" pitchFamily="34" charset="0"/>
            </a:endParaRPr>
          </a:p>
          <a:p>
            <a:pPr>
              <a:spcBef>
                <a:spcPct val="0"/>
              </a:spcBef>
              <a:buClr>
                <a:srgbClr val="FF3399"/>
              </a:buClr>
            </a:pPr>
            <a:endParaRPr lang="fr-FR" sz="1800" b="1" dirty="0">
              <a:latin typeface="Calibri" pitchFamily="34" charset="0"/>
            </a:endParaRP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solidFill>
                  <a:prstClr val="black"/>
                </a:solidFill>
              </a:rPr>
              <a:t>Sunnikan</a:t>
            </a:r>
            <a:r>
              <a:rPr lang="fr-FR" sz="1200" dirty="0">
                <a:solidFill>
                  <a:prstClr val="black"/>
                </a:solidFill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6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65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Migration vers </a:t>
            </a:r>
            <a:r>
              <a:rPr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SharePoint 2010</a:t>
            </a: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>
                <a:solidFill>
                  <a:prstClr val="black"/>
                </a:solidFill>
              </a:rPr>
              <a:t>Sunnikan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7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44824"/>
            <a:ext cx="5764443" cy="40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2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l"/>
            <a:r>
              <a:rPr lang="fr-FR"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Architecture sous </a:t>
            </a:r>
            <a:r>
              <a:rPr sz="3200" dirty="0">
                <a:solidFill>
                  <a:srgbClr val="0099CC"/>
                </a:solidFill>
                <a:latin typeface="Franklin Gothic Medium" pitchFamily="34" charset="0"/>
                <a:ea typeface="+mn-ea"/>
                <a:cs typeface="+mn-cs"/>
              </a:rPr>
              <a:t>SharePoint 2010</a:t>
            </a:r>
          </a:p>
        </p:txBody>
      </p:sp>
      <p:sp>
        <p:nvSpPr>
          <p:cNvPr id="10" name="Espace réservé du pied de page 4"/>
          <p:cNvSpPr>
            <a:spLocks/>
          </p:cNvSpPr>
          <p:nvPr/>
        </p:nvSpPr>
        <p:spPr bwMode="auto">
          <a:xfrm>
            <a:off x="3128963" y="6272213"/>
            <a:ext cx="34051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1200" dirty="0" err="1">
                <a:solidFill>
                  <a:prstClr val="black"/>
                </a:solidFill>
              </a:rPr>
              <a:t>Sunnikan</a:t>
            </a:r>
            <a:r>
              <a:rPr lang="fr-FR" sz="1200" dirty="0">
                <a:solidFill>
                  <a:prstClr val="black"/>
                </a:solidFill>
              </a:rPr>
              <a:t> Consulting 2012 – Tous droits réservés</a:t>
            </a:r>
          </a:p>
        </p:txBody>
      </p:sp>
      <p:sp>
        <p:nvSpPr>
          <p:cNvPr id="11" name="Espace réservé du numéro de diapositive 5"/>
          <p:cNvSpPr>
            <a:spLocks/>
          </p:cNvSpPr>
          <p:nvPr/>
        </p:nvSpPr>
        <p:spPr bwMode="auto">
          <a:xfrm>
            <a:off x="6769100" y="6272213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7F47899-C3B5-4965-8FA4-590E968F3EC5}" type="slidenum">
              <a:rPr lang="fr-FR" sz="1200">
                <a:solidFill>
                  <a:prstClr val="black"/>
                </a:solidFill>
              </a:rPr>
              <a:pPr algn="r"/>
              <a:t>8</a:t>
            </a:fld>
            <a:endParaRPr lang="fr-FR" sz="1200">
              <a:solidFill>
                <a:prstClr val="black"/>
              </a:solidFill>
            </a:endParaRPr>
          </a:p>
        </p:txBody>
      </p:sp>
      <p:sp>
        <p:nvSpPr>
          <p:cNvPr id="6" name="Espace réservé de la date 3"/>
          <p:cNvSpPr>
            <a:spLocks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74E93E31-3E1E-4026-AC82-064BA789E9FC}" type="datetime1">
              <a:rPr lang="fr-FR" sz="1200">
                <a:solidFill>
                  <a:prstClr val="black"/>
                </a:solidFill>
                <a:cs typeface="Calibri" pitchFamily="34" charset="0"/>
              </a:rPr>
              <a:pPr/>
              <a:t>21/10/2019</a:t>
            </a:fld>
            <a:endParaRPr lang="fr-FR" sz="12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205517" y="1412776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Méthodologies Missions</a:t>
            </a:r>
          </a:p>
        </p:txBody>
      </p:sp>
      <p:cxnSp>
        <p:nvCxnSpPr>
          <p:cNvPr id="4" name="Connecteur droit 3"/>
          <p:cNvCxnSpPr/>
          <p:nvPr/>
        </p:nvCxnSpPr>
        <p:spPr>
          <a:xfrm flipH="1">
            <a:off x="1761257" y="1722044"/>
            <a:ext cx="2" cy="404561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761259" y="1947179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1768185" y="3086724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761258" y="4225446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761257" y="5085242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768184" y="5788441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254825" y="1793290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4F81BD">
                    <a:lumMod val="75000"/>
                  </a:srgbClr>
                </a:solidFill>
                <a:cs typeface="Calibri" pitchFamily="34" charset="0"/>
              </a:rPr>
              <a:t>Intranet Méthodologies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258288" y="2932835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4F81BD">
                    <a:lumMod val="75000"/>
                  </a:srgbClr>
                </a:solidFill>
                <a:cs typeface="Calibri" pitchFamily="34" charset="0"/>
              </a:rPr>
              <a:t>Intranet Scientifique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258288" y="4071556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4F81BD">
                    <a:lumMod val="75000"/>
                  </a:srgbClr>
                </a:solidFill>
                <a:cs typeface="Calibri" pitchFamily="34" charset="0"/>
              </a:rPr>
              <a:t>Modèles de sites SharePoint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258288" y="4931353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4F81BD">
                    <a:lumMod val="75000"/>
                  </a:srgbClr>
                </a:solidFill>
                <a:cs typeface="Calibri" pitchFamily="34" charset="0"/>
              </a:rPr>
              <a:t>Missions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247898" y="5634552"/>
            <a:ext cx="24418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4F81BD">
                    <a:lumMod val="75000"/>
                  </a:srgbClr>
                </a:solidFill>
                <a:cs typeface="Calibri" pitchFamily="34" charset="0"/>
              </a:rPr>
              <a:t>Archives</a:t>
            </a:r>
          </a:p>
        </p:txBody>
      </p:sp>
      <p:cxnSp>
        <p:nvCxnSpPr>
          <p:cNvPr id="23" name="Connecteur droit 22"/>
          <p:cNvCxnSpPr/>
          <p:nvPr/>
        </p:nvCxnSpPr>
        <p:spPr>
          <a:xfrm>
            <a:off x="5015339" y="1524615"/>
            <a:ext cx="0" cy="8556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4708597" y="1957569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5015339" y="1534611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5015338" y="2387193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547254" y="1290246"/>
            <a:ext cx="2441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C0099"/>
                </a:solidFill>
                <a:cs typeface="Calibri" pitchFamily="34" charset="0"/>
              </a:rPr>
              <a:t>sunged.sharepoint.com/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205517" y="1828367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Méthodologies Interne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205517" y="2247375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Logistique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205517" y="2592321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Base de connaissances</a:t>
            </a:r>
          </a:p>
        </p:txBody>
      </p:sp>
      <p:cxnSp>
        <p:nvCxnSpPr>
          <p:cNvPr id="36" name="Connecteur droit 35"/>
          <p:cNvCxnSpPr/>
          <p:nvPr/>
        </p:nvCxnSpPr>
        <p:spPr>
          <a:xfrm>
            <a:off x="5015339" y="2704160"/>
            <a:ext cx="0" cy="8556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4708597" y="3137114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H="1">
            <a:off x="5015339" y="2714156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flipH="1">
            <a:off x="5015338" y="3566738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5205517" y="3007912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Méthodologies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205517" y="3426920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Réglementation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258288" y="2104224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cs typeface="Calibri" pitchFamily="34" charset="0"/>
              </a:rPr>
              <a:t>/</a:t>
            </a:r>
            <a:r>
              <a:rPr lang="fr-FR" sz="1200" b="1" dirty="0" err="1">
                <a:solidFill>
                  <a:srgbClr val="CC0099"/>
                </a:solidFill>
                <a:cs typeface="Calibri" pitchFamily="34" charset="0"/>
              </a:rPr>
              <a:t>IntraMet</a:t>
            </a:r>
            <a:endParaRPr lang="fr-FR" sz="1200" b="1" dirty="0">
              <a:solidFill>
                <a:srgbClr val="CC0099"/>
              </a:solidFill>
              <a:cs typeface="Calibri" pitchFamily="34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254825" y="3240612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cs typeface="Calibri" pitchFamily="34" charset="0"/>
              </a:rPr>
              <a:t>/</a:t>
            </a:r>
            <a:r>
              <a:rPr lang="fr-FR" sz="1200" b="1" dirty="0" err="1">
                <a:solidFill>
                  <a:srgbClr val="CC0099"/>
                </a:solidFill>
                <a:cs typeface="Calibri" pitchFamily="34" charset="0"/>
              </a:rPr>
              <a:t>IntraSci</a:t>
            </a:r>
            <a:endParaRPr lang="fr-FR" sz="1200" b="1" dirty="0">
              <a:solidFill>
                <a:srgbClr val="CC0099"/>
              </a:solidFill>
              <a:cs typeface="Calibri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268677" y="4370254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cs typeface="Calibri" pitchFamily="34" charset="0"/>
              </a:rPr>
              <a:t>/</a:t>
            </a:r>
            <a:r>
              <a:rPr lang="fr-FR" sz="1200" b="1" dirty="0" err="1">
                <a:solidFill>
                  <a:srgbClr val="CC0099"/>
                </a:solidFill>
                <a:cs typeface="Calibri" pitchFamily="34" charset="0"/>
              </a:rPr>
              <a:t>Modeles</a:t>
            </a:r>
            <a:endParaRPr lang="fr-FR" sz="1200" b="1" dirty="0">
              <a:solidFill>
                <a:srgbClr val="CC0099"/>
              </a:solidFill>
              <a:cs typeface="Calibri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254825" y="5248680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cs typeface="Calibri" pitchFamily="34" charset="0"/>
              </a:rPr>
              <a:t>/Missions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253092" y="5942329"/>
            <a:ext cx="2431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rgbClr val="CC0099"/>
                </a:solidFill>
                <a:cs typeface="Calibri" pitchFamily="34" charset="0"/>
              </a:rPr>
              <a:t>sunged.sharepoint.com</a:t>
            </a:r>
            <a:r>
              <a:rPr lang="fr-FR" sz="1200" b="1" dirty="0">
                <a:solidFill>
                  <a:srgbClr val="CC0099"/>
                </a:solidFill>
                <a:cs typeface="Calibri" pitchFamily="34" charset="0"/>
              </a:rPr>
              <a:t>/Archives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4708597" y="5067747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5205517" y="4938545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Client</a:t>
            </a:r>
          </a:p>
        </p:txBody>
      </p:sp>
      <p:cxnSp>
        <p:nvCxnSpPr>
          <p:cNvPr id="54" name="Connecteur droit 53"/>
          <p:cNvCxnSpPr/>
          <p:nvPr/>
        </p:nvCxnSpPr>
        <p:spPr>
          <a:xfrm>
            <a:off x="6166840" y="5215544"/>
            <a:ext cx="0" cy="1858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flipH="1">
            <a:off x="6159231" y="5384558"/>
            <a:ext cx="1799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6336076" y="5246058"/>
            <a:ext cx="792088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20YY-CCC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4698317" y="5794532"/>
            <a:ext cx="48664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5195237" y="5665330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Client</a:t>
            </a:r>
          </a:p>
        </p:txBody>
      </p:sp>
      <p:cxnSp>
        <p:nvCxnSpPr>
          <p:cNvPr id="59" name="Connecteur droit 58"/>
          <p:cNvCxnSpPr/>
          <p:nvPr/>
        </p:nvCxnSpPr>
        <p:spPr>
          <a:xfrm>
            <a:off x="6156560" y="5942329"/>
            <a:ext cx="0" cy="18582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flipH="1">
            <a:off x="6156560" y="6121715"/>
            <a:ext cx="1799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6339131" y="5983216"/>
            <a:ext cx="792088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20YY-CCC</a:t>
            </a:r>
          </a:p>
        </p:txBody>
      </p:sp>
      <p:cxnSp>
        <p:nvCxnSpPr>
          <p:cNvPr id="62" name="Connecteur droit 61"/>
          <p:cNvCxnSpPr>
            <a:stCxn id="19" idx="3"/>
          </p:cNvCxnSpPr>
          <p:nvPr/>
        </p:nvCxnSpPr>
        <p:spPr>
          <a:xfrm flipV="1">
            <a:off x="4700151" y="4225444"/>
            <a:ext cx="335450" cy="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5205517" y="3933056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Modèle Site SP Client</a:t>
            </a:r>
          </a:p>
        </p:txBody>
      </p:sp>
      <p:cxnSp>
        <p:nvCxnSpPr>
          <p:cNvPr id="73" name="Connecteur droit 72"/>
          <p:cNvCxnSpPr/>
          <p:nvPr/>
        </p:nvCxnSpPr>
        <p:spPr>
          <a:xfrm flipH="1">
            <a:off x="5035600" y="4026417"/>
            <a:ext cx="1" cy="42958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flipH="1">
            <a:off x="5025618" y="4031567"/>
            <a:ext cx="16961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H="1">
            <a:off x="5025618" y="4463615"/>
            <a:ext cx="17989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5205517" y="4362638"/>
            <a:ext cx="192264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cs typeface="Calibri" pitchFamily="34" charset="0"/>
              </a:rPr>
              <a:t>Modèle Site SP Mission</a:t>
            </a:r>
          </a:p>
        </p:txBody>
      </p:sp>
      <p:sp>
        <p:nvSpPr>
          <p:cNvPr id="100357" name="Flèche courbée vers la gauche 100356"/>
          <p:cNvSpPr/>
          <p:nvPr/>
        </p:nvSpPr>
        <p:spPr>
          <a:xfrm>
            <a:off x="7236296" y="5215544"/>
            <a:ext cx="504056" cy="726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588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Intro_SP[20191021102126576].mdb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553</Words>
  <Application>Microsoft Office PowerPoint</Application>
  <PresentationFormat>Affichage à l'écran (4:3)</PresentationFormat>
  <Paragraphs>106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8</vt:i4>
      </vt:variant>
    </vt:vector>
  </HeadingPairs>
  <TitlesOfParts>
    <vt:vector size="20" baseType="lpstr">
      <vt:lpstr>Arial</vt:lpstr>
      <vt:lpstr>Calibri</vt:lpstr>
      <vt:lpstr>Franklin Gothic Medium</vt:lpstr>
      <vt:lpstr>Thème Office</vt:lpstr>
      <vt:lpstr>1_Thème Office</vt:lpstr>
      <vt:lpstr>2_Thème Office</vt:lpstr>
      <vt:lpstr>3_Thème Office</vt:lpstr>
      <vt:lpstr>4_Thème Office</vt:lpstr>
      <vt:lpstr>5_Thème Office</vt:lpstr>
      <vt:lpstr>6_Thème Office</vt:lpstr>
      <vt:lpstr>7_Thème Office</vt:lpstr>
      <vt:lpstr>8_Thème Office</vt:lpstr>
      <vt:lpstr>Présentation PowerPoint</vt:lpstr>
      <vt:lpstr>Introduction</vt:lpstr>
      <vt:lpstr>SharePoint 2010</vt:lpstr>
      <vt:lpstr>Les principaux avantages de SharePoint 2010</vt:lpstr>
      <vt:lpstr>Les principaux avantages de SharePoint 2010</vt:lpstr>
      <vt:lpstr>Les principaux avantages de SharePoint 2010</vt:lpstr>
      <vt:lpstr>Migration vers SharePoint 2010</vt:lpstr>
      <vt:lpstr>Architecture sous SharePoint 2010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SUNNIKAN Consulting</dc:creator>
  <cp:lastModifiedBy>Soazic BARON</cp:lastModifiedBy>
  <cp:revision>1</cp:revision>
  <dcterms:created xsi:type="dcterms:W3CDTF">2012-02-01T15:18:36Z</dcterms:created>
  <dcterms:modified xsi:type="dcterms:W3CDTF">2019-10-21T08:21:27Z</dcterms:modified>
</cp:coreProperties>
</file>