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79" autoAdjust="0"/>
  </p:normalViewPr>
  <p:slideViewPr>
    <p:cSldViewPr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6173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209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28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3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23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936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27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48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30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56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095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47817-C799-43C1-9A0C-8B14E7FD8689}" type="datetimeFigureOut">
              <a:rPr lang="fr-FR" smtClean="0"/>
              <a:t>31/01/2023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668A-ECD3-4404-8F70-37E90A244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8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25" y="2912011"/>
            <a:ext cx="761022" cy="88996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4" name="Group 25"/>
          <p:cNvGrpSpPr>
            <a:grpSpLocks/>
          </p:cNvGrpSpPr>
          <p:nvPr/>
        </p:nvGrpSpPr>
        <p:grpSpPr bwMode="auto">
          <a:xfrm>
            <a:off x="1341649" y="1737977"/>
            <a:ext cx="434975" cy="412750"/>
            <a:chOff x="5297" y="981"/>
            <a:chExt cx="408" cy="317"/>
          </a:xfrm>
        </p:grpSpPr>
        <p:pic>
          <p:nvPicPr>
            <p:cNvPr id="15" name="Picture 26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7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ZoneTexte 19"/>
          <p:cNvSpPr txBox="1"/>
          <p:nvPr/>
        </p:nvSpPr>
        <p:spPr>
          <a:xfrm>
            <a:off x="510578" y="836712"/>
            <a:ext cx="2097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Accord contractuel du Client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427697" y="2187942"/>
            <a:ext cx="2262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Le Consultant complète le Formulaire de planification de facture et le remet au </a:t>
            </a:r>
            <a:r>
              <a:rPr lang="fr-FR" sz="1200" dirty="0" err="1"/>
              <a:t>Factureur</a:t>
            </a:r>
            <a:endParaRPr lang="fr-FR" sz="1200" dirty="0"/>
          </a:p>
        </p:txBody>
      </p:sp>
      <p:sp>
        <p:nvSpPr>
          <p:cNvPr id="25" name="Flèche vers le bas 24"/>
          <p:cNvSpPr/>
          <p:nvPr/>
        </p:nvSpPr>
        <p:spPr>
          <a:xfrm>
            <a:off x="1464371" y="1306748"/>
            <a:ext cx="189531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643264" y="260648"/>
            <a:ext cx="183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B0F0"/>
                </a:solidFill>
              </a:rPr>
              <a:t>PLANIFICATION</a:t>
            </a:r>
          </a:p>
        </p:txBody>
      </p:sp>
      <p:grpSp>
        <p:nvGrpSpPr>
          <p:cNvPr id="27" name="Group 89"/>
          <p:cNvGrpSpPr>
            <a:grpSpLocks/>
          </p:cNvGrpSpPr>
          <p:nvPr/>
        </p:nvGrpSpPr>
        <p:grpSpPr bwMode="auto">
          <a:xfrm>
            <a:off x="1306724" y="4509120"/>
            <a:ext cx="504825" cy="431800"/>
            <a:chOff x="2517" y="3430"/>
            <a:chExt cx="318" cy="272"/>
          </a:xfrm>
        </p:grpSpPr>
        <p:pic>
          <p:nvPicPr>
            <p:cNvPr id="28" name="Picture 38" descr="MCj0216584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" y="3436"/>
              <a:ext cx="16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2" descr="MCj0431646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3430"/>
              <a:ext cx="25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33" descr="MCj02374590000[1]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3565"/>
              <a:ext cx="127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ZoneTexte 31"/>
          <p:cNvSpPr txBox="1"/>
          <p:nvPr/>
        </p:nvSpPr>
        <p:spPr>
          <a:xfrm>
            <a:off x="709622" y="4869160"/>
            <a:ext cx="1699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Le </a:t>
            </a:r>
            <a:r>
              <a:rPr lang="fr-FR" sz="1200" dirty="0" err="1"/>
              <a:t>Factureur</a:t>
            </a:r>
            <a:r>
              <a:rPr lang="fr-FR" sz="1200" dirty="0"/>
              <a:t> planifie la facture dans le Portail</a:t>
            </a:r>
          </a:p>
        </p:txBody>
      </p:sp>
      <p:cxnSp>
        <p:nvCxnSpPr>
          <p:cNvPr id="34" name="Connecteur droit 33"/>
          <p:cNvCxnSpPr/>
          <p:nvPr/>
        </p:nvCxnSpPr>
        <p:spPr>
          <a:xfrm>
            <a:off x="2987824" y="342586"/>
            <a:ext cx="60771" cy="611075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3414848" y="260648"/>
            <a:ext cx="183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B0F0"/>
                </a:solidFill>
              </a:rPr>
              <a:t>EMISSION</a:t>
            </a:r>
          </a:p>
        </p:txBody>
      </p:sp>
      <p:cxnSp>
        <p:nvCxnSpPr>
          <p:cNvPr id="36" name="Connecteur droit 35"/>
          <p:cNvCxnSpPr/>
          <p:nvPr/>
        </p:nvCxnSpPr>
        <p:spPr>
          <a:xfrm>
            <a:off x="5735365" y="332656"/>
            <a:ext cx="60771" cy="621069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3347864" y="622429"/>
            <a:ext cx="2083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/>
              <a:t>Selon </a:t>
            </a:r>
            <a:r>
              <a:rPr lang="fr-FR" sz="1200" dirty="0"/>
              <a:t>les accords contractuels et l'avancement de la prestation</a:t>
            </a:r>
          </a:p>
        </p:txBody>
      </p:sp>
      <p:grpSp>
        <p:nvGrpSpPr>
          <p:cNvPr id="38" name="Group 25"/>
          <p:cNvGrpSpPr>
            <a:grpSpLocks/>
          </p:cNvGrpSpPr>
          <p:nvPr/>
        </p:nvGrpSpPr>
        <p:grpSpPr bwMode="auto">
          <a:xfrm>
            <a:off x="4204010" y="1700808"/>
            <a:ext cx="434975" cy="412750"/>
            <a:chOff x="5297" y="981"/>
            <a:chExt cx="408" cy="317"/>
          </a:xfrm>
        </p:grpSpPr>
        <p:pic>
          <p:nvPicPr>
            <p:cNvPr id="39" name="Picture 26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27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" name="ZoneTexte 40"/>
          <p:cNvSpPr txBox="1"/>
          <p:nvPr/>
        </p:nvSpPr>
        <p:spPr>
          <a:xfrm>
            <a:off x="3588029" y="2132856"/>
            <a:ext cx="1699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Le Consultant demande l'émission de la facture au </a:t>
            </a:r>
            <a:r>
              <a:rPr lang="fr-FR" sz="1200" dirty="0" err="1"/>
              <a:t>Factureur</a:t>
            </a:r>
            <a:r>
              <a:rPr lang="fr-FR" sz="1200" dirty="0"/>
              <a:t> – Coche "A émettre" sur le fichier de planification</a:t>
            </a:r>
          </a:p>
        </p:txBody>
      </p:sp>
      <p:grpSp>
        <p:nvGrpSpPr>
          <p:cNvPr id="44" name="Group 89"/>
          <p:cNvGrpSpPr>
            <a:grpSpLocks/>
          </p:cNvGrpSpPr>
          <p:nvPr/>
        </p:nvGrpSpPr>
        <p:grpSpPr bwMode="auto">
          <a:xfrm>
            <a:off x="4285074" y="3645024"/>
            <a:ext cx="504825" cy="431800"/>
            <a:chOff x="2517" y="3430"/>
            <a:chExt cx="318" cy="272"/>
          </a:xfrm>
        </p:grpSpPr>
        <p:pic>
          <p:nvPicPr>
            <p:cNvPr id="45" name="Picture 38" descr="MCj0216584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" y="3436"/>
              <a:ext cx="16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22" descr="MCj0431646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3430"/>
              <a:ext cx="25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33" descr="MCj02374590000[1]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3565"/>
              <a:ext cx="127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" name="ZoneTexte 47"/>
          <p:cNvSpPr txBox="1"/>
          <p:nvPr/>
        </p:nvSpPr>
        <p:spPr>
          <a:xfrm>
            <a:off x="3347864" y="4005064"/>
            <a:ext cx="2275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Le </a:t>
            </a:r>
            <a:r>
              <a:rPr lang="fr-FR" sz="1200" dirty="0" err="1"/>
              <a:t>Factureur</a:t>
            </a:r>
            <a:r>
              <a:rPr lang="fr-FR" sz="1200" dirty="0"/>
              <a:t> enregistre l'émission de la facture dans </a:t>
            </a:r>
            <a:r>
              <a:rPr lang="fr-FR" sz="1200" dirty="0" err="1"/>
              <a:t>dans</a:t>
            </a:r>
            <a:r>
              <a:rPr lang="fr-FR" sz="1200" dirty="0"/>
              <a:t> le Portail</a:t>
            </a:r>
          </a:p>
        </p:txBody>
      </p:sp>
      <p:pic>
        <p:nvPicPr>
          <p:cNvPr id="50" name="Image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036" y="4509120"/>
            <a:ext cx="761022" cy="8899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2" name="ZoneTexte 51"/>
          <p:cNvSpPr txBox="1"/>
          <p:nvPr/>
        </p:nvSpPr>
        <p:spPr>
          <a:xfrm>
            <a:off x="3558865" y="5589240"/>
            <a:ext cx="624075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Fac copie sur papier blanc pour SC</a:t>
            </a:r>
          </a:p>
          <a:p>
            <a:pPr algn="ctr"/>
            <a:endParaRPr lang="fr-FR" sz="800" dirty="0"/>
          </a:p>
          <a:p>
            <a:pPr algn="ctr"/>
            <a:endParaRPr lang="fr-FR" sz="800" dirty="0"/>
          </a:p>
          <a:p>
            <a:pPr algn="ctr"/>
            <a:endParaRPr lang="fr-FR" sz="800" dirty="0"/>
          </a:p>
        </p:txBody>
      </p:sp>
      <p:sp>
        <p:nvSpPr>
          <p:cNvPr id="54" name="ZoneTexte 53"/>
          <p:cNvSpPr txBox="1"/>
          <p:nvPr/>
        </p:nvSpPr>
        <p:spPr>
          <a:xfrm>
            <a:off x="4278945" y="5589240"/>
            <a:ext cx="624075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Fac copie sur papier à en-tête pour DBF</a:t>
            </a:r>
          </a:p>
          <a:p>
            <a:pPr algn="ctr"/>
            <a:endParaRPr lang="fr-FR" sz="800" dirty="0"/>
          </a:p>
          <a:p>
            <a:pPr algn="ctr"/>
            <a:endParaRPr lang="fr-FR" sz="800" dirty="0"/>
          </a:p>
          <a:p>
            <a:pPr algn="ctr"/>
            <a:endParaRPr lang="fr-FR" sz="800" dirty="0"/>
          </a:p>
        </p:txBody>
      </p:sp>
      <p:sp>
        <p:nvSpPr>
          <p:cNvPr id="56" name="Flèche vers le bas 55"/>
          <p:cNvSpPr/>
          <p:nvPr/>
        </p:nvSpPr>
        <p:spPr>
          <a:xfrm>
            <a:off x="4349002" y="1287329"/>
            <a:ext cx="189531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Flèche vers le bas 56"/>
          <p:cNvSpPr/>
          <p:nvPr/>
        </p:nvSpPr>
        <p:spPr>
          <a:xfrm>
            <a:off x="1464371" y="4077072"/>
            <a:ext cx="189531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Flèche vers le bas 57"/>
          <p:cNvSpPr/>
          <p:nvPr/>
        </p:nvSpPr>
        <p:spPr>
          <a:xfrm>
            <a:off x="4443767" y="3212976"/>
            <a:ext cx="189531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4999025" y="5589239"/>
            <a:ext cx="624075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800" dirty="0"/>
              <a:t>Fac sur papier à en-tête pour Client</a:t>
            </a:r>
          </a:p>
          <a:p>
            <a:pPr algn="ctr"/>
            <a:endParaRPr lang="fr-FR" sz="800" dirty="0"/>
          </a:p>
          <a:p>
            <a:pPr algn="ctr"/>
            <a:endParaRPr lang="fr-FR" sz="800" dirty="0"/>
          </a:p>
        </p:txBody>
      </p:sp>
      <p:sp>
        <p:nvSpPr>
          <p:cNvPr id="60" name="ZoneTexte 59"/>
          <p:cNvSpPr txBox="1"/>
          <p:nvPr/>
        </p:nvSpPr>
        <p:spPr>
          <a:xfrm>
            <a:off x="6432213" y="260648"/>
            <a:ext cx="183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B0F0"/>
                </a:solidFill>
              </a:rPr>
              <a:t>PAIEMENT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6306480" y="719713"/>
            <a:ext cx="2083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Réception du chèque ou du virement</a:t>
            </a: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300" y="1700808"/>
            <a:ext cx="1757658" cy="1174705"/>
          </a:xfrm>
          <a:prstGeom prst="rect">
            <a:avLst/>
          </a:prstGeom>
        </p:spPr>
      </p:pic>
      <p:sp>
        <p:nvSpPr>
          <p:cNvPr id="63" name="ZoneTexte 62"/>
          <p:cNvSpPr txBox="1"/>
          <p:nvPr/>
        </p:nvSpPr>
        <p:spPr>
          <a:xfrm>
            <a:off x="6343524" y="1261712"/>
            <a:ext cx="2083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Copies pour SC et pour DBF</a:t>
            </a:r>
          </a:p>
        </p:txBody>
      </p:sp>
      <p:sp>
        <p:nvSpPr>
          <p:cNvPr id="64" name="Flèche vers le bas 63"/>
          <p:cNvSpPr/>
          <p:nvPr/>
        </p:nvSpPr>
        <p:spPr>
          <a:xfrm>
            <a:off x="7380312" y="3140968"/>
            <a:ext cx="189531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5" name="Group 89"/>
          <p:cNvGrpSpPr>
            <a:grpSpLocks/>
          </p:cNvGrpSpPr>
          <p:nvPr/>
        </p:nvGrpSpPr>
        <p:grpSpPr bwMode="auto">
          <a:xfrm>
            <a:off x="7207515" y="3626296"/>
            <a:ext cx="504825" cy="431800"/>
            <a:chOff x="2517" y="3430"/>
            <a:chExt cx="318" cy="272"/>
          </a:xfrm>
        </p:grpSpPr>
        <p:pic>
          <p:nvPicPr>
            <p:cNvPr id="66" name="Picture 38" descr="MCj0216584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" y="3436"/>
              <a:ext cx="16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Picture 22" descr="MCj0431646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3430"/>
              <a:ext cx="25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" name="Picture 33" descr="MCj02374590000[1]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3565"/>
              <a:ext cx="127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9" name="ZoneTexte 68"/>
          <p:cNvSpPr txBox="1"/>
          <p:nvPr/>
        </p:nvSpPr>
        <p:spPr>
          <a:xfrm>
            <a:off x="6401317" y="4047455"/>
            <a:ext cx="2199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Le </a:t>
            </a:r>
            <a:r>
              <a:rPr lang="fr-FR" sz="1200" dirty="0" err="1"/>
              <a:t>Factureur</a:t>
            </a:r>
            <a:r>
              <a:rPr lang="fr-FR" sz="1200" dirty="0"/>
              <a:t> enregistre le paiement dans le Portail et le signale sur les copies SC et DBF</a:t>
            </a:r>
          </a:p>
        </p:txBody>
      </p:sp>
      <p:grpSp>
        <p:nvGrpSpPr>
          <p:cNvPr id="72" name="Group 34"/>
          <p:cNvGrpSpPr>
            <a:grpSpLocks/>
          </p:cNvGrpSpPr>
          <p:nvPr/>
        </p:nvGrpSpPr>
        <p:grpSpPr bwMode="auto">
          <a:xfrm>
            <a:off x="8389689" y="956407"/>
            <a:ext cx="358775" cy="441325"/>
            <a:chOff x="988" y="2795"/>
            <a:chExt cx="466" cy="506"/>
          </a:xfrm>
        </p:grpSpPr>
        <p:pic>
          <p:nvPicPr>
            <p:cNvPr id="73" name="Picture 30" descr="MCj04326110000[1]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33" descr="MCj02374590000[1]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5" name="Picture 28" descr="MCj04339530000[1]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689" y="1379305"/>
            <a:ext cx="392113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ZoneTexte 75"/>
          <p:cNvSpPr txBox="1"/>
          <p:nvPr/>
        </p:nvSpPr>
        <p:spPr>
          <a:xfrm>
            <a:off x="6700695" y="4954100"/>
            <a:ext cx="183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B0F0"/>
                </a:solidFill>
              </a:rPr>
              <a:t>RELANCE</a:t>
            </a:r>
          </a:p>
        </p:txBody>
      </p:sp>
      <p:cxnSp>
        <p:nvCxnSpPr>
          <p:cNvPr id="77" name="Connecteur droit 76"/>
          <p:cNvCxnSpPr/>
          <p:nvPr/>
        </p:nvCxnSpPr>
        <p:spPr>
          <a:xfrm>
            <a:off x="6209822" y="4797152"/>
            <a:ext cx="2481956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ZoneTexte 78"/>
          <p:cNvSpPr txBox="1"/>
          <p:nvPr/>
        </p:nvSpPr>
        <p:spPr>
          <a:xfrm>
            <a:off x="6444208" y="5358407"/>
            <a:ext cx="1016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Consultation du Portail</a:t>
            </a:r>
          </a:p>
        </p:txBody>
      </p:sp>
      <p:grpSp>
        <p:nvGrpSpPr>
          <p:cNvPr id="80" name="Group 25"/>
          <p:cNvGrpSpPr>
            <a:grpSpLocks/>
          </p:cNvGrpSpPr>
          <p:nvPr/>
        </p:nvGrpSpPr>
        <p:grpSpPr bwMode="auto">
          <a:xfrm>
            <a:off x="6942062" y="5871102"/>
            <a:ext cx="434975" cy="412750"/>
            <a:chOff x="5297" y="981"/>
            <a:chExt cx="408" cy="317"/>
          </a:xfrm>
        </p:grpSpPr>
        <p:pic>
          <p:nvPicPr>
            <p:cNvPr id="81" name="Picture 26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27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4" name="Group 34"/>
          <p:cNvGrpSpPr>
            <a:grpSpLocks/>
          </p:cNvGrpSpPr>
          <p:nvPr/>
        </p:nvGrpSpPr>
        <p:grpSpPr bwMode="auto">
          <a:xfrm>
            <a:off x="6513878" y="5845629"/>
            <a:ext cx="358775" cy="441325"/>
            <a:chOff x="988" y="2795"/>
            <a:chExt cx="466" cy="506"/>
          </a:xfrm>
        </p:grpSpPr>
        <p:pic>
          <p:nvPicPr>
            <p:cNvPr id="85" name="Picture 30" descr="MCj04326110000[1]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" name="Picture 33" descr="MCj02374590000[1]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7" name="Flèche vers le bas 86"/>
          <p:cNvSpPr/>
          <p:nvPr/>
        </p:nvSpPr>
        <p:spPr>
          <a:xfrm rot="16200000">
            <a:off x="7717595" y="5971583"/>
            <a:ext cx="189531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8" name="Group 34"/>
          <p:cNvGrpSpPr>
            <a:grpSpLocks/>
          </p:cNvGrpSpPr>
          <p:nvPr/>
        </p:nvGrpSpPr>
        <p:grpSpPr bwMode="auto">
          <a:xfrm>
            <a:off x="8242284" y="5879928"/>
            <a:ext cx="358775" cy="441325"/>
            <a:chOff x="988" y="2795"/>
            <a:chExt cx="466" cy="506"/>
          </a:xfrm>
        </p:grpSpPr>
        <p:pic>
          <p:nvPicPr>
            <p:cNvPr id="89" name="Picture 30" descr="MCj04326110000[1]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33" descr="MCj02374590000[1]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1" name="ZoneTexte 90"/>
          <p:cNvSpPr txBox="1"/>
          <p:nvPr/>
        </p:nvSpPr>
        <p:spPr>
          <a:xfrm>
            <a:off x="7876283" y="5456257"/>
            <a:ext cx="1016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Relances</a:t>
            </a:r>
          </a:p>
        </p:txBody>
      </p:sp>
      <p:sp>
        <p:nvSpPr>
          <p:cNvPr id="92" name="ZoneTexte 91"/>
          <p:cNvSpPr txBox="1"/>
          <p:nvPr/>
        </p:nvSpPr>
        <p:spPr>
          <a:xfrm>
            <a:off x="3347864" y="4365104"/>
            <a:ext cx="1153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et complète le formulaire</a:t>
            </a:r>
          </a:p>
        </p:txBody>
      </p:sp>
    </p:spTree>
    <p:extLst>
      <p:ext uri="{BB962C8B-B14F-4D97-AF65-F5344CB8AC3E}">
        <p14:creationId xmlns:p14="http://schemas.microsoft.com/office/powerpoint/2010/main" val="6213047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129</Words>
  <Application>Microsoft Office PowerPoint</Application>
  <PresentationFormat>Affichage à l'écran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Soazic BARON</dc:creator>
  <cp:lastModifiedBy>Georges MARTIN</cp:lastModifiedBy>
  <cp:revision>8</cp:revision>
  <dcterms:created xsi:type="dcterms:W3CDTF">2012-06-27T08:22:21Z</dcterms:created>
  <dcterms:modified xsi:type="dcterms:W3CDTF">2023-01-31T17:13:00Z</dcterms:modified>
</cp:coreProperties>
</file>