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9" r:id="rId4"/>
    <p:sldId id="268" r:id="rId5"/>
    <p:sldId id="269" r:id="rId6"/>
    <p:sldId id="270" r:id="rId7"/>
    <p:sldId id="271" r:id="rId8"/>
    <p:sldId id="276" r:id="rId9"/>
    <p:sldId id="277" r:id="rId10"/>
    <p:sldId id="278" r:id="rId11"/>
    <p:sldId id="272" r:id="rId12"/>
    <p:sldId id="273" r:id="rId13"/>
    <p:sldId id="274" r:id="rId14"/>
    <p:sldId id="279" r:id="rId15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custDataLst>
    <p:tags r:id="rId18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3366FF"/>
    <a:srgbClr val="1088C9"/>
    <a:srgbClr val="FF0000"/>
    <a:srgbClr val="FF9900"/>
    <a:srgbClr val="FFFF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06" autoAdjust="0"/>
    <p:restoredTop sz="97956" autoAdjust="0"/>
  </p:normalViewPr>
  <p:slideViewPr>
    <p:cSldViewPr>
      <p:cViewPr varScale="1">
        <p:scale>
          <a:sx n="83" d="100"/>
          <a:sy n="83" d="100"/>
        </p:scale>
        <p:origin x="15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 smtClean="0"/>
              <a:pPr>
                <a:defRPr/>
              </a:pPr>
              <a:t>1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93556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b="0" smtClean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189F14F-F3A2-42F6-83CE-A3F4FDDBA8BF}" type="datetime4">
              <a:rPr lang="fr-FR" smtClean="0"/>
              <a:t>21 octobre 2019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77FAB-3584-43A1-8FED-CD85E865A3C6}" type="datetime4">
              <a:rPr lang="fr-FR" smtClean="0"/>
              <a:t>21 octobre 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68C62-366D-490C-BEFC-41CCEBBE43F4}" type="datetime4">
              <a:rPr lang="fr-FR" smtClean="0"/>
              <a:t>21 octobre 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475543AB-EB79-4849-BA1B-82E37BC1679B}" type="datetime4">
              <a:rPr lang="fr-FR" smtClean="0"/>
              <a:t>21 octobre 2019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400" b="0">
          <a:solidFill>
            <a:srgbClr val="1088C9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Calibri" pitchFamily="34" charset="0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Calibri" pitchFamily="34" charset="0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Calibri" pitchFamily="34" charset="0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Calibri" pitchFamily="34" charset="0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login.microsoftonline.com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01731"/>
          </a:xfrm>
        </p:spPr>
        <p:txBody>
          <a:bodyPr/>
          <a:lstStyle/>
          <a:p>
            <a:r>
              <a:rPr lang="fr-FR" dirty="0"/>
              <a:t>Janvier 2014</a:t>
            </a:r>
          </a:p>
          <a:p>
            <a:r>
              <a:rPr lang="fr-FR" dirty="0"/>
              <a:t>Soazic &amp; Pierre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/>
          <a:lstStyle/>
          <a:p>
            <a:r>
              <a:rPr lang="fr-FR" dirty="0"/>
              <a:t>Utilisation de </a:t>
            </a:r>
            <a:r>
              <a:rPr lang="fr-FR" dirty="0" err="1"/>
              <a:t>Sunged</a:t>
            </a:r>
            <a:r>
              <a:rPr lang="fr-FR" dirty="0"/>
              <a:t> - SharePoint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Connexion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836712"/>
            <a:ext cx="7344816" cy="1034129"/>
          </a:xfrm>
        </p:spPr>
        <p:txBody>
          <a:bodyPr/>
          <a:lstStyle/>
          <a:p>
            <a:r>
              <a:rPr lang="fr-FR" dirty="0"/>
              <a:t>Se connecter au site : </a:t>
            </a:r>
            <a:r>
              <a:rPr lang="fr-FR" dirty="0">
                <a:hlinkClick r:id="rId2"/>
              </a:rPr>
              <a:t>https://login.microsoftonline.com/</a:t>
            </a:r>
            <a:endParaRPr lang="fr-FR" dirty="0"/>
          </a:p>
          <a:p>
            <a:pPr lvl="1"/>
            <a:r>
              <a:rPr lang="fr-FR" dirty="0"/>
              <a:t>Saisir le nom utilisateur (adresse </a:t>
            </a:r>
            <a:r>
              <a:rPr lang="fr-FR" dirty="0" err="1"/>
              <a:t>sunnikan</a:t>
            </a:r>
            <a:r>
              <a:rPr lang="fr-FR" dirty="0"/>
              <a:t>) et le mot de passe </a:t>
            </a:r>
          </a:p>
          <a:p>
            <a:pPr lvl="1"/>
            <a:r>
              <a:rPr lang="fr-FR" dirty="0"/>
              <a:t>cocher "Maintenir la connexion"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860903"/>
            <a:ext cx="7030264" cy="43939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24128" y="3212976"/>
            <a:ext cx="2088232" cy="864096"/>
          </a:xfrm>
          <a:prstGeom prst="rect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 rot="10800000">
            <a:off x="7812360" y="3449389"/>
            <a:ext cx="1008112" cy="3912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231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La page d'accueil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" y="925011"/>
            <a:ext cx="9142889" cy="4769357"/>
          </a:xfrm>
          <a:prstGeom prst="rect">
            <a:avLst/>
          </a:prstGeom>
        </p:spPr>
      </p:pic>
      <p:cxnSp>
        <p:nvCxnSpPr>
          <p:cNvPr id="16" name="Connecteur droit avec flèche 15"/>
          <p:cNvCxnSpPr/>
          <p:nvPr/>
        </p:nvCxnSpPr>
        <p:spPr>
          <a:xfrm flipV="1">
            <a:off x="2692423" y="2939641"/>
            <a:ext cx="1843542" cy="1499897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26" idx="3"/>
          </p:cNvCxnSpPr>
          <p:nvPr/>
        </p:nvCxnSpPr>
        <p:spPr>
          <a:xfrm flipV="1">
            <a:off x="3059832" y="2639997"/>
            <a:ext cx="1670406" cy="488655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1187624" y="2805486"/>
            <a:ext cx="1872208" cy="646331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à </a:t>
            </a:r>
            <a:r>
              <a:rPr lang="fr-FR" dirty="0" err="1"/>
              <a:t>Safety</a:t>
            </a:r>
            <a:r>
              <a:rPr lang="fr-FR" dirty="0"/>
              <a:t> Observer et </a:t>
            </a:r>
            <a:r>
              <a:rPr lang="fr-FR" dirty="0" err="1"/>
              <a:t>SUN.eVeille</a:t>
            </a:r>
            <a:r>
              <a:rPr lang="fr-FR" dirty="0"/>
              <a:t> Recherche Biomédicale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971798" y="4434593"/>
            <a:ext cx="2303859" cy="276999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direct au Portail </a:t>
            </a:r>
            <a:r>
              <a:rPr lang="fr-FR" dirty="0" err="1"/>
              <a:t>Sunnikan</a:t>
            </a:r>
            <a:endParaRPr lang="fr-FR" dirty="0"/>
          </a:p>
        </p:txBody>
      </p:sp>
      <p:cxnSp>
        <p:nvCxnSpPr>
          <p:cNvPr id="28" name="Connecteur droit avec flèche 27"/>
          <p:cNvCxnSpPr/>
          <p:nvPr/>
        </p:nvCxnSpPr>
        <p:spPr>
          <a:xfrm>
            <a:off x="3390332" y="2039960"/>
            <a:ext cx="1685724" cy="434026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1518124" y="1905804"/>
            <a:ext cx="1872208" cy="830997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à la liste complète des missions (projets, missions et archives et contrat cadre)</a:t>
            </a:r>
          </a:p>
        </p:txBody>
      </p:sp>
      <p:cxnSp>
        <p:nvCxnSpPr>
          <p:cNvPr id="31" name="Connecteur droit avec flèche 30"/>
          <p:cNvCxnSpPr/>
          <p:nvPr/>
        </p:nvCxnSpPr>
        <p:spPr>
          <a:xfrm flipH="1">
            <a:off x="5759584" y="2473986"/>
            <a:ext cx="1188680" cy="191510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6948264" y="2214702"/>
            <a:ext cx="1872208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à </a:t>
            </a:r>
            <a:r>
              <a:rPr lang="fr-FR" dirty="0" err="1"/>
              <a:t>SUN.eVeille</a:t>
            </a:r>
            <a:r>
              <a:rPr lang="fr-FR" dirty="0"/>
              <a:t> Recherche Biomédicale</a:t>
            </a:r>
          </a:p>
        </p:txBody>
      </p:sp>
      <p:cxnSp>
        <p:nvCxnSpPr>
          <p:cNvPr id="38" name="Connecteur droit avec flèche 37"/>
          <p:cNvCxnSpPr>
            <a:stCxn id="39" idx="0"/>
          </p:cNvCxnSpPr>
          <p:nvPr/>
        </p:nvCxnSpPr>
        <p:spPr>
          <a:xfrm flipH="1" flipV="1">
            <a:off x="5976125" y="2976012"/>
            <a:ext cx="1980425" cy="1821140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6804620" y="4797152"/>
            <a:ext cx="2303859" cy="461665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direct à la liste des contacts (lié à Outlook)</a:t>
            </a:r>
          </a:p>
        </p:txBody>
      </p:sp>
      <p:cxnSp>
        <p:nvCxnSpPr>
          <p:cNvPr id="43" name="Connecteur droit avec flèche 42"/>
          <p:cNvCxnSpPr/>
          <p:nvPr/>
        </p:nvCxnSpPr>
        <p:spPr>
          <a:xfrm flipV="1">
            <a:off x="3152740" y="3208179"/>
            <a:ext cx="1923316" cy="2389212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1408906" y="5597391"/>
            <a:ext cx="2303859" cy="276999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à la page d'accueil mission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553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La barre de lancement rapide page d'accueil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16" name="Espace réservé du contenu 15"/>
          <p:cNvSpPr>
            <a:spLocks noGrp="1"/>
          </p:cNvSpPr>
          <p:nvPr>
            <p:ph idx="1"/>
          </p:nvPr>
        </p:nvSpPr>
        <p:spPr>
          <a:xfrm>
            <a:off x="2699792" y="1655738"/>
            <a:ext cx="5688632" cy="4653582"/>
          </a:xfrm>
        </p:spPr>
        <p:txBody>
          <a:bodyPr/>
          <a:lstStyle/>
          <a:p>
            <a:r>
              <a:rPr lang="fr-FR" sz="1600" dirty="0" err="1"/>
              <a:t>SunniInfos</a:t>
            </a:r>
            <a:endParaRPr lang="fr-FR" sz="1600" dirty="0"/>
          </a:p>
          <a:p>
            <a:pPr lvl="1"/>
            <a:r>
              <a:rPr lang="fr-FR" sz="1600" dirty="0" err="1"/>
              <a:t>SunniStaff</a:t>
            </a:r>
            <a:r>
              <a:rPr lang="fr-FR" sz="1600" dirty="0"/>
              <a:t> : liste du personnel </a:t>
            </a:r>
            <a:r>
              <a:rPr lang="fr-FR" sz="1600" dirty="0" err="1"/>
              <a:t>Sunnikan</a:t>
            </a:r>
            <a:endParaRPr lang="fr-FR" sz="1600" dirty="0"/>
          </a:p>
          <a:p>
            <a:pPr lvl="1"/>
            <a:r>
              <a:rPr lang="fr-FR" sz="1600" dirty="0" err="1"/>
              <a:t>SunniCalendrier</a:t>
            </a:r>
            <a:r>
              <a:rPr lang="fr-FR" sz="1600" dirty="0"/>
              <a:t> : calendrier des évènements internes chez </a:t>
            </a:r>
            <a:r>
              <a:rPr lang="fr-FR" sz="1600" dirty="0" err="1"/>
              <a:t>Sunnikan</a:t>
            </a:r>
            <a:r>
              <a:rPr lang="fr-FR" sz="1600" dirty="0"/>
              <a:t>.  Synchronisation avec Outlook et création d'espace de travail pour les réunions.</a:t>
            </a:r>
          </a:p>
          <a:p>
            <a:pPr lvl="1"/>
            <a:r>
              <a:rPr lang="fr-FR" sz="1600" dirty="0" err="1"/>
              <a:t>SunniActions</a:t>
            </a:r>
            <a:r>
              <a:rPr lang="fr-FR" sz="1600" dirty="0"/>
              <a:t> : liste de tâches ponctuelles à réaliser en interne avec suivi</a:t>
            </a:r>
          </a:p>
          <a:p>
            <a:pPr lvl="1"/>
            <a:r>
              <a:rPr lang="fr-FR" sz="1600" dirty="0" err="1"/>
              <a:t>SunniNews</a:t>
            </a:r>
            <a:r>
              <a:rPr lang="fr-FR" sz="1600" dirty="0"/>
              <a:t> : nouveautés / annonces </a:t>
            </a:r>
            <a:r>
              <a:rPr lang="fr-FR" sz="1600" dirty="0" err="1"/>
              <a:t>Sunnikaniennes</a:t>
            </a:r>
            <a:endParaRPr lang="fr-FR" sz="1600" dirty="0"/>
          </a:p>
          <a:p>
            <a:pPr lvl="1"/>
            <a:r>
              <a:rPr lang="fr-FR" sz="1600" dirty="0" err="1"/>
              <a:t>SunniLiens</a:t>
            </a:r>
            <a:r>
              <a:rPr lang="fr-FR" sz="1600" dirty="0"/>
              <a:t> : liste de liens utiles</a:t>
            </a:r>
          </a:p>
          <a:p>
            <a:r>
              <a:rPr lang="fr-FR" sz="1600" dirty="0" err="1"/>
              <a:t>SunniBiblio</a:t>
            </a:r>
            <a:endParaRPr lang="fr-FR" sz="1600" dirty="0"/>
          </a:p>
          <a:p>
            <a:pPr lvl="1"/>
            <a:r>
              <a:rPr lang="fr-FR" sz="1600" dirty="0" err="1"/>
              <a:t>SunniDocs</a:t>
            </a:r>
            <a:r>
              <a:rPr lang="fr-FR" sz="1600" dirty="0"/>
              <a:t> : liste de bibliothèque de documents</a:t>
            </a:r>
          </a:p>
          <a:p>
            <a:r>
              <a:rPr lang="fr-FR" sz="1600" dirty="0" err="1"/>
              <a:t>SunniForum</a:t>
            </a:r>
            <a:endParaRPr lang="fr-FR" sz="1600" dirty="0"/>
          </a:p>
          <a:p>
            <a:pPr lvl="1"/>
            <a:r>
              <a:rPr lang="fr-FR" sz="1600" dirty="0" err="1"/>
              <a:t>SunniDiscussions</a:t>
            </a:r>
            <a:r>
              <a:rPr lang="fr-FR" sz="1600" dirty="0"/>
              <a:t> : sujets partagés / Questions Réponses</a:t>
            </a:r>
          </a:p>
          <a:p>
            <a:r>
              <a:rPr lang="fr-FR" sz="1600" dirty="0" err="1"/>
              <a:t>SunniSouvenirs</a:t>
            </a:r>
            <a:endParaRPr lang="fr-FR" sz="1600" dirty="0"/>
          </a:p>
          <a:p>
            <a:pPr lvl="1"/>
            <a:r>
              <a:rPr lang="fr-FR" sz="1600" dirty="0" err="1"/>
              <a:t>SunniPics</a:t>
            </a:r>
            <a:r>
              <a:rPr lang="fr-FR" sz="1600" dirty="0"/>
              <a:t> : photos</a:t>
            </a:r>
          </a:p>
          <a:p>
            <a:pPr lvl="1"/>
            <a:r>
              <a:rPr lang="fr-FR" sz="1600" dirty="0" err="1"/>
              <a:t>SunniLogos</a:t>
            </a:r>
            <a:r>
              <a:rPr lang="fr-FR" sz="1600" dirty="0"/>
              <a:t> : logos de la société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860770"/>
            <a:ext cx="2105025" cy="5286375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4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Missions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720"/>
            <a:ext cx="9144000" cy="4770499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 flipH="1">
            <a:off x="2123728" y="1883575"/>
            <a:ext cx="548932" cy="369332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672659" y="1666259"/>
            <a:ext cx="5771108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Fichier Excel pour la gestion de la planification des ressources par les Consultants Senior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228184" y="2114408"/>
            <a:ext cx="2499901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Fichiers Excel pour le suivi des formations dispensées par </a:t>
            </a:r>
            <a:r>
              <a:rPr lang="fr-FR" dirty="0" err="1"/>
              <a:t>Sunnikan</a:t>
            </a:r>
            <a:endParaRPr lang="fr-FR" dirty="0"/>
          </a:p>
        </p:txBody>
      </p:sp>
      <p:cxnSp>
        <p:nvCxnSpPr>
          <p:cNvPr id="14" name="Connecteur droit avec flèche 13"/>
          <p:cNvCxnSpPr>
            <a:stCxn id="10" idx="1"/>
          </p:cNvCxnSpPr>
          <p:nvPr/>
        </p:nvCxnSpPr>
        <p:spPr>
          <a:xfrm flipH="1">
            <a:off x="5633864" y="2345241"/>
            <a:ext cx="594320" cy="83553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915544" y="2599944"/>
            <a:ext cx="3896816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Accès aux missions (identique à celui de la page d'accueil)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2448251" y="2618121"/>
            <a:ext cx="1467293" cy="171150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1408906" y="5899456"/>
            <a:ext cx="6835502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Liste des Projets Missions en cours avec dernière(s) action(s) à mettre à jour régulièrement</a:t>
            </a:r>
          </a:p>
          <a:p>
            <a:pPr algn="ctr"/>
            <a:r>
              <a:rPr lang="fr-FR" dirty="0"/>
              <a:t> *** Accès aux sites des missions en cliquant sur le Numéro de Mission ***</a:t>
            </a:r>
          </a:p>
        </p:txBody>
      </p:sp>
      <p:sp>
        <p:nvSpPr>
          <p:cNvPr id="27" name="Accolade ouvrante 26"/>
          <p:cNvSpPr/>
          <p:nvPr/>
        </p:nvSpPr>
        <p:spPr>
          <a:xfrm>
            <a:off x="1259632" y="2703696"/>
            <a:ext cx="149274" cy="1517392"/>
          </a:xfrm>
          <a:prstGeom prst="leftBrac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Accolade ouvrante 27"/>
          <p:cNvSpPr/>
          <p:nvPr/>
        </p:nvSpPr>
        <p:spPr>
          <a:xfrm>
            <a:off x="1259632" y="4730767"/>
            <a:ext cx="149274" cy="1517392"/>
          </a:xfrm>
          <a:prstGeom prst="leftBrac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Demi-tour 29"/>
          <p:cNvSpPr/>
          <p:nvPr/>
        </p:nvSpPr>
        <p:spPr>
          <a:xfrm rot="16200000">
            <a:off x="1529419" y="5426979"/>
            <a:ext cx="1152128" cy="612554"/>
          </a:xfrm>
          <a:prstGeom prst="uturnArrow">
            <a:avLst>
              <a:gd name="adj1" fmla="val 10220"/>
              <a:gd name="adj2" fmla="val 25000"/>
              <a:gd name="adj3" fmla="val 23933"/>
              <a:gd name="adj4" fmla="val 43750"/>
              <a:gd name="adj5" fmla="val 100000"/>
            </a:avLst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805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Liste des Projets et Missions (en cours)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45820" y="3573016"/>
            <a:ext cx="7754571" cy="2862322"/>
          </a:xfrm>
        </p:spPr>
        <p:txBody>
          <a:bodyPr/>
          <a:lstStyle/>
          <a:p>
            <a:r>
              <a:rPr lang="fr-FR" dirty="0">
                <a:solidFill>
                  <a:srgbClr val="FF3399"/>
                </a:solidFill>
              </a:rPr>
              <a:t>Statut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: permet de savoir à quelle étape en est le projet / mission (Projet / Mission / Archives). Le code couleur du suivi de "Dernière Action" de suivi permet également de visualiser rapidement.</a:t>
            </a:r>
          </a:p>
          <a:p>
            <a:r>
              <a:rPr lang="fr-FR" dirty="0">
                <a:solidFill>
                  <a:srgbClr val="FF3399"/>
                </a:solidFill>
              </a:rPr>
              <a:t>Année</a:t>
            </a:r>
            <a:r>
              <a:rPr lang="fr-FR" dirty="0"/>
              <a:t> : en quelle année a été créé le projet / mission</a:t>
            </a:r>
          </a:p>
          <a:p>
            <a:r>
              <a:rPr lang="fr-FR" dirty="0">
                <a:solidFill>
                  <a:srgbClr val="FF3399"/>
                </a:solidFill>
              </a:rPr>
              <a:t>Numéro de mission </a:t>
            </a:r>
            <a:r>
              <a:rPr lang="fr-FR" dirty="0"/>
              <a:t>: lien cliquable qui conduit vers le site de la mission en question</a:t>
            </a:r>
          </a:p>
          <a:p>
            <a:r>
              <a:rPr lang="fr-FR" dirty="0">
                <a:solidFill>
                  <a:srgbClr val="FF3399"/>
                </a:solidFill>
              </a:rPr>
              <a:t>Client</a:t>
            </a:r>
            <a:r>
              <a:rPr lang="fr-FR" dirty="0"/>
              <a:t> et </a:t>
            </a:r>
            <a:r>
              <a:rPr lang="fr-FR" dirty="0">
                <a:solidFill>
                  <a:srgbClr val="FF3399"/>
                </a:solidFill>
              </a:rPr>
              <a:t>Intitulé de mission</a:t>
            </a:r>
          </a:p>
          <a:p>
            <a:r>
              <a:rPr lang="fr-FR" dirty="0">
                <a:solidFill>
                  <a:srgbClr val="FF3399"/>
                </a:solidFill>
              </a:rPr>
              <a:t>Dernière action </a:t>
            </a:r>
            <a:r>
              <a:rPr lang="fr-FR" dirty="0"/>
              <a:t>: à mettre à jour régulièrement en respectant le code couleur</a:t>
            </a:r>
          </a:p>
          <a:p>
            <a:r>
              <a:rPr lang="fr-FR" dirty="0">
                <a:solidFill>
                  <a:srgbClr val="FF3399"/>
                </a:solidFill>
              </a:rPr>
              <a:t>Responsable</a:t>
            </a:r>
            <a:r>
              <a:rPr lang="fr-FR" dirty="0"/>
              <a:t> : Consultant (Senior) responsable de la mission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27613"/>
            <a:ext cx="8363396" cy="2596502"/>
          </a:xfrm>
          <a:prstGeom prst="rect">
            <a:avLst/>
          </a:prstGeom>
        </p:spPr>
      </p:pic>
      <p:sp>
        <p:nvSpPr>
          <p:cNvPr id="8" name="Virage 7"/>
          <p:cNvSpPr/>
          <p:nvPr/>
        </p:nvSpPr>
        <p:spPr>
          <a:xfrm rot="5400000">
            <a:off x="5538512" y="1011136"/>
            <a:ext cx="731271" cy="936104"/>
          </a:xfrm>
          <a:prstGeom prst="bentArrow">
            <a:avLst>
              <a:gd name="adj1" fmla="val 10234"/>
              <a:gd name="adj2" fmla="val 11914"/>
              <a:gd name="adj3" fmla="val 25000"/>
              <a:gd name="adj4" fmla="val 43750"/>
            </a:avLst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43608" y="2247866"/>
            <a:ext cx="2232248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En cliquant ici, vous accéder à la Liste de toutes les missions dont les archivées, également accessible via la page d'accueil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1475656" y="1700808"/>
            <a:ext cx="72008" cy="525057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000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Site Mission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241446" y="1628800"/>
            <a:ext cx="3528392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Historique , suivi du déroulement de la mission – à compléter lors de tout envoi ou réception de mail et de documents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24744"/>
            <a:ext cx="4612683" cy="4207172"/>
          </a:xfrm>
          <a:prstGeom prst="rect">
            <a:avLst/>
          </a:prstGeom>
        </p:spPr>
      </p:pic>
      <p:cxnSp>
        <p:nvCxnSpPr>
          <p:cNvPr id="10" name="Connecteur droit avec flèche 9"/>
          <p:cNvCxnSpPr>
            <a:stCxn id="9" idx="1"/>
          </p:cNvCxnSpPr>
          <p:nvPr/>
        </p:nvCxnSpPr>
        <p:spPr>
          <a:xfrm flipH="1">
            <a:off x="2555776" y="1951966"/>
            <a:ext cx="2685670" cy="950562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251007" y="2425328"/>
            <a:ext cx="352839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Information sur le client</a:t>
            </a:r>
          </a:p>
        </p:txBody>
      </p:sp>
      <p:cxnSp>
        <p:nvCxnSpPr>
          <p:cNvPr id="16" name="Connecteur droit avec flèche 15"/>
          <p:cNvCxnSpPr>
            <a:stCxn id="15" idx="1"/>
          </p:cNvCxnSpPr>
          <p:nvPr/>
        </p:nvCxnSpPr>
        <p:spPr>
          <a:xfrm flipH="1">
            <a:off x="2555776" y="2563828"/>
            <a:ext cx="2695231" cy="680531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5251007" y="2945849"/>
            <a:ext cx="352839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Documents "contractuels", Suivi facturation …</a:t>
            </a:r>
          </a:p>
        </p:txBody>
      </p:sp>
      <p:cxnSp>
        <p:nvCxnSpPr>
          <p:cNvPr id="21" name="Connecteur droit avec flèche 20"/>
          <p:cNvCxnSpPr>
            <a:stCxn id="20" idx="1"/>
          </p:cNvCxnSpPr>
          <p:nvPr/>
        </p:nvCxnSpPr>
        <p:spPr>
          <a:xfrm flipH="1">
            <a:off x="2771800" y="3084349"/>
            <a:ext cx="2479207" cy="526497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26" idx="1"/>
          </p:cNvCxnSpPr>
          <p:nvPr/>
        </p:nvCxnSpPr>
        <p:spPr>
          <a:xfrm flipH="1">
            <a:off x="2987826" y="3703180"/>
            <a:ext cx="2267632" cy="329215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5255458" y="3472347"/>
            <a:ext cx="3528392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Documents relatifs aux missions type rédaction de procédures, mise en place de système qualité ….</a:t>
            </a:r>
          </a:p>
        </p:txBody>
      </p:sp>
      <p:cxnSp>
        <p:nvCxnSpPr>
          <p:cNvPr id="32" name="Connecteur droit avec flèche 31"/>
          <p:cNvCxnSpPr>
            <a:stCxn id="33" idx="1"/>
          </p:cNvCxnSpPr>
          <p:nvPr/>
        </p:nvCxnSpPr>
        <p:spPr>
          <a:xfrm flipH="1">
            <a:off x="2987826" y="4231526"/>
            <a:ext cx="2253620" cy="161178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5241446" y="4093026"/>
            <a:ext cx="352839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Documents relatifs aux missions dites d'audit</a:t>
            </a:r>
          </a:p>
        </p:txBody>
      </p:sp>
      <p:cxnSp>
        <p:nvCxnSpPr>
          <p:cNvPr id="35" name="Connecteur droit avec flèche 34"/>
          <p:cNvCxnSpPr>
            <a:stCxn id="36" idx="1"/>
          </p:cNvCxnSpPr>
          <p:nvPr/>
        </p:nvCxnSpPr>
        <p:spPr>
          <a:xfrm flipH="1">
            <a:off x="3131840" y="4660680"/>
            <a:ext cx="2253620" cy="161178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5385460" y="4522180"/>
            <a:ext cx="3528392" cy="276999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Documents relatifs aux missions dites de formation</a:t>
            </a:r>
          </a:p>
        </p:txBody>
      </p:sp>
      <p:cxnSp>
        <p:nvCxnSpPr>
          <p:cNvPr id="37" name="Connecteur droit avec flèche 36"/>
          <p:cNvCxnSpPr>
            <a:stCxn id="38" idx="1"/>
          </p:cNvCxnSpPr>
          <p:nvPr/>
        </p:nvCxnSpPr>
        <p:spPr>
          <a:xfrm flipH="1">
            <a:off x="2997387" y="5126483"/>
            <a:ext cx="2253620" cy="68845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5251007" y="4895650"/>
            <a:ext cx="3528392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Liste utilisée pour les missions longues type mission de rédaction de procédures</a:t>
            </a:r>
          </a:p>
        </p:txBody>
      </p:sp>
      <p:sp>
        <p:nvSpPr>
          <p:cNvPr id="39" name="Espace réservé du contenu 5"/>
          <p:cNvSpPr>
            <a:spLocks noGrp="1"/>
          </p:cNvSpPr>
          <p:nvPr>
            <p:ph idx="1"/>
          </p:nvPr>
        </p:nvSpPr>
        <p:spPr>
          <a:xfrm>
            <a:off x="348556" y="5361949"/>
            <a:ext cx="8430843" cy="978729"/>
          </a:xfrm>
        </p:spPr>
        <p:txBody>
          <a:bodyPr/>
          <a:lstStyle/>
          <a:p>
            <a:r>
              <a:rPr lang="fr-FR" dirty="0"/>
              <a:t>Mire Mission, Intervenants et Suivi de Prestations sont des listes. Il se complètent via un formulaire</a:t>
            </a:r>
          </a:p>
          <a:p>
            <a:r>
              <a:rPr lang="fr-FR" dirty="0"/>
              <a:t>Devis, Contrats… Documents Qualité, Audit et Formation sont des bibliothèques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059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Liste et Bibliothèque SharePoint : Quelle différence ?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10111"/>
            <a:ext cx="7488832" cy="978729"/>
          </a:xfrm>
        </p:spPr>
        <p:txBody>
          <a:bodyPr/>
          <a:lstStyle/>
          <a:p>
            <a:r>
              <a:rPr lang="fr-FR" dirty="0"/>
              <a:t>Une</a:t>
            </a:r>
            <a:r>
              <a:rPr lang="fr-FR" b="1" dirty="0"/>
              <a:t> liste </a:t>
            </a:r>
            <a:r>
              <a:rPr lang="fr-FR" dirty="0"/>
              <a:t>se complète et se modifie via un formulaire. </a:t>
            </a:r>
          </a:p>
          <a:p>
            <a:r>
              <a:rPr lang="fr-FR" dirty="0"/>
              <a:t>Une </a:t>
            </a:r>
            <a:r>
              <a:rPr lang="fr-FR" b="1" dirty="0"/>
              <a:t>bibliothèque</a:t>
            </a:r>
            <a:r>
              <a:rPr lang="fr-FR" dirty="0"/>
              <a:t> contient des répertoires et documents (Word, Excel, </a:t>
            </a:r>
            <a:r>
              <a:rPr lang="fr-FR" dirty="0" err="1"/>
              <a:t>pdf</a:t>
            </a:r>
            <a:r>
              <a:rPr lang="fr-FR" dirty="0"/>
              <a:t>, </a:t>
            </a:r>
            <a:r>
              <a:rPr lang="fr-FR" dirty="0" err="1"/>
              <a:t>ppt</a:t>
            </a:r>
            <a:r>
              <a:rPr lang="fr-FR" dirty="0"/>
              <a:t>…) modifiables.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54712"/>
            <a:ext cx="4124325" cy="2143125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1408906" y="2510696"/>
            <a:ext cx="1650926" cy="576064"/>
          </a:xfrm>
          <a:prstGeom prst="ellipse">
            <a:avLst/>
          </a:prstGeom>
          <a:noFill/>
          <a:ln w="444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047" y="2537366"/>
            <a:ext cx="4171950" cy="297180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5164289" y="2407890"/>
            <a:ext cx="1650926" cy="576064"/>
          </a:xfrm>
          <a:prstGeom prst="ellipse">
            <a:avLst/>
          </a:prstGeom>
          <a:noFill/>
          <a:ln w="444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 rot="5400000">
            <a:off x="1985590" y="2202218"/>
            <a:ext cx="497557" cy="347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5400000">
            <a:off x="5740974" y="2142604"/>
            <a:ext cx="497557" cy="347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0902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Liste SharePoint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908720"/>
            <a:ext cx="4124325" cy="2143125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1408906" y="764704"/>
            <a:ext cx="1650926" cy="576064"/>
          </a:xfrm>
          <a:prstGeom prst="ellipse">
            <a:avLst/>
          </a:prstGeom>
          <a:noFill/>
          <a:ln w="444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35" y="2204864"/>
            <a:ext cx="6351861" cy="3908119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0"/>
          </a:effectLst>
        </p:spPr>
      </p:pic>
      <p:sp>
        <p:nvSpPr>
          <p:cNvPr id="12" name="Ellipse 11"/>
          <p:cNvSpPr/>
          <p:nvPr/>
        </p:nvSpPr>
        <p:spPr>
          <a:xfrm>
            <a:off x="2758765" y="2204864"/>
            <a:ext cx="602134" cy="434505"/>
          </a:xfrm>
          <a:prstGeom prst="ellipse">
            <a:avLst/>
          </a:prstGeom>
          <a:noFill/>
          <a:ln w="444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2627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Bibliothèque SharePoint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145693"/>
            <a:ext cx="4200525" cy="3381375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1259632" y="1391780"/>
            <a:ext cx="1650926" cy="576064"/>
          </a:xfrm>
          <a:prstGeom prst="ellipse">
            <a:avLst/>
          </a:prstGeom>
          <a:noFill/>
          <a:ln w="444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658757"/>
            <a:ext cx="8696781" cy="1417196"/>
          </a:xfrm>
          <a:prstGeom prst="rect">
            <a:avLst/>
          </a:prstGeom>
        </p:spPr>
      </p:pic>
      <p:sp>
        <p:nvSpPr>
          <p:cNvPr id="9" name="Ellipse 8"/>
          <p:cNvSpPr/>
          <p:nvPr/>
        </p:nvSpPr>
        <p:spPr>
          <a:xfrm>
            <a:off x="958565" y="3861048"/>
            <a:ext cx="602134" cy="434505"/>
          </a:xfrm>
          <a:prstGeom prst="ellipse">
            <a:avLst/>
          </a:prstGeom>
          <a:noFill/>
          <a:ln w="444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0052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Liste : Mire Mission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37" y="1305141"/>
            <a:ext cx="7636607" cy="442693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55576" y="2586476"/>
            <a:ext cx="2160240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Date : </a:t>
            </a:r>
            <a:r>
              <a:rPr lang="fr-FR" dirty="0"/>
              <a:t>Date à laquelle s'est déroulé l'évènement, par défaut la date du jour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2915816" y="2817309"/>
            <a:ext cx="1008112" cy="0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20895" y="3432691"/>
            <a:ext cx="2160240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N° : </a:t>
            </a:r>
            <a:r>
              <a:rPr lang="fr-FR" dirty="0"/>
              <a:t>Plusieurs évènements peuvent se dérouler un même jour, il suffit donc de mettre un ordre chronologique E+01 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flipV="1">
            <a:off x="2881135" y="3177349"/>
            <a:ext cx="1042793" cy="589348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720895" y="4551863"/>
            <a:ext cx="2160240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Type : </a:t>
            </a:r>
            <a:r>
              <a:rPr lang="fr-FR" dirty="0"/>
              <a:t>Choix du type d'évènement</a:t>
            </a:r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2596063" y="3614973"/>
            <a:ext cx="1362546" cy="936890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720895" y="5083358"/>
            <a:ext cx="2160240" cy="830997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Titre : </a:t>
            </a:r>
            <a:r>
              <a:rPr lang="fr-FR" dirty="0"/>
              <a:t>les responsables de l'action. Par ex, un envoi de mail à un client : "SB à INITIALES DU CLIENT"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 flipV="1">
            <a:off x="2915816" y="3823680"/>
            <a:ext cx="1098463" cy="1331554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3297196" y="5847655"/>
            <a:ext cx="4951448" cy="461665"/>
          </a:xfrm>
          <a:prstGeom prst="rect">
            <a:avLst/>
          </a:prstGeom>
          <a:solidFill>
            <a:schemeClr val="bg1"/>
          </a:solidFill>
          <a:ln w="1905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Description évènement : </a:t>
            </a:r>
            <a:r>
              <a:rPr lang="fr-FR" dirty="0"/>
              <a:t>une action réalisée comme par ex : envoi de la proposition 1, ou un copier coller des éléments essentiels d'un mail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3851920" y="4126736"/>
            <a:ext cx="426442" cy="1720919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contenu 5"/>
          <p:cNvSpPr>
            <a:spLocks noGrp="1"/>
          </p:cNvSpPr>
          <p:nvPr>
            <p:ph idx="1"/>
          </p:nvPr>
        </p:nvSpPr>
        <p:spPr>
          <a:xfrm>
            <a:off x="323528" y="826522"/>
            <a:ext cx="7344816" cy="369332"/>
          </a:xfrm>
        </p:spPr>
        <p:txBody>
          <a:bodyPr/>
          <a:lstStyle/>
          <a:p>
            <a:r>
              <a:rPr lang="fr-FR" dirty="0"/>
              <a:t>Il s'agit d'une liste de tâches effectuées. C'est l'historique de la mission.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9987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Liste : Intervenants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80" y="908720"/>
            <a:ext cx="7706320" cy="5173932"/>
          </a:xfrm>
          <a:prstGeom prst="rect">
            <a:avLst/>
          </a:prstGeom>
        </p:spPr>
      </p:pic>
      <p:cxnSp>
        <p:nvCxnSpPr>
          <p:cNvPr id="8" name="Connecteur droit avec flèche 7"/>
          <p:cNvCxnSpPr/>
          <p:nvPr/>
        </p:nvCxnSpPr>
        <p:spPr>
          <a:xfrm flipV="1">
            <a:off x="2555776" y="3933056"/>
            <a:ext cx="864096" cy="22416"/>
          </a:xfrm>
          <a:prstGeom prst="straightConnector1">
            <a:avLst/>
          </a:prstGeom>
          <a:ln w="38100">
            <a:solidFill>
              <a:srgbClr val="FF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ccolade ouvrante 9"/>
          <p:cNvSpPr/>
          <p:nvPr/>
        </p:nvSpPr>
        <p:spPr>
          <a:xfrm>
            <a:off x="3923928" y="3356992"/>
            <a:ext cx="432048" cy="1152128"/>
          </a:xfrm>
          <a:prstGeom prst="leftBrac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7695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30997"/>
          </a:xfrm>
        </p:spPr>
        <p:txBody>
          <a:bodyPr/>
          <a:lstStyle/>
          <a:p>
            <a:pPr>
              <a:tabLst>
                <a:tab pos="1881188" algn="l"/>
              </a:tabLst>
            </a:pPr>
            <a:r>
              <a:rPr lang="fr-FR" dirty="0"/>
              <a:t>Bibliothèques : Devis, Contrat… </a:t>
            </a:r>
            <a:br>
              <a:rPr lang="fr-FR" dirty="0"/>
            </a:br>
            <a:r>
              <a:rPr lang="fr-FR" dirty="0"/>
              <a:t>	Documents Qualité, Audit et Formation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6" y="1268760"/>
            <a:ext cx="9118334" cy="3410675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9351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Soazic &amp; Pierre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/>
          <a:lstStyle/>
          <a:p>
            <a:r>
              <a:rPr lang="fr-FR" dirty="0"/>
              <a:t>Utilisation de </a:t>
            </a:r>
            <a:r>
              <a:rPr lang="fr-FR" dirty="0" err="1"/>
              <a:t>Sunged</a:t>
            </a:r>
            <a:r>
              <a:rPr lang="fr-FR" dirty="0"/>
              <a:t> - SharePoint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2014 - Tous droits réservés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04792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SharePoint_Utilisation[20191021100140208].mdb"/>
</p:tagLst>
</file>

<file path=ppt/theme/theme1.xml><?xml version="1.0" encoding="utf-8"?>
<a:theme xmlns:a="http://schemas.openxmlformats.org/drawingml/2006/main" name="SharePoint_Utilisation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SharePoint_Utilisation</Template>
  <TotalTime>2778</TotalTime>
  <Words>783</Words>
  <Application>Microsoft Office PowerPoint</Application>
  <PresentationFormat>Affichage à l'écran (4:3)</PresentationFormat>
  <Paragraphs>97</Paragraphs>
  <Slides>14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  <vt:variant>
        <vt:lpstr>Diaporamas personnalisés</vt:lpstr>
      </vt:variant>
      <vt:variant>
        <vt:i4>1</vt:i4>
      </vt:variant>
    </vt:vector>
  </HeadingPairs>
  <TitlesOfParts>
    <vt:vector size="18" baseType="lpstr">
      <vt:lpstr>Arial</vt:lpstr>
      <vt:lpstr>Calibri</vt:lpstr>
      <vt:lpstr>SharePoint_Utilisation</vt:lpstr>
      <vt:lpstr>Utilisation de Sunged - SharePoint</vt:lpstr>
      <vt:lpstr>Connexion</vt:lpstr>
      <vt:lpstr>La page d'accueil</vt:lpstr>
      <vt:lpstr>La barre de lancement rapide page d'accueil</vt:lpstr>
      <vt:lpstr>Missions</vt:lpstr>
      <vt:lpstr>Liste des Projets et Missions (en cours)</vt:lpstr>
      <vt:lpstr>Site Mission</vt:lpstr>
      <vt:lpstr>Liste et Bibliothèque SharePoint : Quelle différence ?</vt:lpstr>
      <vt:lpstr>Liste SharePoint</vt:lpstr>
      <vt:lpstr>Bibliothèque SharePoint</vt:lpstr>
      <vt:lpstr>Liste : Mire Mission</vt:lpstr>
      <vt:lpstr>Liste : Intervenants</vt:lpstr>
      <vt:lpstr>Bibliothèques : Devis, Contrat…   Documents Qualité, Audit et Formation</vt:lpstr>
      <vt:lpstr>Utilisation de Sunged - SharePoint</vt:lpstr>
      <vt:lpstr>Diaporama personnalisé 1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Utilisation de SharePoint 2010</dc:title>
  <dc:creator>Soazic BARON</dc:creator>
  <cp:lastModifiedBy>Soazic BARON</cp:lastModifiedBy>
  <cp:revision>96</cp:revision>
  <cp:lastPrinted>2012-03-12T14:48:51Z</cp:lastPrinted>
  <dcterms:created xsi:type="dcterms:W3CDTF">2012-06-29T09:05:57Z</dcterms:created>
  <dcterms:modified xsi:type="dcterms:W3CDTF">2019-10-21T08:01:40Z</dcterms:modified>
</cp:coreProperties>
</file>