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custDataLst>
    <p:tags r:id="rId12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14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06DE7-CCF8-4A64-AE37-BFD80D994CDE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3087B-E59F-441E-BFE1-5384622BE2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45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0953B-BF0F-4520-91CB-88361C9462F4}" type="slidenum">
              <a:rPr lang="fr-FR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098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92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76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131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07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821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6499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256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293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17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257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256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997B9-2E9A-4080-90E8-CEFF84735BFD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58A47-9FBC-4B5C-B027-AFA399CFA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37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latin typeface="Calibri" pitchFamily="34" charset="0"/>
              </a:rPr>
              <a:t>Sunnikan</a:t>
            </a:r>
            <a:r>
              <a:rPr lang="fr-FR" sz="1200" dirty="0">
                <a:latin typeface="Calibri" pitchFamily="34" charset="0"/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5A07A250-C6E0-4FF3-8180-8E36866CD633}" type="slidenum">
              <a:rPr lang="fr-FR" sz="1200">
                <a:latin typeface="Calibri" pitchFamily="34" charset="0"/>
              </a:rPr>
              <a:pPr algn="r"/>
              <a:t>1</a:t>
            </a:fld>
            <a:endParaRPr lang="fr-FR" sz="1200" dirty="0">
              <a:latin typeface="Calibri" pitchFamily="34" charset="0"/>
            </a:endParaRPr>
          </a:p>
        </p:txBody>
      </p:sp>
      <p:sp>
        <p:nvSpPr>
          <p:cNvPr id="9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latin typeface="Calibri" pitchFamily="34" charset="0"/>
                <a:cs typeface="Calibri" pitchFamily="34" charset="0"/>
              </a:rPr>
              <a:pPr/>
              <a:t>21/10/2019</a:t>
            </a:fld>
            <a:endParaRPr lang="fr-FR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48" name="Titre 1"/>
          <p:cNvSpPr>
            <a:spLocks/>
          </p:cNvSpPr>
          <p:nvPr/>
        </p:nvSpPr>
        <p:spPr bwMode="auto">
          <a:xfrm>
            <a:off x="1255713" y="2670175"/>
            <a:ext cx="684688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3200" dirty="0">
                <a:solidFill>
                  <a:srgbClr val="0099CC"/>
                </a:solidFill>
              </a:rPr>
              <a:t>Introduction à SharePoint 2010</a:t>
            </a:r>
          </a:p>
        </p:txBody>
      </p:sp>
    </p:spTree>
    <p:extLst>
      <p:ext uri="{BB962C8B-B14F-4D97-AF65-F5344CB8AC3E}">
        <p14:creationId xmlns:p14="http://schemas.microsoft.com/office/powerpoint/2010/main" val="124493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99CC"/>
                </a:solidFill>
                <a:ea typeface="+mn-ea"/>
                <a:cs typeface="+mn-cs"/>
              </a:rPr>
              <a:t>Introduction</a:t>
            </a:r>
            <a:endParaRPr sz="2800" dirty="0">
              <a:solidFill>
                <a:srgbClr val="0099CC"/>
              </a:solidFill>
              <a:ea typeface="+mn-ea"/>
              <a:cs typeface="+mn-c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630363"/>
            <a:ext cx="8229600" cy="4795837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La gestion de documents électroniques = un vrai casse-tête</a:t>
            </a:r>
          </a:p>
          <a:p>
            <a:pPr lvl="1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En effet, plusieurs problèmes se posent :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Une information éparpillée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Existence de plusieurs exemplaires d'un même document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Des processus de suivi et de validation de changements non rationnalisés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Complexité de fusion des changements apportés par plusieurs utilisateurs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La plateforme SharePoint = une solution potentielle</a:t>
            </a:r>
          </a:p>
          <a:p>
            <a:pPr lvl="1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Il faut simplement des utilisateurs ayant une connaissance élémentaire de Microsoft Windows et Office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endParaRPr lang="fr-FR" sz="1400" b="1" dirty="0">
              <a:latin typeface="Calibri" pitchFamily="34" charset="0"/>
            </a:endParaRPr>
          </a:p>
          <a:p>
            <a:pPr marL="914400" lvl="4" indent="0">
              <a:spcBef>
                <a:spcPct val="0"/>
              </a:spcBef>
              <a:buClr>
                <a:srgbClr val="FF3399"/>
              </a:buClr>
              <a:buNone/>
            </a:pPr>
            <a:endParaRPr lang="fr-FR" sz="1800" dirty="0">
              <a:latin typeface="Calibri" pitchFamily="34" charset="0"/>
            </a:endParaRP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800" dirty="0">
                <a:latin typeface="Calibri" pitchFamily="34" charset="0"/>
              </a:rPr>
              <a:t> 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  <a:buFont typeface="Arial" charset="0"/>
              <a:buNone/>
            </a:pPr>
            <a:endParaRPr lang="fr-FR" sz="1800" b="1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>
                <a:latin typeface="Calibri" pitchFamily="34" charset="0"/>
              </a:rPr>
              <a:t>Sunnikan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latin typeface="Calibri" pitchFamily="34" charset="0"/>
              </a:rPr>
              <a:pPr algn="r"/>
              <a:t>2</a:t>
            </a:fld>
            <a:endParaRPr lang="fr-FR" sz="1200">
              <a:latin typeface="Calibri" pitchFamily="34" charset="0"/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latin typeface="Calibri" pitchFamily="34" charset="0"/>
                <a:cs typeface="Calibri" pitchFamily="34" charset="0"/>
              </a:rPr>
              <a:pPr/>
              <a:t>21/10/2019</a:t>
            </a:fld>
            <a:endParaRPr lang="fr-FR" sz="1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548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sz="2800" dirty="0">
                <a:solidFill>
                  <a:srgbClr val="0099CC"/>
                </a:solidFill>
                <a:ea typeface="+mn-ea"/>
                <a:cs typeface="+mn-cs"/>
              </a:rPr>
              <a:t>SharePoint 2010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630363"/>
            <a:ext cx="8229600" cy="4795837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SharePoint est considéré comme LA plateforme de collaboration pour les entreprises.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Une amélioration de l'efficacité de l'entreprise grâce à une suite d'outils sur serveur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Des processus professionnels plus efficaces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Une information partagée plus facilement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L'ensemble intranet, extranet, et les applications Web de l'entreprise peut être assuré par cette plateforme intégrée.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800" dirty="0">
                <a:latin typeface="Calibri" pitchFamily="34" charset="0"/>
              </a:rPr>
              <a:t> 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  <a:buFont typeface="Arial" charset="0"/>
              <a:buNone/>
            </a:pPr>
            <a:endParaRPr lang="fr-FR" sz="1800" b="1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latin typeface="Calibri" pitchFamily="34" charset="0"/>
              </a:rPr>
              <a:t>Sunnikan</a:t>
            </a:r>
            <a:r>
              <a:rPr lang="fr-FR" sz="1200" dirty="0">
                <a:latin typeface="Calibri" pitchFamily="34" charset="0"/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latin typeface="Calibri" pitchFamily="34" charset="0"/>
              </a:rPr>
              <a:pPr algn="r"/>
              <a:t>3</a:t>
            </a:fld>
            <a:endParaRPr lang="fr-FR" sz="1200">
              <a:latin typeface="Calibri" pitchFamily="34" charset="0"/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latin typeface="Calibri" pitchFamily="34" charset="0"/>
                <a:cs typeface="Calibri" pitchFamily="34" charset="0"/>
              </a:rPr>
              <a:pPr/>
              <a:t>21/10/2019</a:t>
            </a:fld>
            <a:endParaRPr lang="fr-FR" sz="1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516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99CC"/>
                </a:solidFill>
                <a:ea typeface="+mn-ea"/>
                <a:cs typeface="+mn-cs"/>
              </a:rPr>
              <a:t>Les principaux avantages de </a:t>
            </a:r>
            <a:r>
              <a:rPr sz="2800" dirty="0">
                <a:solidFill>
                  <a:srgbClr val="0099CC"/>
                </a:solidFill>
                <a:ea typeface="+mn-ea"/>
                <a:cs typeface="+mn-cs"/>
              </a:rPr>
              <a:t>SharePoint 2010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630363"/>
            <a:ext cx="8229600" cy="464185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Une meilleure gestion documentaire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Espace de stockage centralisé de documents et de divers types d'informations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Tout est stocké dans un même espace sur le Web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Intégration en toute transparence des produits Microsoft comme Windows et Office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Intégrité des documents :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Contrôle des versions (tous les changements apportés sont enregistrés dans une versions spécifique)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Option Extraction/Réintégration (empêche plusieurs personnes de modifier simultanément le même document)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Approbation du contenu (une fonction qui impose que tout contenu soit approuvé avant publication dans SharePoint)</a:t>
            </a: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800" dirty="0">
                <a:latin typeface="Calibri" pitchFamily="34" charset="0"/>
              </a:rPr>
              <a:t> 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  <a:buFont typeface="Arial" charset="0"/>
              <a:buNone/>
            </a:pPr>
            <a:endParaRPr lang="fr-FR" sz="1800" b="1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latin typeface="Calibri" pitchFamily="34" charset="0"/>
              </a:rPr>
              <a:t>Sunnikan</a:t>
            </a:r>
            <a:r>
              <a:rPr lang="fr-FR" sz="1200" dirty="0">
                <a:latin typeface="Calibri" pitchFamily="34" charset="0"/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latin typeface="Calibri" pitchFamily="34" charset="0"/>
              </a:rPr>
              <a:pPr algn="r"/>
              <a:t>4</a:t>
            </a:fld>
            <a:endParaRPr lang="fr-FR" sz="1200">
              <a:latin typeface="Calibri" pitchFamily="34" charset="0"/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latin typeface="Calibri" pitchFamily="34" charset="0"/>
                <a:cs typeface="Calibri" pitchFamily="34" charset="0"/>
              </a:rPr>
              <a:pPr/>
              <a:t>21/10/2019</a:t>
            </a:fld>
            <a:endParaRPr lang="fr-FR" sz="1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83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99CC"/>
                </a:solidFill>
                <a:ea typeface="+mn-ea"/>
                <a:cs typeface="+mn-cs"/>
              </a:rPr>
              <a:t>Les principaux avantages de </a:t>
            </a:r>
            <a:r>
              <a:rPr sz="2800" dirty="0">
                <a:solidFill>
                  <a:srgbClr val="0099CC"/>
                </a:solidFill>
                <a:ea typeface="+mn-ea"/>
                <a:cs typeface="+mn-cs"/>
              </a:rPr>
              <a:t>SharePoint 2010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630363"/>
            <a:ext cx="8229600" cy="45349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Intégration transparente à Microsoft Office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La gestion de documents et d'espaces collaboratifs peuvent être exploités dans n'importe quel produit Windows ou Microsoft Office ! (Word, Excel, PowerPoint, Outlook, SharePoint </a:t>
            </a:r>
            <a:r>
              <a:rPr lang="fr-FR" sz="1800" dirty="0" err="1">
                <a:latin typeface="Calibri" pitchFamily="34" charset="0"/>
              </a:rPr>
              <a:t>Workspace</a:t>
            </a:r>
            <a:r>
              <a:rPr lang="fr-FR" sz="1800" dirty="0">
                <a:latin typeface="Calibri" pitchFamily="34" charset="0"/>
              </a:rPr>
              <a:t>…)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Automatisation des processus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Avec les flux de travail (</a:t>
            </a:r>
            <a:r>
              <a:rPr lang="fr-FR" sz="1800" dirty="0" err="1">
                <a:latin typeface="Calibri" pitchFamily="34" charset="0"/>
              </a:rPr>
              <a:t>WorkFlows</a:t>
            </a:r>
            <a:r>
              <a:rPr lang="fr-FR" sz="1800" dirty="0">
                <a:latin typeface="Calibri" pitchFamily="34" charset="0"/>
              </a:rPr>
              <a:t>), les processus manuels, comme la gestion des demandes de validation de documents, peuvent être aisément convertis en processus électroniques automatisés.</a:t>
            </a:r>
            <a:endParaRPr lang="fr-FR" sz="2200" dirty="0">
              <a:latin typeface="Calibri" pitchFamily="34" charset="0"/>
            </a:endParaRP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endParaRPr lang="fr-FR" sz="1800" dirty="0">
              <a:latin typeface="Calibri" pitchFamily="34" charset="0"/>
            </a:endParaRP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800" dirty="0">
                <a:latin typeface="Calibri" pitchFamily="34" charset="0"/>
              </a:rPr>
              <a:t> 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  <a:buFont typeface="Arial" charset="0"/>
              <a:buNone/>
            </a:pPr>
            <a:endParaRPr lang="fr-FR" sz="1800" b="1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latin typeface="Calibri" pitchFamily="34" charset="0"/>
              </a:rPr>
              <a:t>Sunnikan</a:t>
            </a:r>
            <a:r>
              <a:rPr lang="fr-FR" sz="1200" dirty="0">
                <a:latin typeface="Calibri" pitchFamily="34" charset="0"/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latin typeface="Calibri" pitchFamily="34" charset="0"/>
              </a:rPr>
              <a:pPr algn="r"/>
              <a:t>5</a:t>
            </a:fld>
            <a:endParaRPr lang="fr-FR" sz="1200">
              <a:latin typeface="Calibri" pitchFamily="34" charset="0"/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latin typeface="Calibri" pitchFamily="34" charset="0"/>
                <a:cs typeface="Calibri" pitchFamily="34" charset="0"/>
              </a:rPr>
              <a:pPr/>
              <a:t>21/10/2019</a:t>
            </a:fld>
            <a:endParaRPr lang="fr-FR" sz="1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369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99CC"/>
                </a:solidFill>
                <a:ea typeface="+mn-ea"/>
                <a:cs typeface="+mn-cs"/>
              </a:rPr>
              <a:t>Les principaux avantages de </a:t>
            </a:r>
            <a:r>
              <a:rPr sz="2800" dirty="0">
                <a:solidFill>
                  <a:srgbClr val="0099CC"/>
                </a:solidFill>
                <a:ea typeface="+mn-ea"/>
                <a:cs typeface="+mn-cs"/>
              </a:rPr>
              <a:t>SharePoint 2010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630364"/>
            <a:ext cx="8229600" cy="464185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Une meilleure  productivité des équipe grâce à la collaboration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Une communauté d'utilisateurs peut créer un site Web dédié à un contenu spécifique (ex : un site dédié à une réunion, un site dédié à la révision d'un document de travail spécifique…)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L'accessibilité sur le Web permet à tous de consulter le site via un simple navigateur SANS PASSER par des outils sophistiqués type VPN</a:t>
            </a:r>
            <a:endParaRPr lang="fr-FR" sz="2200" dirty="0">
              <a:latin typeface="Calibri" pitchFamily="34" charset="0"/>
            </a:endParaRP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Une attribution des droits individuels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Différents niveaux d'accès pour les différents utilisateurs d'un site (de la lecture seule au contrôle total)</a:t>
            </a:r>
          </a:p>
          <a:p>
            <a:pPr marL="0" lvl="2" indent="0">
              <a:spcBef>
                <a:spcPct val="0"/>
              </a:spcBef>
              <a:buClr>
                <a:srgbClr val="FF3399"/>
              </a:buClr>
              <a:buNone/>
            </a:pPr>
            <a:endParaRPr lang="fr-FR" sz="1800" b="1" dirty="0">
              <a:latin typeface="Calibri" pitchFamily="34" charset="0"/>
            </a:endParaRP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800" dirty="0">
                <a:latin typeface="Calibri" pitchFamily="34" charset="0"/>
              </a:rPr>
              <a:t> 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  <a:buFont typeface="Arial" charset="0"/>
              <a:buNone/>
            </a:pPr>
            <a:endParaRPr lang="fr-FR" sz="1800" b="1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latin typeface="Calibri" pitchFamily="34" charset="0"/>
              </a:rPr>
              <a:t>Sunnikan</a:t>
            </a:r>
            <a:r>
              <a:rPr lang="fr-FR" sz="1200" dirty="0">
                <a:latin typeface="Calibri" pitchFamily="34" charset="0"/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latin typeface="Calibri" pitchFamily="34" charset="0"/>
              </a:rPr>
              <a:pPr algn="r"/>
              <a:t>6</a:t>
            </a:fld>
            <a:endParaRPr lang="fr-FR" sz="1200">
              <a:latin typeface="Calibri" pitchFamily="34" charset="0"/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latin typeface="Calibri" pitchFamily="34" charset="0"/>
                <a:cs typeface="Calibri" pitchFamily="34" charset="0"/>
              </a:rPr>
              <a:pPr/>
              <a:t>21/10/2019</a:t>
            </a:fld>
            <a:endParaRPr lang="fr-FR" sz="1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328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99CC"/>
                </a:solidFill>
                <a:ea typeface="+mn-ea"/>
                <a:cs typeface="+mn-cs"/>
              </a:rPr>
              <a:t>Organisation sous </a:t>
            </a:r>
            <a:r>
              <a:rPr sz="2800" dirty="0">
                <a:solidFill>
                  <a:srgbClr val="0099CC"/>
                </a:solidFill>
                <a:ea typeface="+mn-ea"/>
                <a:cs typeface="+mn-cs"/>
              </a:rPr>
              <a:t>SharePoint 2010</a:t>
            </a: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>
                <a:latin typeface="Calibri" pitchFamily="34" charset="0"/>
              </a:rPr>
              <a:t>Sunnikan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latin typeface="Calibri" pitchFamily="34" charset="0"/>
              </a:rPr>
              <a:pPr algn="r"/>
              <a:t>7</a:t>
            </a:fld>
            <a:endParaRPr lang="fr-FR" sz="1200">
              <a:latin typeface="Calibri" pitchFamily="34" charset="0"/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latin typeface="Calibri" pitchFamily="34" charset="0"/>
                <a:cs typeface="Calibri" pitchFamily="34" charset="0"/>
              </a:rPr>
              <a:pPr/>
              <a:t>21/10/2019</a:t>
            </a:fld>
            <a:endParaRPr lang="fr-FR" sz="1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844824"/>
            <a:ext cx="5764443" cy="40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138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99CC"/>
                </a:solidFill>
                <a:ea typeface="+mn-ea"/>
                <a:cs typeface="+mn-cs"/>
              </a:rPr>
              <a:t>Architecture sous </a:t>
            </a:r>
            <a:r>
              <a:rPr sz="2800" dirty="0">
                <a:solidFill>
                  <a:srgbClr val="0099CC"/>
                </a:solidFill>
                <a:ea typeface="+mn-ea"/>
                <a:cs typeface="+mn-cs"/>
              </a:rPr>
              <a:t>SharePoint 2010</a:t>
            </a: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latin typeface="Calibri" pitchFamily="34" charset="0"/>
              </a:rPr>
              <a:t>Sunnikan</a:t>
            </a:r>
            <a:r>
              <a:rPr lang="fr-FR" sz="1200" dirty="0">
                <a:latin typeface="Calibri" pitchFamily="34" charset="0"/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latin typeface="Calibri" pitchFamily="34" charset="0"/>
              </a:rPr>
              <a:pPr algn="r"/>
              <a:t>8</a:t>
            </a:fld>
            <a:endParaRPr lang="fr-FR" sz="1200">
              <a:latin typeface="Calibri" pitchFamily="34" charset="0"/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latin typeface="Calibri" pitchFamily="34" charset="0"/>
                <a:cs typeface="Calibri" pitchFamily="34" charset="0"/>
              </a:rPr>
              <a:pPr/>
              <a:t>21/10/2019</a:t>
            </a:fld>
            <a:endParaRPr lang="fr-FR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205517" y="1412776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libri" pitchFamily="34" charset="0"/>
                <a:cs typeface="Calibri" pitchFamily="34" charset="0"/>
              </a:rPr>
              <a:t>Méthodologies Missions</a:t>
            </a:r>
          </a:p>
        </p:txBody>
      </p:sp>
      <p:cxnSp>
        <p:nvCxnSpPr>
          <p:cNvPr id="4" name="Connecteur droit 3"/>
          <p:cNvCxnSpPr/>
          <p:nvPr/>
        </p:nvCxnSpPr>
        <p:spPr>
          <a:xfrm flipH="1">
            <a:off x="1761257" y="1722044"/>
            <a:ext cx="2" cy="404561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761259" y="1947179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1768185" y="3086724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1761258" y="4225446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1761257" y="5085242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1768184" y="5788441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254825" y="1793290"/>
            <a:ext cx="244186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Intranet Méthodologies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258288" y="2932835"/>
            <a:ext cx="244186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Intranet Scientifique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2258288" y="4071556"/>
            <a:ext cx="244186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Modèles de sites SharePoint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258288" y="4931353"/>
            <a:ext cx="244186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Missions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247898" y="5634552"/>
            <a:ext cx="244186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Archives</a:t>
            </a:r>
          </a:p>
        </p:txBody>
      </p:sp>
      <p:cxnSp>
        <p:nvCxnSpPr>
          <p:cNvPr id="23" name="Connecteur droit 22"/>
          <p:cNvCxnSpPr/>
          <p:nvPr/>
        </p:nvCxnSpPr>
        <p:spPr>
          <a:xfrm>
            <a:off x="5015339" y="1524615"/>
            <a:ext cx="0" cy="85561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4708597" y="1957569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>
            <a:off x="5015339" y="1534611"/>
            <a:ext cx="17989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H="1">
            <a:off x="5015338" y="2387193"/>
            <a:ext cx="17989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547254" y="1290246"/>
            <a:ext cx="2441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sunged.sharepoint.com/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5205517" y="1828367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libri" pitchFamily="34" charset="0"/>
                <a:cs typeface="Calibri" pitchFamily="34" charset="0"/>
              </a:rPr>
              <a:t>Méthodologies Interne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5205517" y="2247375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libri" pitchFamily="34" charset="0"/>
                <a:cs typeface="Calibri" pitchFamily="34" charset="0"/>
              </a:rPr>
              <a:t>Logistique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5205517" y="2592321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libri" pitchFamily="34" charset="0"/>
                <a:cs typeface="Calibri" pitchFamily="34" charset="0"/>
              </a:rPr>
              <a:t>Base de connaissances</a:t>
            </a:r>
          </a:p>
        </p:txBody>
      </p:sp>
      <p:cxnSp>
        <p:nvCxnSpPr>
          <p:cNvPr id="36" name="Connecteur droit 35"/>
          <p:cNvCxnSpPr/>
          <p:nvPr/>
        </p:nvCxnSpPr>
        <p:spPr>
          <a:xfrm>
            <a:off x="5015339" y="2704160"/>
            <a:ext cx="0" cy="85561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4708597" y="3137114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H="1">
            <a:off x="5015339" y="2714156"/>
            <a:ext cx="17989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flipH="1">
            <a:off x="5015338" y="3566738"/>
            <a:ext cx="17989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5205517" y="3007912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libri" pitchFamily="34" charset="0"/>
                <a:cs typeface="Calibri" pitchFamily="34" charset="0"/>
              </a:rPr>
              <a:t>Méthodologies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5205517" y="3426920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libri" pitchFamily="34" charset="0"/>
                <a:cs typeface="Calibri" pitchFamily="34" charset="0"/>
              </a:rPr>
              <a:t>Réglementation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2258288" y="2104224"/>
            <a:ext cx="2431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sunged.sharepoint.com</a:t>
            </a:r>
            <a:r>
              <a:rPr lang="fr-FR" sz="1200" b="1" dirty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/</a:t>
            </a:r>
            <a:r>
              <a:rPr lang="fr-FR" sz="1200" b="1" dirty="0" err="1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Methodo</a:t>
            </a:r>
            <a:endParaRPr lang="fr-FR" sz="1200" b="1" dirty="0">
              <a:solidFill>
                <a:srgbClr val="CC009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2254825" y="3240612"/>
            <a:ext cx="2431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sunged.sharepoint.com</a:t>
            </a:r>
            <a:r>
              <a:rPr lang="fr-FR" sz="1200" b="1" dirty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/Science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2268677" y="4370254"/>
            <a:ext cx="2431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sunged.sharepoint.com</a:t>
            </a:r>
            <a:r>
              <a:rPr lang="fr-FR" sz="1200" b="1" dirty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/</a:t>
            </a:r>
            <a:r>
              <a:rPr lang="fr-FR" sz="1200" b="1" dirty="0" err="1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Modeles</a:t>
            </a:r>
            <a:endParaRPr lang="fr-FR" sz="1200" b="1" dirty="0">
              <a:solidFill>
                <a:srgbClr val="CC009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2254825" y="5248680"/>
            <a:ext cx="2431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sunged.sharepoint.com</a:t>
            </a:r>
            <a:r>
              <a:rPr lang="fr-FR" sz="1200" b="1" dirty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/Missions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2253092" y="5942329"/>
            <a:ext cx="2431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sunged.sharepoint.com</a:t>
            </a:r>
            <a:r>
              <a:rPr lang="fr-FR" sz="1200" b="1" dirty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/Archives</a:t>
            </a:r>
          </a:p>
        </p:txBody>
      </p:sp>
      <p:cxnSp>
        <p:nvCxnSpPr>
          <p:cNvPr id="49" name="Connecteur droit 48"/>
          <p:cNvCxnSpPr/>
          <p:nvPr/>
        </p:nvCxnSpPr>
        <p:spPr>
          <a:xfrm>
            <a:off x="4708597" y="5067747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5205517" y="4836914"/>
            <a:ext cx="1922647" cy="46166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libri" pitchFamily="34" charset="0"/>
                <a:cs typeface="Calibri" pitchFamily="34" charset="0"/>
              </a:rPr>
              <a:t>20YY-CCC</a:t>
            </a:r>
          </a:p>
          <a:p>
            <a:pPr algn="ctr"/>
            <a:r>
              <a:rPr lang="fr-FR" sz="1200" dirty="0">
                <a:latin typeface="Calibri" pitchFamily="34" charset="0"/>
                <a:cs typeface="Calibri" pitchFamily="34" charset="0"/>
              </a:rPr>
              <a:t>Client – Intitulé Mission</a:t>
            </a:r>
          </a:p>
        </p:txBody>
      </p:sp>
      <p:cxnSp>
        <p:nvCxnSpPr>
          <p:cNvPr id="57" name="Connecteur droit 56"/>
          <p:cNvCxnSpPr/>
          <p:nvPr/>
        </p:nvCxnSpPr>
        <p:spPr>
          <a:xfrm>
            <a:off x="4698317" y="5794532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/>
          <p:cNvSpPr txBox="1"/>
          <p:nvPr/>
        </p:nvSpPr>
        <p:spPr>
          <a:xfrm>
            <a:off x="5205517" y="4077072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libri" pitchFamily="34" charset="0"/>
                <a:cs typeface="Calibri" pitchFamily="34" charset="0"/>
              </a:rPr>
              <a:t>Modèle Site SP Mission</a:t>
            </a:r>
          </a:p>
        </p:txBody>
      </p:sp>
      <p:sp>
        <p:nvSpPr>
          <p:cNvPr id="100357" name="Flèche courbée vers la gauche 100356"/>
          <p:cNvSpPr/>
          <p:nvPr/>
        </p:nvSpPr>
        <p:spPr>
          <a:xfrm>
            <a:off x="7236296" y="5215544"/>
            <a:ext cx="504056" cy="72678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5205517" y="5563699"/>
            <a:ext cx="1922647" cy="46166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Calibri" pitchFamily="34" charset="0"/>
                <a:cs typeface="Calibri" pitchFamily="34" charset="0"/>
              </a:rPr>
              <a:t>20YY-CCC</a:t>
            </a:r>
          </a:p>
          <a:p>
            <a:pPr algn="ctr"/>
            <a:r>
              <a:rPr lang="fr-FR" sz="1200" dirty="0">
                <a:latin typeface="Calibri" pitchFamily="34" charset="0"/>
                <a:cs typeface="Calibri" pitchFamily="34" charset="0"/>
              </a:rPr>
              <a:t>Client – Intitulé Mission</a:t>
            </a:r>
          </a:p>
        </p:txBody>
      </p:sp>
      <p:cxnSp>
        <p:nvCxnSpPr>
          <p:cNvPr id="64" name="Connecteur droit 63"/>
          <p:cNvCxnSpPr/>
          <p:nvPr/>
        </p:nvCxnSpPr>
        <p:spPr>
          <a:xfrm>
            <a:off x="4718876" y="4225444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839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99CC"/>
                </a:solidFill>
                <a:ea typeface="+mn-ea"/>
                <a:cs typeface="+mn-cs"/>
              </a:rPr>
              <a:t>La GED (Gestion Électronique des documents)</a:t>
            </a:r>
            <a:endParaRPr sz="2800" dirty="0">
              <a:solidFill>
                <a:srgbClr val="0099CC"/>
              </a:solidFill>
              <a:ea typeface="+mn-ea"/>
              <a:cs typeface="+mn-cs"/>
            </a:endParaRP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latin typeface="Calibri" pitchFamily="34" charset="0"/>
              </a:rPr>
              <a:t>Sunnikan</a:t>
            </a:r>
            <a:r>
              <a:rPr lang="fr-FR" sz="1200" dirty="0">
                <a:latin typeface="Calibri" pitchFamily="34" charset="0"/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latin typeface="Calibri" pitchFamily="34" charset="0"/>
              </a:rPr>
              <a:pPr algn="r"/>
              <a:t>9</a:t>
            </a:fld>
            <a:endParaRPr lang="fr-FR" sz="1200">
              <a:latin typeface="Calibri" pitchFamily="34" charset="0"/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latin typeface="Calibri" pitchFamily="34" charset="0"/>
                <a:cs typeface="Calibri" pitchFamily="34" charset="0"/>
              </a:rPr>
              <a:pPr/>
              <a:t>21/10/2019</a:t>
            </a:fld>
            <a:endParaRPr lang="fr-FR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Espace réservé du contenu 2"/>
          <p:cNvSpPr txBox="1">
            <a:spLocks/>
          </p:cNvSpPr>
          <p:nvPr/>
        </p:nvSpPr>
        <p:spPr>
          <a:xfrm>
            <a:off x="457200" y="1630364"/>
            <a:ext cx="8229600" cy="4641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700" dirty="0">
                <a:latin typeface="Calibri" pitchFamily="34" charset="0"/>
              </a:rPr>
              <a:t>L’une des fonctionnalités phare de SharePoint 2010 est la gestion électronique de documents ou comment partager de manière </a:t>
            </a:r>
            <a:r>
              <a:rPr lang="fr-FR" sz="1700" b="1" dirty="0">
                <a:latin typeface="Calibri" pitchFamily="34" charset="0"/>
              </a:rPr>
              <a:t>centralisée et organisée </a:t>
            </a:r>
            <a:r>
              <a:rPr lang="fr-FR" sz="1700" dirty="0">
                <a:latin typeface="Calibri" pitchFamily="34" charset="0"/>
              </a:rPr>
              <a:t>tous les documents de l’entreprise. Chaque site peut donc avoir un entrepôt spécialisé de documents.</a:t>
            </a:r>
          </a:p>
          <a:p>
            <a:pPr marL="0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700" dirty="0">
                <a:latin typeface="Calibri" pitchFamily="34" charset="0"/>
              </a:rPr>
              <a:t> </a:t>
            </a:r>
          </a:p>
          <a:p>
            <a:pPr marL="0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700" dirty="0">
                <a:latin typeface="Calibri" pitchFamily="34" charset="0"/>
              </a:rPr>
              <a:t>L’intérêt est donc de mettre en place :</a:t>
            </a:r>
          </a:p>
          <a:p>
            <a:pPr marL="0" indent="0">
              <a:spcBef>
                <a:spcPct val="0"/>
              </a:spcBef>
              <a:buClr>
                <a:srgbClr val="FF3399"/>
              </a:buClr>
              <a:buNone/>
            </a:pPr>
            <a:endParaRPr lang="fr-FR" sz="1700" dirty="0">
              <a:latin typeface="Calibri" pitchFamily="34" charset="0"/>
            </a:endParaRP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700" dirty="0">
                <a:latin typeface="Calibri" pitchFamily="34" charset="0"/>
              </a:rPr>
              <a:t>Un lieu de stockage </a:t>
            </a:r>
            <a:r>
              <a:rPr lang="fr-FR" sz="1700" b="1" dirty="0">
                <a:latin typeface="Calibri" pitchFamily="34" charset="0"/>
              </a:rPr>
              <a:t>unique </a:t>
            </a:r>
            <a:r>
              <a:rPr lang="fr-FR" sz="1700" dirty="0">
                <a:latin typeface="Calibri" pitchFamily="34" charset="0"/>
              </a:rPr>
              <a:t>et centralisé accessible de partout et totalement sécurisé.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700" dirty="0">
                <a:latin typeface="Calibri" pitchFamily="34" charset="0"/>
              </a:rPr>
              <a:t>Un classement automatique des documents (application de règles en fonction du contenu par exemple) complétement paramétrable.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700" dirty="0">
                <a:latin typeface="Calibri" pitchFamily="34" charset="0"/>
              </a:rPr>
              <a:t>Une gestion des </a:t>
            </a:r>
            <a:r>
              <a:rPr lang="fr-FR" sz="1700" b="1" dirty="0">
                <a:latin typeface="Calibri" pitchFamily="34" charset="0"/>
              </a:rPr>
              <a:t>versions</a:t>
            </a:r>
            <a:r>
              <a:rPr lang="fr-FR" sz="1700" dirty="0">
                <a:latin typeface="Calibri" pitchFamily="34" charset="0"/>
              </a:rPr>
              <a:t> qui permet de garder la totalité des évolutions.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700" dirty="0">
                <a:latin typeface="Calibri" pitchFamily="34" charset="0"/>
              </a:rPr>
              <a:t>Une facilité de </a:t>
            </a:r>
            <a:r>
              <a:rPr lang="fr-FR" sz="1700" b="1" dirty="0">
                <a:latin typeface="Calibri" pitchFamily="34" charset="0"/>
              </a:rPr>
              <a:t>sauvegarde</a:t>
            </a:r>
            <a:r>
              <a:rPr lang="fr-FR" sz="1700" dirty="0">
                <a:latin typeface="Calibri" pitchFamily="34" charset="0"/>
              </a:rPr>
              <a:t> par la centralisation physique.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700" dirty="0">
                <a:latin typeface="Calibri" pitchFamily="34" charset="0"/>
              </a:rPr>
              <a:t>Une </a:t>
            </a:r>
            <a:r>
              <a:rPr lang="fr-FR" sz="1700" b="1" dirty="0">
                <a:latin typeface="Calibri" pitchFamily="34" charset="0"/>
              </a:rPr>
              <a:t>recherche</a:t>
            </a:r>
            <a:r>
              <a:rPr lang="fr-FR" sz="1700" dirty="0">
                <a:latin typeface="Calibri" pitchFamily="34" charset="0"/>
              </a:rPr>
              <a:t> facilitée et très rapide sur le contenu ou par l’ajout de mots clés ou tags...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700" dirty="0">
                <a:latin typeface="Calibri" pitchFamily="34" charset="0"/>
              </a:rPr>
              <a:t>Une </a:t>
            </a:r>
            <a:r>
              <a:rPr lang="fr-FR" sz="1700" b="1" dirty="0">
                <a:latin typeface="Calibri" pitchFamily="34" charset="0"/>
              </a:rPr>
              <a:t>sécurisation</a:t>
            </a:r>
            <a:r>
              <a:rPr lang="fr-FR" sz="1700" dirty="0">
                <a:latin typeface="Calibri" pitchFamily="34" charset="0"/>
              </a:rPr>
              <a:t> d’accès par personnes ou groupes.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700" dirty="0">
                <a:latin typeface="Calibri" pitchFamily="34" charset="0"/>
              </a:rPr>
              <a:t>Une possibilité de validation de publication par la mise en place d’un </a:t>
            </a:r>
            <a:r>
              <a:rPr lang="fr-FR" sz="1700" b="1" dirty="0" err="1">
                <a:latin typeface="Calibri" pitchFamily="34" charset="0"/>
              </a:rPr>
              <a:t>Workflow</a:t>
            </a:r>
            <a:r>
              <a:rPr lang="fr-FR" sz="1700" dirty="0">
                <a:latin typeface="Calibri" pitchFamily="34" charset="0"/>
              </a:rPr>
              <a:t>.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700" dirty="0">
                <a:latin typeface="Calibri" pitchFamily="34" charset="0"/>
              </a:rPr>
              <a:t>Une </a:t>
            </a:r>
            <a:r>
              <a:rPr lang="fr-FR" sz="1700" b="1" dirty="0">
                <a:latin typeface="Calibri" pitchFamily="34" charset="0"/>
              </a:rPr>
              <a:t>intégration</a:t>
            </a:r>
            <a:r>
              <a:rPr lang="fr-FR" sz="1700" dirty="0">
                <a:latin typeface="Calibri" pitchFamily="34" charset="0"/>
              </a:rPr>
              <a:t> native avec votre suite bureautique (Office Services en version Entreprise).</a:t>
            </a:r>
          </a:p>
          <a:p>
            <a:pPr marL="0" lvl="2" indent="0">
              <a:spcBef>
                <a:spcPct val="0"/>
              </a:spcBef>
              <a:buClr>
                <a:srgbClr val="FF3399"/>
              </a:buClr>
              <a:buFont typeface="Arial" pitchFamily="34" charset="0"/>
              <a:buNone/>
            </a:pPr>
            <a:endParaRPr lang="fr-FR" sz="1700" dirty="0">
              <a:latin typeface="Calibri" pitchFamily="34" charset="0"/>
            </a:endParaRP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endParaRPr lang="fr-FR" sz="1700" dirty="0">
              <a:latin typeface="Calibri" pitchFamily="34" charset="0"/>
            </a:endParaRP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endParaRPr lang="fr-FR" sz="1700" dirty="0">
              <a:latin typeface="Calibri" pitchFamily="34" charset="0"/>
            </a:endParaRP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Font typeface="Arial" pitchFamily="34" charset="0"/>
              <a:buNone/>
            </a:pPr>
            <a:r>
              <a:rPr lang="fr-FR" sz="1700" dirty="0">
                <a:latin typeface="Calibri" pitchFamily="34" charset="0"/>
              </a:rPr>
              <a:t> 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7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  <a:buFont typeface="Arial" charset="0"/>
              <a:buNone/>
            </a:pPr>
            <a:endParaRPr lang="fr-FR" sz="17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endParaRPr lang="fr-FR" sz="17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7816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SharePoint_Presentation[20191016110610961].mdb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730</Words>
  <Application>Microsoft Office PowerPoint</Application>
  <PresentationFormat>Affichage à l'écran (4:3)</PresentationFormat>
  <Paragraphs>127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2" baseType="lpstr">
      <vt:lpstr>Arial</vt:lpstr>
      <vt:lpstr>Calibri</vt:lpstr>
      <vt:lpstr>Thème Office</vt:lpstr>
      <vt:lpstr>Présentation PowerPoint</vt:lpstr>
      <vt:lpstr>Introduction</vt:lpstr>
      <vt:lpstr>SharePoint 2010</vt:lpstr>
      <vt:lpstr>Les principaux avantages de SharePoint 2010</vt:lpstr>
      <vt:lpstr>Les principaux avantages de SharePoint 2010</vt:lpstr>
      <vt:lpstr>Les principaux avantages de SharePoint 2010</vt:lpstr>
      <vt:lpstr>Organisation sous SharePoint 2010</vt:lpstr>
      <vt:lpstr>Architecture sous SharePoint 2010</vt:lpstr>
      <vt:lpstr>La GED (Gestion Électronique des documents)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Soazic BARON</dc:creator>
  <cp:lastModifiedBy>Soazic BARON</cp:lastModifiedBy>
  <cp:revision>3</cp:revision>
  <dcterms:created xsi:type="dcterms:W3CDTF">2012-06-26T09:38:54Z</dcterms:created>
  <dcterms:modified xsi:type="dcterms:W3CDTF">2019-10-21T08:45:27Z</dcterms:modified>
</cp:coreProperties>
</file>