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wmf" ContentType="image/x-wmf"/>
  <Default Extension="rels" ContentType="application/vnd.openxmlformats-package.relationships+xml"/>
  <Default Extension="xml" ContentType="application/xml"/>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7" r:id="rId4"/>
  </p:sldMasterIdLst>
  <p:notesMasterIdLst>
    <p:notesMasterId r:id="rId90"/>
  </p:notesMasterIdLst>
  <p:handoutMasterIdLst>
    <p:handoutMasterId r:id="rId91"/>
  </p:handoutMasterIdLst>
  <p:sldIdLst>
    <p:sldId id="256" r:id="rId5"/>
    <p:sldId id="430" r:id="rId6"/>
    <p:sldId id="257" r:id="rId7"/>
    <p:sldId id="423" r:id="rId8"/>
    <p:sldId id="275" r:id="rId9"/>
    <p:sldId id="425" r:id="rId10"/>
    <p:sldId id="368" r:id="rId11"/>
    <p:sldId id="264" r:id="rId12"/>
    <p:sldId id="396" r:id="rId13"/>
    <p:sldId id="282" r:id="rId14"/>
    <p:sldId id="319" r:id="rId15"/>
    <p:sldId id="316" r:id="rId16"/>
    <p:sldId id="317" r:id="rId17"/>
    <p:sldId id="321" r:id="rId18"/>
    <p:sldId id="394" r:id="rId19"/>
    <p:sldId id="318" r:id="rId20"/>
    <p:sldId id="320" r:id="rId21"/>
    <p:sldId id="339" r:id="rId22"/>
    <p:sldId id="340" r:id="rId23"/>
    <p:sldId id="400" r:id="rId24"/>
    <p:sldId id="332" r:id="rId25"/>
    <p:sldId id="343" r:id="rId26"/>
    <p:sldId id="397" r:id="rId27"/>
    <p:sldId id="345" r:id="rId28"/>
    <p:sldId id="399" r:id="rId29"/>
    <p:sldId id="401" r:id="rId30"/>
    <p:sldId id="290" r:id="rId31"/>
    <p:sldId id="279" r:id="rId32"/>
    <p:sldId id="265" r:id="rId33"/>
    <p:sldId id="404" r:id="rId34"/>
    <p:sldId id="344" r:id="rId35"/>
    <p:sldId id="295" r:id="rId36"/>
    <p:sldId id="296" r:id="rId37"/>
    <p:sldId id="306" r:id="rId38"/>
    <p:sldId id="298" r:id="rId39"/>
    <p:sldId id="299" r:id="rId40"/>
    <p:sldId id="300" r:id="rId41"/>
    <p:sldId id="402" r:id="rId42"/>
    <p:sldId id="403" r:id="rId43"/>
    <p:sldId id="301" r:id="rId44"/>
    <p:sldId id="405" r:id="rId45"/>
    <p:sldId id="302" r:id="rId46"/>
    <p:sldId id="303" r:id="rId47"/>
    <p:sldId id="268" r:id="rId48"/>
    <p:sldId id="407" r:id="rId49"/>
    <p:sldId id="406" r:id="rId50"/>
    <p:sldId id="408" r:id="rId51"/>
    <p:sldId id="349" r:id="rId52"/>
    <p:sldId id="307" r:id="rId53"/>
    <p:sldId id="346" r:id="rId54"/>
    <p:sldId id="412" r:id="rId55"/>
    <p:sldId id="328" r:id="rId56"/>
    <p:sldId id="323" r:id="rId57"/>
    <p:sldId id="413" r:id="rId58"/>
    <p:sldId id="359" r:id="rId59"/>
    <p:sldId id="360" r:id="rId60"/>
    <p:sldId id="409" r:id="rId61"/>
    <p:sldId id="371" r:id="rId62"/>
    <p:sldId id="372" r:id="rId63"/>
    <p:sldId id="373" r:id="rId64"/>
    <p:sldId id="374" r:id="rId65"/>
    <p:sldId id="375" r:id="rId66"/>
    <p:sldId id="376" r:id="rId67"/>
    <p:sldId id="429" r:id="rId68"/>
    <p:sldId id="377" r:id="rId69"/>
    <p:sldId id="414" r:id="rId70"/>
    <p:sldId id="410" r:id="rId71"/>
    <p:sldId id="415" r:id="rId72"/>
    <p:sldId id="378" r:id="rId73"/>
    <p:sldId id="380" r:id="rId74"/>
    <p:sldId id="382" r:id="rId75"/>
    <p:sldId id="383" r:id="rId76"/>
    <p:sldId id="384" r:id="rId77"/>
    <p:sldId id="427" r:id="rId78"/>
    <p:sldId id="428" r:id="rId79"/>
    <p:sldId id="420" r:id="rId80"/>
    <p:sldId id="385" r:id="rId81"/>
    <p:sldId id="411" r:id="rId82"/>
    <p:sldId id="424" r:id="rId83"/>
    <p:sldId id="416" r:id="rId84"/>
    <p:sldId id="387" r:id="rId85"/>
    <p:sldId id="388" r:id="rId86"/>
    <p:sldId id="390" r:id="rId87"/>
    <p:sldId id="391" r:id="rId88"/>
    <p:sldId id="358" r:id="rId89"/>
  </p:sldIdLst>
  <p:sldSz cx="9144000" cy="6858000" type="screen4x3"/>
  <p:notesSz cx="6797675" cy="9926638"/>
  <p:custShowLst>
    <p:custShow name="Diaporama personnalisé 1" id="0">
      <p:sldLst>
        <p:sld r:id="rId5"/>
      </p:sldLst>
    </p:custShow>
  </p:custShowLst>
  <p:defaultTextStyle>
    <a:defPPr>
      <a:defRPr lang="fr-FR"/>
    </a:defPPr>
    <a:lvl1pPr algn="l" rtl="0" fontAlgn="base">
      <a:spcBef>
        <a:spcPct val="0"/>
      </a:spcBef>
      <a:spcAft>
        <a:spcPct val="0"/>
      </a:spcAft>
      <a:defRPr sz="1200" kern="1200">
        <a:solidFill>
          <a:schemeClr val="tx1"/>
        </a:solidFill>
        <a:latin typeface="Calibri" pitchFamily="34" charset="0"/>
        <a:ea typeface="+mn-ea"/>
        <a:cs typeface="+mn-cs"/>
      </a:defRPr>
    </a:lvl1pPr>
    <a:lvl2pPr marL="457200" algn="l" rtl="0" fontAlgn="base">
      <a:spcBef>
        <a:spcPct val="0"/>
      </a:spcBef>
      <a:spcAft>
        <a:spcPct val="0"/>
      </a:spcAft>
      <a:defRPr sz="1200" kern="1200">
        <a:solidFill>
          <a:schemeClr val="tx1"/>
        </a:solidFill>
        <a:latin typeface="Calibri" pitchFamily="34" charset="0"/>
        <a:ea typeface="+mn-ea"/>
        <a:cs typeface="+mn-cs"/>
      </a:defRPr>
    </a:lvl2pPr>
    <a:lvl3pPr marL="914400" algn="l" rtl="0" fontAlgn="base">
      <a:spcBef>
        <a:spcPct val="0"/>
      </a:spcBef>
      <a:spcAft>
        <a:spcPct val="0"/>
      </a:spcAft>
      <a:defRPr sz="1200" kern="1200">
        <a:solidFill>
          <a:schemeClr val="tx1"/>
        </a:solidFill>
        <a:latin typeface="Calibri" pitchFamily="34" charset="0"/>
        <a:ea typeface="+mn-ea"/>
        <a:cs typeface="+mn-cs"/>
      </a:defRPr>
    </a:lvl3pPr>
    <a:lvl4pPr marL="1371600" algn="l" rtl="0" fontAlgn="base">
      <a:spcBef>
        <a:spcPct val="0"/>
      </a:spcBef>
      <a:spcAft>
        <a:spcPct val="0"/>
      </a:spcAft>
      <a:defRPr sz="1200" kern="1200">
        <a:solidFill>
          <a:schemeClr val="tx1"/>
        </a:solidFill>
        <a:latin typeface="Calibri" pitchFamily="34" charset="0"/>
        <a:ea typeface="+mn-ea"/>
        <a:cs typeface="+mn-cs"/>
      </a:defRPr>
    </a:lvl4pPr>
    <a:lvl5pPr marL="1828800" algn="l" rtl="0" fontAlgn="base">
      <a:spcBef>
        <a:spcPct val="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Calibri" pitchFamily="34" charset="0"/>
        <a:ea typeface="+mn-ea"/>
        <a:cs typeface="+mn-cs"/>
      </a:defRPr>
    </a:lvl6pPr>
    <a:lvl7pPr marL="2743200" algn="l" defTabSz="914400" rtl="0" eaLnBrk="1" latinLnBrk="0" hangingPunct="1">
      <a:defRPr sz="1200" kern="1200">
        <a:solidFill>
          <a:schemeClr val="tx1"/>
        </a:solidFill>
        <a:latin typeface="Calibri" pitchFamily="34" charset="0"/>
        <a:ea typeface="+mn-ea"/>
        <a:cs typeface="+mn-cs"/>
      </a:defRPr>
    </a:lvl7pPr>
    <a:lvl8pPr marL="3200400" algn="l" defTabSz="914400" rtl="0" eaLnBrk="1" latinLnBrk="0" hangingPunct="1">
      <a:defRPr sz="1200" kern="1200">
        <a:solidFill>
          <a:schemeClr val="tx1"/>
        </a:solidFill>
        <a:latin typeface="Calibri" pitchFamily="34" charset="0"/>
        <a:ea typeface="+mn-ea"/>
        <a:cs typeface="+mn-cs"/>
      </a:defRPr>
    </a:lvl8pPr>
    <a:lvl9pPr marL="3657600" algn="l" defTabSz="914400" rtl="0" eaLnBrk="1" latinLnBrk="0" hangingPunct="1">
      <a:defRPr sz="1200" kern="1200">
        <a:solidFill>
          <a:schemeClr val="tx1"/>
        </a:solidFill>
        <a:latin typeface="Calibri" pitchFamily="34" charset="0"/>
        <a:ea typeface="+mn-ea"/>
        <a:cs typeface="+mn-cs"/>
      </a:defRPr>
    </a:lvl9pPr>
  </p:defaultTextStyle>
  <p:extLst>
    <p:ext uri="{521415D9-36F7-43E2-AB2F-B90AF26B5E84}">
      <p14:sectionLst xmlns:p14="http://schemas.microsoft.com/office/powerpoint/2010/main">
        <p14:section name="Section par défaut" id="{03C956CB-02F8-45C6-AA9B-92CB72F7AC4E}">
          <p14:sldIdLst>
            <p14:sldId id="256"/>
            <p14:sldId id="430"/>
            <p14:sldId id="257"/>
            <p14:sldId id="423"/>
            <p14:sldId id="275"/>
            <p14:sldId id="425"/>
            <p14:sldId id="368"/>
          </p14:sldIdLst>
        </p14:section>
        <p14:section name="1 - Place des essais cliniques" id="{4A1D4983-656E-4268-A225-29FC88AF558E}">
          <p14:sldIdLst>
            <p14:sldId id="264"/>
            <p14:sldId id="396"/>
            <p14:sldId id="282"/>
            <p14:sldId id="319"/>
            <p14:sldId id="316"/>
            <p14:sldId id="317"/>
            <p14:sldId id="321"/>
            <p14:sldId id="394"/>
            <p14:sldId id="318"/>
            <p14:sldId id="320"/>
            <p14:sldId id="339"/>
            <p14:sldId id="340"/>
            <p14:sldId id="400"/>
            <p14:sldId id="332"/>
            <p14:sldId id="343"/>
            <p14:sldId id="397"/>
            <p14:sldId id="345"/>
            <p14:sldId id="399"/>
            <p14:sldId id="401"/>
            <p14:sldId id="290"/>
            <p14:sldId id="279"/>
          </p14:sldIdLst>
        </p14:section>
        <p14:section name="2 - Déroulement d'un essai clinique" id="{7ED59D47-3C52-4CB4-BE76-0AECC2A1A3F1}">
          <p14:sldIdLst>
            <p14:sldId id="265"/>
            <p14:sldId id="404"/>
            <p14:sldId id="344"/>
            <p14:sldId id="295"/>
            <p14:sldId id="296"/>
            <p14:sldId id="306"/>
            <p14:sldId id="298"/>
            <p14:sldId id="299"/>
            <p14:sldId id="300"/>
            <p14:sldId id="402"/>
            <p14:sldId id="403"/>
            <p14:sldId id="301"/>
            <p14:sldId id="405"/>
            <p14:sldId id="302"/>
            <p14:sldId id="303"/>
          </p14:sldIdLst>
        </p14:section>
        <p14:section name="3 - Méthodologie des essais cliniques" id="{82543E67-1EFB-423E-99C8-35F4138D7FD7}">
          <p14:sldIdLst>
            <p14:sldId id="268"/>
            <p14:sldId id="407"/>
            <p14:sldId id="406"/>
            <p14:sldId id="408"/>
            <p14:sldId id="349"/>
            <p14:sldId id="307"/>
            <p14:sldId id="346"/>
            <p14:sldId id="412"/>
            <p14:sldId id="328"/>
            <p14:sldId id="323"/>
            <p14:sldId id="413"/>
            <p14:sldId id="359"/>
            <p14:sldId id="360"/>
            <p14:sldId id="409"/>
            <p14:sldId id="371"/>
            <p14:sldId id="372"/>
            <p14:sldId id="373"/>
            <p14:sldId id="374"/>
            <p14:sldId id="375"/>
            <p14:sldId id="376"/>
            <p14:sldId id="429"/>
          </p14:sldIdLst>
        </p14:section>
        <p14:section name="4 - Lecture critique des articles médicaux" id="{BDEB29EC-5136-4122-9584-E3F733B95CCF}">
          <p14:sldIdLst>
            <p14:sldId id="377"/>
            <p14:sldId id="414"/>
            <p14:sldId id="410"/>
            <p14:sldId id="415"/>
            <p14:sldId id="378"/>
            <p14:sldId id="380"/>
            <p14:sldId id="382"/>
            <p14:sldId id="383"/>
            <p14:sldId id="384"/>
            <p14:sldId id="427"/>
            <p14:sldId id="428"/>
            <p14:sldId id="420"/>
            <p14:sldId id="385"/>
            <p14:sldId id="411"/>
            <p14:sldId id="424"/>
            <p14:sldId id="416"/>
            <p14:sldId id="387"/>
            <p14:sldId id="388"/>
            <p14:sldId id="390"/>
            <p14:sldId id="391"/>
            <p14:sldId id="358"/>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2"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66FF"/>
    <a:srgbClr val="003399"/>
    <a:srgbClr val="66FF99"/>
    <a:srgbClr val="FFFF99"/>
    <a:srgbClr val="FF99FF"/>
    <a:srgbClr val="FF3399"/>
    <a:srgbClr val="FFCCFF"/>
    <a:srgbClr val="FF0000"/>
    <a:srgbClr val="FFFFCC"/>
    <a:srgbClr val="1088C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706" autoAdjust="0"/>
    <p:restoredTop sz="92456" autoAdjust="0"/>
  </p:normalViewPr>
  <p:slideViewPr>
    <p:cSldViewPr>
      <p:cViewPr varScale="1">
        <p:scale>
          <a:sx n="109" d="100"/>
          <a:sy n="109" d="100"/>
        </p:scale>
        <p:origin x="1440" y="102"/>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60" d="100"/>
        <a:sy n="60" d="100"/>
      </p:scale>
      <p:origin x="0" y="-6498"/>
    </p:cViewPr>
  </p:sorterViewPr>
  <p:notesViewPr>
    <p:cSldViewPr>
      <p:cViewPr>
        <p:scale>
          <a:sx n="100" d="100"/>
          <a:sy n="100" d="100"/>
        </p:scale>
        <p:origin x="-2046" y="-72"/>
      </p:cViewPr>
      <p:guideLst>
        <p:guide orient="horz" pos="3127"/>
        <p:guide pos="2142"/>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slide" Target="slides/slide72.xml"/><Relationship Id="rId84" Type="http://schemas.openxmlformats.org/officeDocument/2006/relationships/slide" Target="slides/slide80.xml"/><Relationship Id="rId89" Type="http://schemas.openxmlformats.org/officeDocument/2006/relationships/slide" Target="slides/slide85.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slide" Target="slides/slide75.xml"/><Relationship Id="rId87" Type="http://schemas.openxmlformats.org/officeDocument/2006/relationships/slide" Target="slides/slide83.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slide" Target="slides/slide78.xml"/><Relationship Id="rId90" Type="http://schemas.openxmlformats.org/officeDocument/2006/relationships/notesMaster" Target="notesMasters/notesMaster1.xml"/><Relationship Id="rId95" Type="http://schemas.openxmlformats.org/officeDocument/2006/relationships/tableStyles" Target="tableStyle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4866" name="Rectangle 2"/>
          <p:cNvSpPr>
            <a:spLocks noGrp="1" noChangeArrowheads="1"/>
          </p:cNvSpPr>
          <p:nvPr>
            <p:ph type="hdr" sz="quarter"/>
          </p:nvPr>
        </p:nvSpPr>
        <p:spPr bwMode="auto">
          <a:xfrm>
            <a:off x="0" y="1"/>
            <a:ext cx="2947034" cy="49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328" tIns="46163" rIns="92328" bIns="46163" numCol="1" anchor="t" anchorCtr="0" compatLnSpc="1">
            <a:prstTxWarp prst="textNoShape">
              <a:avLst/>
            </a:prstTxWarp>
          </a:bodyPr>
          <a:lstStyle>
            <a:lvl1pPr defTabSz="921330">
              <a:defRPr>
                <a:latin typeface="Arial" pitchFamily="34" charset="0"/>
              </a:defRPr>
            </a:lvl1pPr>
          </a:lstStyle>
          <a:p>
            <a:pPr>
              <a:defRPr/>
            </a:pPr>
            <a:endParaRPr lang="fr-FR"/>
          </a:p>
        </p:txBody>
      </p:sp>
      <p:sp>
        <p:nvSpPr>
          <p:cNvPr id="164867" name="Rectangle 3"/>
          <p:cNvSpPr>
            <a:spLocks noGrp="1" noChangeArrowheads="1"/>
          </p:cNvSpPr>
          <p:nvPr>
            <p:ph type="dt" sz="quarter" idx="1"/>
          </p:nvPr>
        </p:nvSpPr>
        <p:spPr bwMode="auto">
          <a:xfrm>
            <a:off x="3850642" y="1"/>
            <a:ext cx="2947033" cy="49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328" tIns="46163" rIns="92328" bIns="46163" numCol="1" anchor="t" anchorCtr="0" compatLnSpc="1">
            <a:prstTxWarp prst="textNoShape">
              <a:avLst/>
            </a:prstTxWarp>
          </a:bodyPr>
          <a:lstStyle>
            <a:lvl1pPr algn="r" defTabSz="921330">
              <a:defRPr>
                <a:latin typeface="Arial" pitchFamily="34" charset="0"/>
              </a:defRPr>
            </a:lvl1pPr>
          </a:lstStyle>
          <a:p>
            <a:pPr>
              <a:defRPr/>
            </a:pPr>
            <a:endParaRPr lang="fr-FR"/>
          </a:p>
        </p:txBody>
      </p:sp>
      <p:sp>
        <p:nvSpPr>
          <p:cNvPr id="164868" name="Rectangle 4"/>
          <p:cNvSpPr>
            <a:spLocks noGrp="1" noChangeArrowheads="1"/>
          </p:cNvSpPr>
          <p:nvPr>
            <p:ph type="ftr" sz="quarter" idx="2"/>
          </p:nvPr>
        </p:nvSpPr>
        <p:spPr bwMode="auto">
          <a:xfrm>
            <a:off x="0" y="9427214"/>
            <a:ext cx="2947034" cy="49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328" tIns="46163" rIns="92328" bIns="46163" numCol="1" anchor="b" anchorCtr="0" compatLnSpc="1">
            <a:prstTxWarp prst="textNoShape">
              <a:avLst/>
            </a:prstTxWarp>
          </a:bodyPr>
          <a:lstStyle>
            <a:lvl1pPr defTabSz="921330">
              <a:defRPr>
                <a:latin typeface="Arial" pitchFamily="34" charset="0"/>
              </a:defRPr>
            </a:lvl1pPr>
          </a:lstStyle>
          <a:p>
            <a:pPr>
              <a:defRPr/>
            </a:pPr>
            <a:endParaRPr lang="fr-FR"/>
          </a:p>
        </p:txBody>
      </p:sp>
      <p:sp>
        <p:nvSpPr>
          <p:cNvPr id="164869" name="Rectangle 5"/>
          <p:cNvSpPr>
            <a:spLocks noGrp="1" noChangeArrowheads="1"/>
          </p:cNvSpPr>
          <p:nvPr>
            <p:ph type="sldNum" sz="quarter" idx="3"/>
          </p:nvPr>
        </p:nvSpPr>
        <p:spPr bwMode="auto">
          <a:xfrm>
            <a:off x="3850642" y="9427214"/>
            <a:ext cx="2947033" cy="49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328" tIns="46163" rIns="92328" bIns="46163" numCol="1" anchor="b" anchorCtr="0" compatLnSpc="1">
            <a:prstTxWarp prst="textNoShape">
              <a:avLst/>
            </a:prstTxWarp>
          </a:bodyPr>
          <a:lstStyle>
            <a:lvl1pPr algn="r" defTabSz="921330">
              <a:defRPr>
                <a:latin typeface="Arial" pitchFamily="34" charset="0"/>
              </a:defRPr>
            </a:lvl1pPr>
          </a:lstStyle>
          <a:p>
            <a:pPr>
              <a:defRPr/>
            </a:pPr>
            <a:fld id="{02CF2761-AFD7-4325-8B5B-91DD93EB2E80}" type="slidenum">
              <a:rPr lang="fr-FR"/>
              <a:pPr>
                <a:defRPr/>
              </a:pPr>
              <a:t>‹N°›</a:t>
            </a:fld>
            <a:endParaRPr lang="fr-FR"/>
          </a:p>
        </p:txBody>
      </p:sp>
    </p:spTree>
    <p:extLst>
      <p:ext uri="{BB962C8B-B14F-4D97-AF65-F5344CB8AC3E}">
        <p14:creationId xmlns:p14="http://schemas.microsoft.com/office/powerpoint/2010/main" val="27635916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9090" name="Rectangle 2"/>
          <p:cNvSpPr>
            <a:spLocks noGrp="1" noChangeArrowheads="1"/>
          </p:cNvSpPr>
          <p:nvPr>
            <p:ph type="hdr" sz="quarter"/>
          </p:nvPr>
        </p:nvSpPr>
        <p:spPr bwMode="auto">
          <a:xfrm>
            <a:off x="0" y="1"/>
            <a:ext cx="2947034" cy="49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328" tIns="46163" rIns="92328" bIns="46163" numCol="1" anchor="t" anchorCtr="0" compatLnSpc="1">
            <a:prstTxWarp prst="textNoShape">
              <a:avLst/>
            </a:prstTxWarp>
          </a:bodyPr>
          <a:lstStyle>
            <a:lvl1pPr defTabSz="921330">
              <a:defRPr>
                <a:latin typeface="Arial" pitchFamily="34" charset="0"/>
              </a:defRPr>
            </a:lvl1pPr>
          </a:lstStyle>
          <a:p>
            <a:pPr>
              <a:defRPr/>
            </a:pPr>
            <a:endParaRPr lang="fr-FR"/>
          </a:p>
        </p:txBody>
      </p:sp>
      <p:sp>
        <p:nvSpPr>
          <p:cNvPr id="89091" name="Rectangle 3"/>
          <p:cNvSpPr>
            <a:spLocks noGrp="1" noChangeArrowheads="1"/>
          </p:cNvSpPr>
          <p:nvPr>
            <p:ph type="dt" idx="1"/>
          </p:nvPr>
        </p:nvSpPr>
        <p:spPr bwMode="auto">
          <a:xfrm>
            <a:off x="3849057" y="1"/>
            <a:ext cx="2947034" cy="49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328" tIns="46163" rIns="92328" bIns="46163" numCol="1" anchor="t" anchorCtr="0" compatLnSpc="1">
            <a:prstTxWarp prst="textNoShape">
              <a:avLst/>
            </a:prstTxWarp>
          </a:bodyPr>
          <a:lstStyle>
            <a:lvl1pPr algn="r" defTabSz="921330">
              <a:defRPr>
                <a:latin typeface="Arial" pitchFamily="34" charset="0"/>
              </a:defRPr>
            </a:lvl1pPr>
          </a:lstStyle>
          <a:p>
            <a:pPr>
              <a:defRPr/>
            </a:pPr>
            <a:endParaRPr lang="fr-FR"/>
          </a:p>
        </p:txBody>
      </p:sp>
      <p:sp>
        <p:nvSpPr>
          <p:cNvPr id="5124" name="Rectangle 4"/>
          <p:cNvSpPr>
            <a:spLocks noGrp="1" noRot="1" noChangeAspect="1" noChangeArrowheads="1" noTextEdit="1"/>
          </p:cNvSpPr>
          <p:nvPr>
            <p:ph type="sldImg" idx="2"/>
          </p:nvPr>
        </p:nvSpPr>
        <p:spPr bwMode="auto">
          <a:xfrm>
            <a:off x="712788" y="271463"/>
            <a:ext cx="5734050" cy="430212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9093" name="Rectangle 5"/>
          <p:cNvSpPr>
            <a:spLocks noGrp="1" noChangeArrowheads="1"/>
          </p:cNvSpPr>
          <p:nvPr>
            <p:ph type="body" sz="quarter" idx="3"/>
          </p:nvPr>
        </p:nvSpPr>
        <p:spPr bwMode="auto">
          <a:xfrm>
            <a:off x="328153" y="4715193"/>
            <a:ext cx="6282459" cy="47817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328" tIns="46163" rIns="92328" bIns="46163" numCol="1" anchor="t" anchorCtr="0" compatLnSpc="1">
            <a:prstTxWarp prst="textNoShape">
              <a:avLst/>
            </a:prstTxWarp>
          </a:body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p>
        </p:txBody>
      </p:sp>
      <p:sp>
        <p:nvSpPr>
          <p:cNvPr id="89094" name="Rectangle 6"/>
          <p:cNvSpPr>
            <a:spLocks noGrp="1" noChangeArrowheads="1"/>
          </p:cNvSpPr>
          <p:nvPr>
            <p:ph type="ftr" sz="quarter" idx="4"/>
          </p:nvPr>
        </p:nvSpPr>
        <p:spPr bwMode="auto">
          <a:xfrm>
            <a:off x="0" y="9425629"/>
            <a:ext cx="2947034" cy="4994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328" tIns="46163" rIns="92328" bIns="46163" numCol="1" anchor="b" anchorCtr="0" compatLnSpc="1">
            <a:prstTxWarp prst="textNoShape">
              <a:avLst/>
            </a:prstTxWarp>
          </a:bodyPr>
          <a:lstStyle>
            <a:lvl1pPr defTabSz="921330">
              <a:defRPr>
                <a:latin typeface="Arial" pitchFamily="34" charset="0"/>
              </a:defRPr>
            </a:lvl1pPr>
          </a:lstStyle>
          <a:p>
            <a:pPr>
              <a:defRPr/>
            </a:pPr>
            <a:endParaRPr lang="fr-FR"/>
          </a:p>
        </p:txBody>
      </p:sp>
      <p:sp>
        <p:nvSpPr>
          <p:cNvPr id="89095" name="Rectangle 7"/>
          <p:cNvSpPr>
            <a:spLocks noGrp="1" noChangeArrowheads="1"/>
          </p:cNvSpPr>
          <p:nvPr>
            <p:ph type="sldNum" sz="quarter" idx="5"/>
          </p:nvPr>
        </p:nvSpPr>
        <p:spPr bwMode="auto">
          <a:xfrm>
            <a:off x="3849057" y="9425629"/>
            <a:ext cx="2947034" cy="4994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328" tIns="46163" rIns="92328" bIns="46163" numCol="1" anchor="b" anchorCtr="0" compatLnSpc="1">
            <a:prstTxWarp prst="textNoShape">
              <a:avLst/>
            </a:prstTxWarp>
          </a:bodyPr>
          <a:lstStyle>
            <a:lvl1pPr algn="r" defTabSz="921330">
              <a:defRPr sz="900">
                <a:latin typeface="Arial" pitchFamily="34" charset="0"/>
              </a:defRPr>
            </a:lvl1pPr>
          </a:lstStyle>
          <a:p>
            <a:pPr>
              <a:defRPr/>
            </a:pPr>
            <a:r>
              <a:rPr lang="fr-FR"/>
              <a:t>Module_01_Historique - </a:t>
            </a:r>
            <a:fld id="{0E0349D6-4B31-43DE-9C2B-D17905950938}" type="slidenum">
              <a:rPr lang="fr-FR" sz="1200"/>
              <a:pPr>
                <a:defRPr/>
              </a:pPr>
              <a:t>‹N°›</a:t>
            </a:fld>
            <a:endParaRPr lang="fr-FR" sz="1200"/>
          </a:p>
        </p:txBody>
      </p:sp>
    </p:spTree>
    <p:extLst>
      <p:ext uri="{BB962C8B-B14F-4D97-AF65-F5344CB8AC3E}">
        <p14:creationId xmlns:p14="http://schemas.microsoft.com/office/powerpoint/2010/main" val="220162262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1</a:t>
            </a:fld>
            <a:endParaRPr lang="fr-FR" sz="1200"/>
          </a:p>
        </p:txBody>
      </p:sp>
    </p:spTree>
    <p:extLst>
      <p:ext uri="{BB962C8B-B14F-4D97-AF65-F5344CB8AC3E}">
        <p14:creationId xmlns:p14="http://schemas.microsoft.com/office/powerpoint/2010/main" val="17726665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3</a:t>
            </a:fld>
            <a:endParaRPr lang="fr-FR" sz="1200"/>
          </a:p>
        </p:txBody>
      </p:sp>
    </p:spTree>
    <p:extLst>
      <p:ext uri="{BB962C8B-B14F-4D97-AF65-F5344CB8AC3E}">
        <p14:creationId xmlns:p14="http://schemas.microsoft.com/office/powerpoint/2010/main" val="15314525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4</a:t>
            </a:fld>
            <a:endParaRPr lang="fr-FR" sz="1200"/>
          </a:p>
        </p:txBody>
      </p:sp>
    </p:spTree>
    <p:extLst>
      <p:ext uri="{BB962C8B-B14F-4D97-AF65-F5344CB8AC3E}">
        <p14:creationId xmlns:p14="http://schemas.microsoft.com/office/powerpoint/2010/main" val="28189481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5</a:t>
            </a:fld>
            <a:endParaRPr lang="fr-FR" sz="1200"/>
          </a:p>
        </p:txBody>
      </p:sp>
    </p:spTree>
    <p:extLst>
      <p:ext uri="{BB962C8B-B14F-4D97-AF65-F5344CB8AC3E}">
        <p14:creationId xmlns:p14="http://schemas.microsoft.com/office/powerpoint/2010/main" val="2758880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7</a:t>
            </a:fld>
            <a:endParaRPr lang="fr-FR" sz="1200"/>
          </a:p>
        </p:txBody>
      </p:sp>
    </p:spTree>
    <p:extLst>
      <p:ext uri="{BB962C8B-B14F-4D97-AF65-F5344CB8AC3E}">
        <p14:creationId xmlns:p14="http://schemas.microsoft.com/office/powerpoint/2010/main" val="33590143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8</a:t>
            </a:fld>
            <a:endParaRPr lang="fr-FR" sz="1200"/>
          </a:p>
        </p:txBody>
      </p:sp>
    </p:spTree>
    <p:extLst>
      <p:ext uri="{BB962C8B-B14F-4D97-AF65-F5344CB8AC3E}">
        <p14:creationId xmlns:p14="http://schemas.microsoft.com/office/powerpoint/2010/main" val="22350335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9</a:t>
            </a:fld>
            <a:endParaRPr lang="fr-FR" sz="1200"/>
          </a:p>
        </p:txBody>
      </p:sp>
    </p:spTree>
    <p:extLst>
      <p:ext uri="{BB962C8B-B14F-4D97-AF65-F5344CB8AC3E}">
        <p14:creationId xmlns:p14="http://schemas.microsoft.com/office/powerpoint/2010/main" val="17599141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10</a:t>
            </a:fld>
            <a:endParaRPr lang="fr-FR" sz="1200"/>
          </a:p>
        </p:txBody>
      </p:sp>
    </p:spTree>
    <p:extLst>
      <p:ext uri="{BB962C8B-B14F-4D97-AF65-F5344CB8AC3E}">
        <p14:creationId xmlns:p14="http://schemas.microsoft.com/office/powerpoint/2010/main" val="33365359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11</a:t>
            </a:fld>
            <a:endParaRPr lang="fr-FR" sz="1200"/>
          </a:p>
        </p:txBody>
      </p:sp>
    </p:spTree>
    <p:extLst>
      <p:ext uri="{BB962C8B-B14F-4D97-AF65-F5344CB8AC3E}">
        <p14:creationId xmlns:p14="http://schemas.microsoft.com/office/powerpoint/2010/main" val="33065681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12</a:t>
            </a:fld>
            <a:endParaRPr lang="fr-FR" sz="1200"/>
          </a:p>
        </p:txBody>
      </p:sp>
    </p:spTree>
    <p:extLst>
      <p:ext uri="{BB962C8B-B14F-4D97-AF65-F5344CB8AC3E}">
        <p14:creationId xmlns:p14="http://schemas.microsoft.com/office/powerpoint/2010/main" val="2208838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13</a:t>
            </a:fld>
            <a:endParaRPr lang="fr-FR" sz="1200"/>
          </a:p>
        </p:txBody>
      </p:sp>
    </p:spTree>
    <p:extLst>
      <p:ext uri="{BB962C8B-B14F-4D97-AF65-F5344CB8AC3E}">
        <p14:creationId xmlns:p14="http://schemas.microsoft.com/office/powerpoint/2010/main" val="13608467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14</a:t>
            </a:fld>
            <a:endParaRPr lang="fr-FR" sz="1200"/>
          </a:p>
        </p:txBody>
      </p:sp>
    </p:spTree>
    <p:extLst>
      <p:ext uri="{BB962C8B-B14F-4D97-AF65-F5344CB8AC3E}">
        <p14:creationId xmlns:p14="http://schemas.microsoft.com/office/powerpoint/2010/main" val="36294127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15</a:t>
            </a:fld>
            <a:endParaRPr lang="fr-FR" sz="1200"/>
          </a:p>
        </p:txBody>
      </p:sp>
    </p:spTree>
    <p:extLst>
      <p:ext uri="{BB962C8B-B14F-4D97-AF65-F5344CB8AC3E}">
        <p14:creationId xmlns:p14="http://schemas.microsoft.com/office/powerpoint/2010/main" val="15982660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16</a:t>
            </a:fld>
            <a:endParaRPr lang="fr-FR" sz="1200"/>
          </a:p>
        </p:txBody>
      </p:sp>
    </p:spTree>
    <p:extLst>
      <p:ext uri="{BB962C8B-B14F-4D97-AF65-F5344CB8AC3E}">
        <p14:creationId xmlns:p14="http://schemas.microsoft.com/office/powerpoint/2010/main" val="18875429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17</a:t>
            </a:fld>
            <a:endParaRPr lang="fr-FR" sz="1200"/>
          </a:p>
        </p:txBody>
      </p:sp>
    </p:spTree>
    <p:extLst>
      <p:ext uri="{BB962C8B-B14F-4D97-AF65-F5344CB8AC3E}">
        <p14:creationId xmlns:p14="http://schemas.microsoft.com/office/powerpoint/2010/main" val="38693740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18</a:t>
            </a:fld>
            <a:endParaRPr lang="fr-FR" sz="1200"/>
          </a:p>
        </p:txBody>
      </p:sp>
    </p:spTree>
    <p:extLst>
      <p:ext uri="{BB962C8B-B14F-4D97-AF65-F5344CB8AC3E}">
        <p14:creationId xmlns:p14="http://schemas.microsoft.com/office/powerpoint/2010/main" val="24207105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19</a:t>
            </a:fld>
            <a:endParaRPr lang="fr-FR" sz="1200"/>
          </a:p>
        </p:txBody>
      </p:sp>
    </p:spTree>
    <p:extLst>
      <p:ext uri="{BB962C8B-B14F-4D97-AF65-F5344CB8AC3E}">
        <p14:creationId xmlns:p14="http://schemas.microsoft.com/office/powerpoint/2010/main" val="802468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20</a:t>
            </a:fld>
            <a:endParaRPr lang="fr-FR" sz="1200"/>
          </a:p>
        </p:txBody>
      </p:sp>
    </p:spTree>
    <p:extLst>
      <p:ext uri="{BB962C8B-B14F-4D97-AF65-F5344CB8AC3E}">
        <p14:creationId xmlns:p14="http://schemas.microsoft.com/office/powerpoint/2010/main" val="10038337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21</a:t>
            </a:fld>
            <a:endParaRPr lang="fr-FR" sz="1200"/>
          </a:p>
        </p:txBody>
      </p:sp>
    </p:spTree>
    <p:extLst>
      <p:ext uri="{BB962C8B-B14F-4D97-AF65-F5344CB8AC3E}">
        <p14:creationId xmlns:p14="http://schemas.microsoft.com/office/powerpoint/2010/main" val="21655568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22</a:t>
            </a:fld>
            <a:endParaRPr lang="fr-FR" sz="1200"/>
          </a:p>
        </p:txBody>
      </p:sp>
    </p:spTree>
    <p:extLst>
      <p:ext uri="{BB962C8B-B14F-4D97-AF65-F5344CB8AC3E}">
        <p14:creationId xmlns:p14="http://schemas.microsoft.com/office/powerpoint/2010/main" val="31202945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23</a:t>
            </a:fld>
            <a:endParaRPr lang="fr-FR" sz="1200"/>
          </a:p>
        </p:txBody>
      </p:sp>
    </p:spTree>
    <p:extLst>
      <p:ext uri="{BB962C8B-B14F-4D97-AF65-F5344CB8AC3E}">
        <p14:creationId xmlns:p14="http://schemas.microsoft.com/office/powerpoint/2010/main" val="31524017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24</a:t>
            </a:fld>
            <a:endParaRPr lang="fr-FR" sz="1200"/>
          </a:p>
        </p:txBody>
      </p:sp>
    </p:spTree>
    <p:extLst>
      <p:ext uri="{BB962C8B-B14F-4D97-AF65-F5344CB8AC3E}">
        <p14:creationId xmlns:p14="http://schemas.microsoft.com/office/powerpoint/2010/main" val="42440225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25</a:t>
            </a:fld>
            <a:endParaRPr lang="fr-FR" sz="1200"/>
          </a:p>
        </p:txBody>
      </p:sp>
    </p:spTree>
    <p:extLst>
      <p:ext uri="{BB962C8B-B14F-4D97-AF65-F5344CB8AC3E}">
        <p14:creationId xmlns:p14="http://schemas.microsoft.com/office/powerpoint/2010/main" val="20875678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26</a:t>
            </a:fld>
            <a:endParaRPr lang="fr-FR" sz="1200"/>
          </a:p>
        </p:txBody>
      </p:sp>
    </p:spTree>
    <p:extLst>
      <p:ext uri="{BB962C8B-B14F-4D97-AF65-F5344CB8AC3E}">
        <p14:creationId xmlns:p14="http://schemas.microsoft.com/office/powerpoint/2010/main" val="34092823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27</a:t>
            </a:fld>
            <a:endParaRPr lang="fr-FR" sz="1200"/>
          </a:p>
        </p:txBody>
      </p:sp>
    </p:spTree>
    <p:extLst>
      <p:ext uri="{BB962C8B-B14F-4D97-AF65-F5344CB8AC3E}">
        <p14:creationId xmlns:p14="http://schemas.microsoft.com/office/powerpoint/2010/main" val="16413717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28</a:t>
            </a:fld>
            <a:endParaRPr lang="fr-FR" sz="1200"/>
          </a:p>
        </p:txBody>
      </p:sp>
    </p:spTree>
    <p:extLst>
      <p:ext uri="{BB962C8B-B14F-4D97-AF65-F5344CB8AC3E}">
        <p14:creationId xmlns:p14="http://schemas.microsoft.com/office/powerpoint/2010/main" val="30240347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29</a:t>
            </a:fld>
            <a:endParaRPr lang="fr-FR" sz="1200"/>
          </a:p>
        </p:txBody>
      </p:sp>
    </p:spTree>
    <p:extLst>
      <p:ext uri="{BB962C8B-B14F-4D97-AF65-F5344CB8AC3E}">
        <p14:creationId xmlns:p14="http://schemas.microsoft.com/office/powerpoint/2010/main" val="29687613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30</a:t>
            </a:fld>
            <a:endParaRPr lang="fr-FR" sz="1200"/>
          </a:p>
        </p:txBody>
      </p:sp>
    </p:spTree>
    <p:extLst>
      <p:ext uri="{BB962C8B-B14F-4D97-AF65-F5344CB8AC3E}">
        <p14:creationId xmlns:p14="http://schemas.microsoft.com/office/powerpoint/2010/main" val="31090760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31</a:t>
            </a:fld>
            <a:endParaRPr lang="fr-FR" sz="1200"/>
          </a:p>
        </p:txBody>
      </p:sp>
    </p:spTree>
    <p:extLst>
      <p:ext uri="{BB962C8B-B14F-4D97-AF65-F5344CB8AC3E}">
        <p14:creationId xmlns:p14="http://schemas.microsoft.com/office/powerpoint/2010/main" val="59684683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32</a:t>
            </a:fld>
            <a:endParaRPr lang="fr-FR" sz="1200"/>
          </a:p>
        </p:txBody>
      </p:sp>
    </p:spTree>
    <p:extLst>
      <p:ext uri="{BB962C8B-B14F-4D97-AF65-F5344CB8AC3E}">
        <p14:creationId xmlns:p14="http://schemas.microsoft.com/office/powerpoint/2010/main" val="12107234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33</a:t>
            </a:fld>
            <a:endParaRPr lang="fr-FR" sz="1200"/>
          </a:p>
        </p:txBody>
      </p:sp>
    </p:spTree>
    <p:extLst>
      <p:ext uri="{BB962C8B-B14F-4D97-AF65-F5344CB8AC3E}">
        <p14:creationId xmlns:p14="http://schemas.microsoft.com/office/powerpoint/2010/main" val="397904355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34</a:t>
            </a:fld>
            <a:endParaRPr lang="fr-FR" sz="1200"/>
          </a:p>
        </p:txBody>
      </p:sp>
    </p:spTree>
    <p:extLst>
      <p:ext uri="{BB962C8B-B14F-4D97-AF65-F5344CB8AC3E}">
        <p14:creationId xmlns:p14="http://schemas.microsoft.com/office/powerpoint/2010/main" val="387129804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35</a:t>
            </a:fld>
            <a:endParaRPr lang="fr-FR" sz="1200"/>
          </a:p>
        </p:txBody>
      </p:sp>
    </p:spTree>
    <p:extLst>
      <p:ext uri="{BB962C8B-B14F-4D97-AF65-F5344CB8AC3E}">
        <p14:creationId xmlns:p14="http://schemas.microsoft.com/office/powerpoint/2010/main" val="306268108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36</a:t>
            </a:fld>
            <a:endParaRPr lang="fr-FR" sz="1200"/>
          </a:p>
        </p:txBody>
      </p:sp>
    </p:spTree>
    <p:extLst>
      <p:ext uri="{BB962C8B-B14F-4D97-AF65-F5344CB8AC3E}">
        <p14:creationId xmlns:p14="http://schemas.microsoft.com/office/powerpoint/2010/main" val="116499460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37</a:t>
            </a:fld>
            <a:endParaRPr lang="fr-FR" sz="1200"/>
          </a:p>
        </p:txBody>
      </p:sp>
    </p:spTree>
    <p:extLst>
      <p:ext uri="{BB962C8B-B14F-4D97-AF65-F5344CB8AC3E}">
        <p14:creationId xmlns:p14="http://schemas.microsoft.com/office/powerpoint/2010/main" val="238985569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38</a:t>
            </a:fld>
            <a:endParaRPr lang="fr-FR" sz="1200"/>
          </a:p>
        </p:txBody>
      </p:sp>
    </p:spTree>
    <p:extLst>
      <p:ext uri="{BB962C8B-B14F-4D97-AF65-F5344CB8AC3E}">
        <p14:creationId xmlns:p14="http://schemas.microsoft.com/office/powerpoint/2010/main" val="429112877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39</a:t>
            </a:fld>
            <a:endParaRPr lang="fr-FR" sz="1200"/>
          </a:p>
        </p:txBody>
      </p:sp>
    </p:spTree>
    <p:extLst>
      <p:ext uri="{BB962C8B-B14F-4D97-AF65-F5344CB8AC3E}">
        <p14:creationId xmlns:p14="http://schemas.microsoft.com/office/powerpoint/2010/main" val="213372200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40</a:t>
            </a:fld>
            <a:endParaRPr lang="fr-FR" sz="1200"/>
          </a:p>
        </p:txBody>
      </p:sp>
    </p:spTree>
    <p:extLst>
      <p:ext uri="{BB962C8B-B14F-4D97-AF65-F5344CB8AC3E}">
        <p14:creationId xmlns:p14="http://schemas.microsoft.com/office/powerpoint/2010/main" val="222224493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41</a:t>
            </a:fld>
            <a:endParaRPr lang="fr-FR" sz="1200"/>
          </a:p>
        </p:txBody>
      </p:sp>
    </p:spTree>
    <p:extLst>
      <p:ext uri="{BB962C8B-B14F-4D97-AF65-F5344CB8AC3E}">
        <p14:creationId xmlns:p14="http://schemas.microsoft.com/office/powerpoint/2010/main" val="13857642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42</a:t>
            </a:fld>
            <a:endParaRPr lang="fr-FR" sz="1200"/>
          </a:p>
        </p:txBody>
      </p:sp>
    </p:spTree>
    <p:extLst>
      <p:ext uri="{BB962C8B-B14F-4D97-AF65-F5344CB8AC3E}">
        <p14:creationId xmlns:p14="http://schemas.microsoft.com/office/powerpoint/2010/main" val="286304443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43</a:t>
            </a:fld>
            <a:endParaRPr lang="fr-FR" sz="1200"/>
          </a:p>
        </p:txBody>
      </p:sp>
    </p:spTree>
    <p:extLst>
      <p:ext uri="{BB962C8B-B14F-4D97-AF65-F5344CB8AC3E}">
        <p14:creationId xmlns:p14="http://schemas.microsoft.com/office/powerpoint/2010/main" val="41954813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44</a:t>
            </a:fld>
            <a:endParaRPr lang="fr-FR" sz="1200"/>
          </a:p>
        </p:txBody>
      </p:sp>
    </p:spTree>
    <p:extLst>
      <p:ext uri="{BB962C8B-B14F-4D97-AF65-F5344CB8AC3E}">
        <p14:creationId xmlns:p14="http://schemas.microsoft.com/office/powerpoint/2010/main" val="140853825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45</a:t>
            </a:fld>
            <a:endParaRPr lang="fr-FR" sz="1200"/>
          </a:p>
        </p:txBody>
      </p:sp>
    </p:spTree>
    <p:extLst>
      <p:ext uri="{BB962C8B-B14F-4D97-AF65-F5344CB8AC3E}">
        <p14:creationId xmlns:p14="http://schemas.microsoft.com/office/powerpoint/2010/main" val="227954071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L'observation individuelle</a:t>
            </a:r>
          </a:p>
          <a:p>
            <a:pPr marL="171210" indent="-171210">
              <a:buFont typeface="Arial" panose="020B0604020202020204" pitchFamily="34" charset="0"/>
              <a:buChar char="•"/>
            </a:pPr>
            <a:r>
              <a:rPr lang="fr-FR" dirty="0" smtClean="0"/>
              <a:t>cas de la guérison</a:t>
            </a:r>
            <a:r>
              <a:rPr lang="fr-FR" baseline="0" dirty="0" smtClean="0"/>
              <a:t> d'un rhume banal avec un médicament : n'apporte aucune information</a:t>
            </a:r>
          </a:p>
          <a:p>
            <a:endParaRPr lang="fr-FR" baseline="0" dirty="0" smtClean="0"/>
          </a:p>
          <a:p>
            <a:r>
              <a:rPr lang="fr-FR" baseline="0" dirty="0" smtClean="0"/>
              <a:t>Des observations individuelles intéressantes :</a:t>
            </a:r>
          </a:p>
          <a:p>
            <a:r>
              <a:rPr lang="fr-FR" baseline="0" dirty="0" smtClean="0"/>
              <a:t>réaction au </a:t>
            </a:r>
            <a:r>
              <a:rPr lang="fr-FR" baseline="0" dirty="0" err="1" smtClean="0"/>
              <a:t>Minoxidil</a:t>
            </a:r>
            <a:r>
              <a:rPr lang="fr-FR" baseline="0" dirty="0" smtClean="0"/>
              <a:t> : repousse des cheveux lors d'un traitement expérimental par un anti-hypertenseur</a:t>
            </a:r>
          </a:p>
          <a:p>
            <a:pPr marL="171210" indent="-171210">
              <a:buFont typeface="Arial" panose="020B0604020202020204" pitchFamily="34" charset="0"/>
              <a:buChar char="•"/>
            </a:pPr>
            <a:r>
              <a:rPr lang="fr-FR" baseline="0" dirty="0" smtClean="0"/>
              <a:t>patients VIH-résistants</a:t>
            </a:r>
          </a:p>
          <a:p>
            <a:pPr marL="171210" indent="-171210">
              <a:buFont typeface="Arial" panose="020B0604020202020204" pitchFamily="34" charset="0"/>
              <a:buChar char="•"/>
            </a:pPr>
            <a:endParaRPr lang="fr-FR" dirty="0"/>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46</a:t>
            </a:fld>
            <a:endParaRPr lang="fr-FR" sz="1200"/>
          </a:p>
        </p:txBody>
      </p:sp>
    </p:spTree>
    <p:extLst>
      <p:ext uri="{BB962C8B-B14F-4D97-AF65-F5344CB8AC3E}">
        <p14:creationId xmlns:p14="http://schemas.microsoft.com/office/powerpoint/2010/main" val="196059310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47</a:t>
            </a:fld>
            <a:endParaRPr lang="fr-FR" sz="1200"/>
          </a:p>
        </p:txBody>
      </p:sp>
    </p:spTree>
    <p:extLst>
      <p:ext uri="{BB962C8B-B14F-4D97-AF65-F5344CB8AC3E}">
        <p14:creationId xmlns:p14="http://schemas.microsoft.com/office/powerpoint/2010/main" val="23842488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48</a:t>
            </a:fld>
            <a:endParaRPr lang="fr-FR" sz="1200"/>
          </a:p>
        </p:txBody>
      </p:sp>
    </p:spTree>
    <p:extLst>
      <p:ext uri="{BB962C8B-B14F-4D97-AF65-F5344CB8AC3E}">
        <p14:creationId xmlns:p14="http://schemas.microsoft.com/office/powerpoint/2010/main" val="72016049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49</a:t>
            </a:fld>
            <a:endParaRPr lang="fr-FR" sz="1200"/>
          </a:p>
        </p:txBody>
      </p:sp>
    </p:spTree>
    <p:extLst>
      <p:ext uri="{BB962C8B-B14F-4D97-AF65-F5344CB8AC3E}">
        <p14:creationId xmlns:p14="http://schemas.microsoft.com/office/powerpoint/2010/main" val="146503633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50</a:t>
            </a:fld>
            <a:endParaRPr lang="fr-FR" sz="1200"/>
          </a:p>
        </p:txBody>
      </p:sp>
    </p:spTree>
    <p:extLst>
      <p:ext uri="{BB962C8B-B14F-4D97-AF65-F5344CB8AC3E}">
        <p14:creationId xmlns:p14="http://schemas.microsoft.com/office/powerpoint/2010/main" val="122577813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51</a:t>
            </a:fld>
            <a:endParaRPr lang="fr-FR" sz="1200"/>
          </a:p>
        </p:txBody>
      </p:sp>
    </p:spTree>
    <p:extLst>
      <p:ext uri="{BB962C8B-B14F-4D97-AF65-F5344CB8AC3E}">
        <p14:creationId xmlns:p14="http://schemas.microsoft.com/office/powerpoint/2010/main" val="321548390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52</a:t>
            </a:fld>
            <a:endParaRPr lang="fr-FR" sz="1200"/>
          </a:p>
        </p:txBody>
      </p:sp>
    </p:spTree>
    <p:extLst>
      <p:ext uri="{BB962C8B-B14F-4D97-AF65-F5344CB8AC3E}">
        <p14:creationId xmlns:p14="http://schemas.microsoft.com/office/powerpoint/2010/main" val="327923001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53</a:t>
            </a:fld>
            <a:endParaRPr lang="fr-FR" sz="1200"/>
          </a:p>
        </p:txBody>
      </p:sp>
    </p:spTree>
    <p:extLst>
      <p:ext uri="{BB962C8B-B14F-4D97-AF65-F5344CB8AC3E}">
        <p14:creationId xmlns:p14="http://schemas.microsoft.com/office/powerpoint/2010/main" val="24525910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54</a:t>
            </a:fld>
            <a:endParaRPr lang="fr-FR" sz="1200"/>
          </a:p>
        </p:txBody>
      </p:sp>
    </p:spTree>
    <p:extLst>
      <p:ext uri="{BB962C8B-B14F-4D97-AF65-F5344CB8AC3E}">
        <p14:creationId xmlns:p14="http://schemas.microsoft.com/office/powerpoint/2010/main" val="203311173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55</a:t>
            </a:fld>
            <a:endParaRPr lang="fr-FR" sz="1200"/>
          </a:p>
        </p:txBody>
      </p:sp>
    </p:spTree>
    <p:extLst>
      <p:ext uri="{BB962C8B-B14F-4D97-AF65-F5344CB8AC3E}">
        <p14:creationId xmlns:p14="http://schemas.microsoft.com/office/powerpoint/2010/main" val="229302290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56</a:t>
            </a:fld>
            <a:endParaRPr lang="fr-FR" sz="1200"/>
          </a:p>
        </p:txBody>
      </p:sp>
    </p:spTree>
    <p:extLst>
      <p:ext uri="{BB962C8B-B14F-4D97-AF65-F5344CB8AC3E}">
        <p14:creationId xmlns:p14="http://schemas.microsoft.com/office/powerpoint/2010/main" val="103622236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57</a:t>
            </a:fld>
            <a:endParaRPr lang="fr-FR" sz="1200"/>
          </a:p>
        </p:txBody>
      </p:sp>
    </p:spTree>
    <p:extLst>
      <p:ext uri="{BB962C8B-B14F-4D97-AF65-F5344CB8AC3E}">
        <p14:creationId xmlns:p14="http://schemas.microsoft.com/office/powerpoint/2010/main" val="403974059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58</a:t>
            </a:fld>
            <a:endParaRPr lang="fr-FR" sz="1200"/>
          </a:p>
        </p:txBody>
      </p:sp>
    </p:spTree>
    <p:extLst>
      <p:ext uri="{BB962C8B-B14F-4D97-AF65-F5344CB8AC3E}">
        <p14:creationId xmlns:p14="http://schemas.microsoft.com/office/powerpoint/2010/main" val="393649860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59</a:t>
            </a:fld>
            <a:endParaRPr lang="fr-FR" sz="1200"/>
          </a:p>
        </p:txBody>
      </p:sp>
    </p:spTree>
    <p:extLst>
      <p:ext uri="{BB962C8B-B14F-4D97-AF65-F5344CB8AC3E}">
        <p14:creationId xmlns:p14="http://schemas.microsoft.com/office/powerpoint/2010/main" val="214952594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60</a:t>
            </a:fld>
            <a:endParaRPr lang="fr-FR" sz="1200"/>
          </a:p>
        </p:txBody>
      </p:sp>
    </p:spTree>
    <p:extLst>
      <p:ext uri="{BB962C8B-B14F-4D97-AF65-F5344CB8AC3E}">
        <p14:creationId xmlns:p14="http://schemas.microsoft.com/office/powerpoint/2010/main" val="107798495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61</a:t>
            </a:fld>
            <a:endParaRPr lang="fr-FR" sz="1200"/>
          </a:p>
        </p:txBody>
      </p:sp>
    </p:spTree>
    <p:extLst>
      <p:ext uri="{BB962C8B-B14F-4D97-AF65-F5344CB8AC3E}">
        <p14:creationId xmlns:p14="http://schemas.microsoft.com/office/powerpoint/2010/main" val="370716038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62</a:t>
            </a:fld>
            <a:endParaRPr lang="fr-FR" sz="1200"/>
          </a:p>
        </p:txBody>
      </p:sp>
    </p:spTree>
    <p:extLst>
      <p:ext uri="{BB962C8B-B14F-4D97-AF65-F5344CB8AC3E}">
        <p14:creationId xmlns:p14="http://schemas.microsoft.com/office/powerpoint/2010/main" val="181262486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63</a:t>
            </a:fld>
            <a:endParaRPr lang="fr-FR" sz="1200"/>
          </a:p>
        </p:txBody>
      </p:sp>
    </p:spTree>
    <p:extLst>
      <p:ext uri="{BB962C8B-B14F-4D97-AF65-F5344CB8AC3E}">
        <p14:creationId xmlns:p14="http://schemas.microsoft.com/office/powerpoint/2010/main" val="134190657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64</a:t>
            </a:fld>
            <a:endParaRPr lang="fr-FR" sz="1200"/>
          </a:p>
        </p:txBody>
      </p:sp>
    </p:spTree>
    <p:extLst>
      <p:ext uri="{BB962C8B-B14F-4D97-AF65-F5344CB8AC3E}">
        <p14:creationId xmlns:p14="http://schemas.microsoft.com/office/powerpoint/2010/main" val="60516968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65</a:t>
            </a:fld>
            <a:endParaRPr lang="fr-FR" sz="1200"/>
          </a:p>
        </p:txBody>
      </p:sp>
    </p:spTree>
    <p:extLst>
      <p:ext uri="{BB962C8B-B14F-4D97-AF65-F5344CB8AC3E}">
        <p14:creationId xmlns:p14="http://schemas.microsoft.com/office/powerpoint/2010/main" val="71534593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66</a:t>
            </a:fld>
            <a:endParaRPr lang="fr-FR" sz="1200"/>
          </a:p>
        </p:txBody>
      </p:sp>
    </p:spTree>
    <p:extLst>
      <p:ext uri="{BB962C8B-B14F-4D97-AF65-F5344CB8AC3E}">
        <p14:creationId xmlns:p14="http://schemas.microsoft.com/office/powerpoint/2010/main" val="264898977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67</a:t>
            </a:fld>
            <a:endParaRPr lang="fr-FR" sz="1200"/>
          </a:p>
        </p:txBody>
      </p:sp>
    </p:spTree>
    <p:extLst>
      <p:ext uri="{BB962C8B-B14F-4D97-AF65-F5344CB8AC3E}">
        <p14:creationId xmlns:p14="http://schemas.microsoft.com/office/powerpoint/2010/main" val="146339872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68</a:t>
            </a:fld>
            <a:endParaRPr lang="fr-FR" sz="1200"/>
          </a:p>
        </p:txBody>
      </p:sp>
    </p:spTree>
    <p:extLst>
      <p:ext uri="{BB962C8B-B14F-4D97-AF65-F5344CB8AC3E}">
        <p14:creationId xmlns:p14="http://schemas.microsoft.com/office/powerpoint/2010/main" val="60635290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69</a:t>
            </a:fld>
            <a:endParaRPr lang="fr-FR" sz="1200"/>
          </a:p>
        </p:txBody>
      </p:sp>
    </p:spTree>
    <p:extLst>
      <p:ext uri="{BB962C8B-B14F-4D97-AF65-F5344CB8AC3E}">
        <p14:creationId xmlns:p14="http://schemas.microsoft.com/office/powerpoint/2010/main" val="112715732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70</a:t>
            </a:fld>
            <a:endParaRPr lang="fr-FR" sz="1200"/>
          </a:p>
        </p:txBody>
      </p:sp>
    </p:spTree>
    <p:extLst>
      <p:ext uri="{BB962C8B-B14F-4D97-AF65-F5344CB8AC3E}">
        <p14:creationId xmlns:p14="http://schemas.microsoft.com/office/powerpoint/2010/main" val="295462422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71</a:t>
            </a:fld>
            <a:endParaRPr lang="fr-FR" sz="1200"/>
          </a:p>
        </p:txBody>
      </p:sp>
    </p:spTree>
    <p:extLst>
      <p:ext uri="{BB962C8B-B14F-4D97-AF65-F5344CB8AC3E}">
        <p14:creationId xmlns:p14="http://schemas.microsoft.com/office/powerpoint/2010/main" val="165051954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72</a:t>
            </a:fld>
            <a:endParaRPr lang="fr-FR" sz="1200"/>
          </a:p>
        </p:txBody>
      </p:sp>
    </p:spTree>
    <p:extLst>
      <p:ext uri="{BB962C8B-B14F-4D97-AF65-F5344CB8AC3E}">
        <p14:creationId xmlns:p14="http://schemas.microsoft.com/office/powerpoint/2010/main" val="310213806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73</a:t>
            </a:fld>
            <a:endParaRPr lang="fr-FR" sz="1200"/>
          </a:p>
        </p:txBody>
      </p:sp>
    </p:spTree>
    <p:extLst>
      <p:ext uri="{BB962C8B-B14F-4D97-AF65-F5344CB8AC3E}">
        <p14:creationId xmlns:p14="http://schemas.microsoft.com/office/powerpoint/2010/main" val="55809871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74</a:t>
            </a:fld>
            <a:endParaRPr lang="fr-FR" sz="1200"/>
          </a:p>
        </p:txBody>
      </p:sp>
    </p:spTree>
    <p:extLst>
      <p:ext uri="{BB962C8B-B14F-4D97-AF65-F5344CB8AC3E}">
        <p14:creationId xmlns:p14="http://schemas.microsoft.com/office/powerpoint/2010/main" val="8394744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75</a:t>
            </a:fld>
            <a:endParaRPr lang="fr-FR" sz="1200"/>
          </a:p>
        </p:txBody>
      </p:sp>
    </p:spTree>
    <p:extLst>
      <p:ext uri="{BB962C8B-B14F-4D97-AF65-F5344CB8AC3E}">
        <p14:creationId xmlns:p14="http://schemas.microsoft.com/office/powerpoint/2010/main" val="60536000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76</a:t>
            </a:fld>
            <a:endParaRPr lang="fr-FR" sz="1200"/>
          </a:p>
        </p:txBody>
      </p:sp>
    </p:spTree>
    <p:extLst>
      <p:ext uri="{BB962C8B-B14F-4D97-AF65-F5344CB8AC3E}">
        <p14:creationId xmlns:p14="http://schemas.microsoft.com/office/powerpoint/2010/main" val="7955148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77</a:t>
            </a:fld>
            <a:endParaRPr lang="fr-FR" sz="1200"/>
          </a:p>
        </p:txBody>
      </p:sp>
    </p:spTree>
    <p:extLst>
      <p:ext uri="{BB962C8B-B14F-4D97-AF65-F5344CB8AC3E}">
        <p14:creationId xmlns:p14="http://schemas.microsoft.com/office/powerpoint/2010/main" val="255815921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78</a:t>
            </a:fld>
            <a:endParaRPr lang="fr-FR" sz="1200"/>
          </a:p>
        </p:txBody>
      </p:sp>
    </p:spTree>
    <p:extLst>
      <p:ext uri="{BB962C8B-B14F-4D97-AF65-F5344CB8AC3E}">
        <p14:creationId xmlns:p14="http://schemas.microsoft.com/office/powerpoint/2010/main" val="207118713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79</a:t>
            </a:fld>
            <a:endParaRPr lang="fr-FR" sz="1200"/>
          </a:p>
        </p:txBody>
      </p:sp>
    </p:spTree>
    <p:extLst>
      <p:ext uri="{BB962C8B-B14F-4D97-AF65-F5344CB8AC3E}">
        <p14:creationId xmlns:p14="http://schemas.microsoft.com/office/powerpoint/2010/main" val="328469349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3"/>
          <p:cNvSpPr txBox="1">
            <a:spLocks noGrp="1" noChangeArrowheads="1"/>
          </p:cNvSpPr>
          <p:nvPr/>
        </p:nvSpPr>
        <p:spPr bwMode="auto">
          <a:xfrm>
            <a:off x="3768208" y="0"/>
            <a:ext cx="2883621" cy="489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28" tIns="45764" rIns="91528" bIns="45764"/>
          <a:lstStyle>
            <a:lvl1pPr defTabSz="869950" eaLnBrk="0" hangingPunct="0">
              <a:defRPr sz="1200">
                <a:solidFill>
                  <a:schemeClr val="tx1"/>
                </a:solidFill>
                <a:latin typeface="Arial" panose="020B0604020202020204" pitchFamily="34" charset="0"/>
              </a:defRPr>
            </a:lvl1pPr>
            <a:lvl2pPr marL="742950" indent="-285750" defTabSz="869950" eaLnBrk="0" hangingPunct="0">
              <a:defRPr sz="1200">
                <a:solidFill>
                  <a:schemeClr val="tx1"/>
                </a:solidFill>
                <a:latin typeface="Arial" panose="020B0604020202020204" pitchFamily="34" charset="0"/>
              </a:defRPr>
            </a:lvl2pPr>
            <a:lvl3pPr marL="1143000" indent="-228600" defTabSz="869950" eaLnBrk="0" hangingPunct="0">
              <a:defRPr sz="1200">
                <a:solidFill>
                  <a:schemeClr val="tx1"/>
                </a:solidFill>
                <a:latin typeface="Arial" panose="020B0604020202020204" pitchFamily="34" charset="0"/>
              </a:defRPr>
            </a:lvl3pPr>
            <a:lvl4pPr marL="1600200" indent="-228600" defTabSz="869950" eaLnBrk="0" hangingPunct="0">
              <a:defRPr sz="1200">
                <a:solidFill>
                  <a:schemeClr val="tx1"/>
                </a:solidFill>
                <a:latin typeface="Arial" panose="020B0604020202020204" pitchFamily="34" charset="0"/>
              </a:defRPr>
            </a:lvl4pPr>
            <a:lvl5pPr marL="2057400" indent="-228600" defTabSz="869950" eaLnBrk="0" hangingPunct="0">
              <a:defRPr sz="1200">
                <a:solidFill>
                  <a:schemeClr val="tx1"/>
                </a:solidFill>
                <a:latin typeface="Arial" panose="020B0604020202020204" pitchFamily="34" charset="0"/>
              </a:defRPr>
            </a:lvl5pPr>
            <a:lvl6pPr marL="2514600" indent="-228600" defTabSz="869950" eaLnBrk="0" fontAlgn="base" hangingPunct="0">
              <a:spcBef>
                <a:spcPct val="0"/>
              </a:spcBef>
              <a:spcAft>
                <a:spcPct val="0"/>
              </a:spcAft>
              <a:defRPr sz="1200">
                <a:solidFill>
                  <a:schemeClr val="tx1"/>
                </a:solidFill>
                <a:latin typeface="Arial" panose="020B0604020202020204" pitchFamily="34" charset="0"/>
              </a:defRPr>
            </a:lvl6pPr>
            <a:lvl7pPr marL="2971800" indent="-228600" defTabSz="869950" eaLnBrk="0" fontAlgn="base" hangingPunct="0">
              <a:spcBef>
                <a:spcPct val="0"/>
              </a:spcBef>
              <a:spcAft>
                <a:spcPct val="0"/>
              </a:spcAft>
              <a:defRPr sz="1200">
                <a:solidFill>
                  <a:schemeClr val="tx1"/>
                </a:solidFill>
                <a:latin typeface="Arial" panose="020B0604020202020204" pitchFamily="34" charset="0"/>
              </a:defRPr>
            </a:lvl7pPr>
            <a:lvl8pPr marL="3429000" indent="-228600" defTabSz="869950" eaLnBrk="0" fontAlgn="base" hangingPunct="0">
              <a:spcBef>
                <a:spcPct val="0"/>
              </a:spcBef>
              <a:spcAft>
                <a:spcPct val="0"/>
              </a:spcAft>
              <a:defRPr sz="1200">
                <a:solidFill>
                  <a:schemeClr val="tx1"/>
                </a:solidFill>
                <a:latin typeface="Arial" panose="020B0604020202020204" pitchFamily="34" charset="0"/>
              </a:defRPr>
            </a:lvl8pPr>
            <a:lvl9pPr marL="3886200" indent="-228600" defTabSz="869950" eaLnBrk="0" fontAlgn="base" hangingPunct="0">
              <a:spcBef>
                <a:spcPct val="0"/>
              </a:spcBef>
              <a:spcAft>
                <a:spcPct val="0"/>
              </a:spcAft>
              <a:defRPr sz="1200">
                <a:solidFill>
                  <a:schemeClr val="tx1"/>
                </a:solidFill>
                <a:latin typeface="Arial" panose="020B0604020202020204" pitchFamily="34" charset="0"/>
              </a:defRPr>
            </a:lvl9pPr>
          </a:lstStyle>
          <a:p>
            <a:pPr algn="r" eaLnBrk="1" hangingPunct="1"/>
            <a:fld id="{7EAAAC05-019C-46C6-9F8A-4127B6413F53}" type="datetime1">
              <a:rPr lang="fr-FR" sz="1100"/>
              <a:pPr algn="r" eaLnBrk="1" hangingPunct="1"/>
              <a:t>14/10/2014</a:t>
            </a:fld>
            <a:endParaRPr lang="fr-FR" sz="1100"/>
          </a:p>
        </p:txBody>
      </p:sp>
      <p:sp>
        <p:nvSpPr>
          <p:cNvPr id="49155" name="Rectangle 7"/>
          <p:cNvSpPr txBox="1">
            <a:spLocks noGrp="1" noChangeArrowheads="1"/>
          </p:cNvSpPr>
          <p:nvPr/>
        </p:nvSpPr>
        <p:spPr bwMode="auto">
          <a:xfrm>
            <a:off x="3768208" y="9328915"/>
            <a:ext cx="2883621" cy="489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28" tIns="45764" rIns="91528" bIns="45764" anchor="b"/>
          <a:lstStyle>
            <a:lvl1pPr defTabSz="869950" eaLnBrk="0" hangingPunct="0">
              <a:defRPr sz="1200">
                <a:solidFill>
                  <a:schemeClr val="tx1"/>
                </a:solidFill>
                <a:latin typeface="Arial" panose="020B0604020202020204" pitchFamily="34" charset="0"/>
              </a:defRPr>
            </a:lvl1pPr>
            <a:lvl2pPr marL="742950" indent="-285750" defTabSz="869950" eaLnBrk="0" hangingPunct="0">
              <a:defRPr sz="1200">
                <a:solidFill>
                  <a:schemeClr val="tx1"/>
                </a:solidFill>
                <a:latin typeface="Arial" panose="020B0604020202020204" pitchFamily="34" charset="0"/>
              </a:defRPr>
            </a:lvl2pPr>
            <a:lvl3pPr marL="1143000" indent="-228600" defTabSz="869950" eaLnBrk="0" hangingPunct="0">
              <a:defRPr sz="1200">
                <a:solidFill>
                  <a:schemeClr val="tx1"/>
                </a:solidFill>
                <a:latin typeface="Arial" panose="020B0604020202020204" pitchFamily="34" charset="0"/>
              </a:defRPr>
            </a:lvl3pPr>
            <a:lvl4pPr marL="1600200" indent="-228600" defTabSz="869950" eaLnBrk="0" hangingPunct="0">
              <a:defRPr sz="1200">
                <a:solidFill>
                  <a:schemeClr val="tx1"/>
                </a:solidFill>
                <a:latin typeface="Arial" panose="020B0604020202020204" pitchFamily="34" charset="0"/>
              </a:defRPr>
            </a:lvl4pPr>
            <a:lvl5pPr marL="2057400" indent="-228600" defTabSz="869950" eaLnBrk="0" hangingPunct="0">
              <a:defRPr sz="1200">
                <a:solidFill>
                  <a:schemeClr val="tx1"/>
                </a:solidFill>
                <a:latin typeface="Arial" panose="020B0604020202020204" pitchFamily="34" charset="0"/>
              </a:defRPr>
            </a:lvl5pPr>
            <a:lvl6pPr marL="2514600" indent="-228600" defTabSz="869950" eaLnBrk="0" fontAlgn="base" hangingPunct="0">
              <a:spcBef>
                <a:spcPct val="0"/>
              </a:spcBef>
              <a:spcAft>
                <a:spcPct val="0"/>
              </a:spcAft>
              <a:defRPr sz="1200">
                <a:solidFill>
                  <a:schemeClr val="tx1"/>
                </a:solidFill>
                <a:latin typeface="Arial" panose="020B0604020202020204" pitchFamily="34" charset="0"/>
              </a:defRPr>
            </a:lvl6pPr>
            <a:lvl7pPr marL="2971800" indent="-228600" defTabSz="869950" eaLnBrk="0" fontAlgn="base" hangingPunct="0">
              <a:spcBef>
                <a:spcPct val="0"/>
              </a:spcBef>
              <a:spcAft>
                <a:spcPct val="0"/>
              </a:spcAft>
              <a:defRPr sz="1200">
                <a:solidFill>
                  <a:schemeClr val="tx1"/>
                </a:solidFill>
                <a:latin typeface="Arial" panose="020B0604020202020204" pitchFamily="34" charset="0"/>
              </a:defRPr>
            </a:lvl7pPr>
            <a:lvl8pPr marL="3429000" indent="-228600" defTabSz="869950" eaLnBrk="0" fontAlgn="base" hangingPunct="0">
              <a:spcBef>
                <a:spcPct val="0"/>
              </a:spcBef>
              <a:spcAft>
                <a:spcPct val="0"/>
              </a:spcAft>
              <a:defRPr sz="1200">
                <a:solidFill>
                  <a:schemeClr val="tx1"/>
                </a:solidFill>
                <a:latin typeface="Arial" panose="020B0604020202020204" pitchFamily="34" charset="0"/>
              </a:defRPr>
            </a:lvl8pPr>
            <a:lvl9pPr marL="3886200" indent="-228600" defTabSz="869950" eaLnBrk="0" fontAlgn="base" hangingPunct="0">
              <a:spcBef>
                <a:spcPct val="0"/>
              </a:spcBef>
              <a:spcAft>
                <a:spcPct val="0"/>
              </a:spcAft>
              <a:defRPr sz="1200">
                <a:solidFill>
                  <a:schemeClr val="tx1"/>
                </a:solidFill>
                <a:latin typeface="Arial" panose="020B0604020202020204" pitchFamily="34" charset="0"/>
              </a:defRPr>
            </a:lvl9pPr>
          </a:lstStyle>
          <a:p>
            <a:pPr algn="r" eaLnBrk="1" hangingPunct="1"/>
            <a:r>
              <a:rPr lang="fr-FR" sz="900"/>
              <a:t>Module_01_Historique - </a:t>
            </a:r>
            <a:fld id="{8E93D253-0A75-43DB-8904-735FC761A0DE}" type="slidenum">
              <a:rPr lang="fr-FR" sz="1100"/>
              <a:pPr algn="r" eaLnBrk="1" hangingPunct="1"/>
              <a:t>80</a:t>
            </a:fld>
            <a:endParaRPr lang="fr-FR" sz="1100"/>
          </a:p>
        </p:txBody>
      </p:sp>
      <p:sp>
        <p:nvSpPr>
          <p:cNvPr id="49156" name="Rectangle 2"/>
          <p:cNvSpPr>
            <a:spLocks noGrp="1" noRot="1" noChangeAspect="1" noChangeArrowheads="1" noTextEdit="1"/>
          </p:cNvSpPr>
          <p:nvPr>
            <p:ph type="sldImg"/>
          </p:nvPr>
        </p:nvSpPr>
        <p:spPr>
          <a:solidFill>
            <a:srgbClr val="FFFFFF"/>
          </a:solidFill>
          <a:ln/>
        </p:spPr>
      </p:sp>
      <p:sp>
        <p:nvSpPr>
          <p:cNvPr id="49157" name="Rectangle 3"/>
          <p:cNvSpPr>
            <a:spLocks noGrp="1" noChangeArrowheads="1"/>
          </p:cNvSpPr>
          <p:nvPr>
            <p:ph type="body" idx="1"/>
          </p:nvPr>
        </p:nvSpPr>
        <p:spPr>
          <a:solidFill>
            <a:srgbClr val="FFFFFF"/>
          </a:solidFill>
          <a:ln>
            <a:solidFill>
              <a:srgbClr val="000000"/>
            </a:solidFill>
          </a:ln>
        </p:spPr>
        <p:txBody>
          <a:bodyPr lIns="91523" tIns="45761" rIns="91523" bIns="45761"/>
          <a:lstStyle/>
          <a:p>
            <a:pPr eaLnBrk="1" hangingPunct="1"/>
            <a:r>
              <a:rPr lang="fr-FR" smtClean="0">
                <a:latin typeface="Arial" panose="020B0604020202020204" pitchFamily="34" charset="0"/>
              </a:rPr>
              <a:t>Par rapport à l’analyse d’un seul essai ou de plusieurs pris individuellement, la méta-analyse permet : </a:t>
            </a:r>
          </a:p>
          <a:p>
            <a:pPr eaLnBrk="1" hangingPunct="1">
              <a:buFontTx/>
              <a:buChar char="•"/>
            </a:pPr>
            <a:r>
              <a:rPr lang="fr-FR" smtClean="0">
                <a:latin typeface="Arial" panose="020B0604020202020204" pitchFamily="34" charset="0"/>
              </a:rPr>
              <a:t>d’augmenter la puissance statistique (la probabilité de trouver un résultat significatif) de la recherche d’un effet traitement. La méta-analyse est alors utilisée pour mettre en évidence l'effet du traitement dans une situation où les essais déjà réalisés pris individuellement ne permettent pas de conclure car aucun n’a donné de résultat statistiquement significatif,</a:t>
            </a:r>
          </a:p>
          <a:p>
            <a:pPr eaLnBrk="1" hangingPunct="1">
              <a:buFontTx/>
              <a:buChar char="•"/>
            </a:pPr>
            <a:r>
              <a:rPr lang="fr-FR" smtClean="0">
                <a:latin typeface="Arial" panose="020B0604020202020204" pitchFamily="34" charset="0"/>
              </a:rPr>
              <a:t>de réconcilier des résultats apparemment discordants et de lever le doute,</a:t>
            </a:r>
          </a:p>
          <a:p>
            <a:pPr eaLnBrk="1" hangingPunct="1">
              <a:buFontTx/>
              <a:buChar char="•"/>
            </a:pPr>
            <a:r>
              <a:rPr lang="fr-FR" smtClean="0">
                <a:latin typeface="Arial" panose="020B0604020202020204" pitchFamily="34" charset="0"/>
              </a:rPr>
              <a:t>d’augmenter la précision de l'estimation de la taille de l'effet du traitement, en la basant sur une plus grande quantité d'informations, consécutive à l'augmentation du nombre de sujets prenant part à la comparaison,</a:t>
            </a:r>
          </a:p>
          <a:p>
            <a:pPr eaLnBrk="1" hangingPunct="1">
              <a:buFontTx/>
              <a:buChar char="•"/>
            </a:pPr>
            <a:r>
              <a:rPr lang="fr-FR" smtClean="0">
                <a:latin typeface="Arial" panose="020B0604020202020204" pitchFamily="34" charset="0"/>
              </a:rPr>
              <a:t>de synthétiser une somme d’informations parfois très importante, </a:t>
            </a:r>
          </a:p>
          <a:p>
            <a:pPr eaLnBrk="1" hangingPunct="1">
              <a:buFontTx/>
              <a:buChar char="•"/>
            </a:pPr>
            <a:r>
              <a:rPr lang="fr-FR" smtClean="0">
                <a:latin typeface="Arial" panose="020B0604020202020204" pitchFamily="34" charset="0"/>
              </a:rPr>
              <a:t>de tester et augmenter la généralisation d'un résultat à un large éventail de patients. L'estimation issue d'une méta-analyse est ainsi  plus proche de l'effet qui sera vraisemblablement obtenu avec l'utilisation "en pratique" du médicament. Pris individuellement, chaque essai a sélectionné avec beaucoup de soin les sujets inclus. En regroupant des essais portant sur des groupes de sujets de caractéristiques différentes, la méta-analyse procure un moyen d'approcher le "patient moyen tout venant" de la population de diffusion,</a:t>
            </a:r>
          </a:p>
          <a:p>
            <a:pPr eaLnBrk="1" hangingPunct="1">
              <a:buFontTx/>
              <a:buChar char="•"/>
            </a:pPr>
            <a:r>
              <a:rPr lang="fr-FR" smtClean="0">
                <a:latin typeface="Arial" panose="020B0604020202020204" pitchFamily="34" charset="0"/>
              </a:rPr>
              <a:t>d’expliquer la variabilité des résultats entre essais (notamment par suite de biais dans certains essais), </a:t>
            </a:r>
          </a:p>
          <a:p>
            <a:pPr eaLnBrk="1" hangingPunct="1">
              <a:buFontTx/>
              <a:buChar char="•"/>
            </a:pPr>
            <a:r>
              <a:rPr lang="fr-FR" smtClean="0">
                <a:latin typeface="Arial" panose="020B0604020202020204" pitchFamily="34" charset="0"/>
              </a:rPr>
              <a:t>de réaliser des analyses en sous-groupes et effectuer une recherche des groupes de patients susceptibles de bénéficier le plus d'un traitement, ou au contraire ne pas en bénéficier. La prise en compte simultanée de plusieurs essais apporte une plus grande variété dans les caractéristiques de base des patients étudiés et aussi des effectifs accrus dans les sous-groupes. Elle permet aussi de vérifier qu'un résultat d'un sous-groupe se retrouve sur l'ensemble des essais,</a:t>
            </a:r>
          </a:p>
          <a:p>
            <a:pPr eaLnBrk="1" hangingPunct="1">
              <a:buFontTx/>
              <a:buChar char="•"/>
            </a:pPr>
            <a:r>
              <a:rPr lang="fr-FR" smtClean="0">
                <a:latin typeface="Arial" panose="020B0604020202020204" pitchFamily="34" charset="0"/>
              </a:rPr>
              <a:t>de mettre un essai en perspective en le confrontant aux autres essais du domaine,</a:t>
            </a:r>
          </a:p>
          <a:p>
            <a:pPr eaLnBrk="1" hangingPunct="1">
              <a:buFontTx/>
              <a:buChar char="•"/>
            </a:pPr>
            <a:r>
              <a:rPr lang="fr-FR" smtClean="0">
                <a:latin typeface="Arial" panose="020B0604020202020204" pitchFamily="34" charset="0"/>
              </a:rPr>
              <a:t>de constater le manque de données fiables dans un domaine et mettre en place un essai,</a:t>
            </a:r>
          </a:p>
          <a:p>
            <a:pPr eaLnBrk="1" hangingPunct="1">
              <a:buFontTx/>
              <a:buChar char="•"/>
            </a:pPr>
            <a:r>
              <a:rPr lang="fr-FR" smtClean="0">
                <a:latin typeface="Arial" panose="020B0604020202020204" pitchFamily="34" charset="0"/>
              </a:rPr>
              <a:t>de répondre à une question non initialement posée par les essais.</a:t>
            </a:r>
          </a:p>
        </p:txBody>
      </p:sp>
    </p:spTree>
    <p:extLst>
      <p:ext uri="{BB962C8B-B14F-4D97-AF65-F5344CB8AC3E}">
        <p14:creationId xmlns:p14="http://schemas.microsoft.com/office/powerpoint/2010/main" val="23880349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81</a:t>
            </a:fld>
            <a:endParaRPr lang="fr-FR" sz="1200"/>
          </a:p>
        </p:txBody>
      </p:sp>
    </p:spTree>
    <p:extLst>
      <p:ext uri="{BB962C8B-B14F-4D97-AF65-F5344CB8AC3E}">
        <p14:creationId xmlns:p14="http://schemas.microsoft.com/office/powerpoint/2010/main" val="359901516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82</a:t>
            </a:fld>
            <a:endParaRPr lang="fr-FR" sz="1200"/>
          </a:p>
        </p:txBody>
      </p:sp>
    </p:spTree>
    <p:extLst>
      <p:ext uri="{BB962C8B-B14F-4D97-AF65-F5344CB8AC3E}">
        <p14:creationId xmlns:p14="http://schemas.microsoft.com/office/powerpoint/2010/main" val="409319429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83</a:t>
            </a:fld>
            <a:endParaRPr lang="fr-FR" sz="1200"/>
          </a:p>
        </p:txBody>
      </p:sp>
    </p:spTree>
    <p:extLst>
      <p:ext uri="{BB962C8B-B14F-4D97-AF65-F5344CB8AC3E}">
        <p14:creationId xmlns:p14="http://schemas.microsoft.com/office/powerpoint/2010/main" val="172243773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84</a:t>
            </a:fld>
            <a:endParaRPr lang="fr-FR" sz="1200"/>
          </a:p>
        </p:txBody>
      </p:sp>
    </p:spTree>
    <p:extLst>
      <p:ext uri="{BB962C8B-B14F-4D97-AF65-F5344CB8AC3E}">
        <p14:creationId xmlns:p14="http://schemas.microsoft.com/office/powerpoint/2010/main" val="209670090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r>
              <a:rPr lang="fr-FR" smtClean="0"/>
              <a:t>Module_01_Historique - </a:t>
            </a:r>
            <a:fld id="{0E0349D6-4B31-43DE-9C2B-D17905950938}" type="slidenum">
              <a:rPr lang="fr-FR" sz="1200"/>
              <a:pPr>
                <a:defRPr/>
              </a:pPr>
              <a:t>85</a:t>
            </a:fld>
            <a:endParaRPr lang="fr-FR" sz="1200"/>
          </a:p>
        </p:txBody>
      </p:sp>
    </p:spTree>
    <p:extLst>
      <p:ext uri="{BB962C8B-B14F-4D97-AF65-F5344CB8AC3E}">
        <p14:creationId xmlns:p14="http://schemas.microsoft.com/office/powerpoint/2010/main" val="41696547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0483" name="Rectangle 10"/>
          <p:cNvSpPr>
            <a:spLocks noGrp="1" noChangeArrowheads="1"/>
          </p:cNvSpPr>
          <p:nvPr>
            <p:ph type="subTitle" idx="1"/>
          </p:nvPr>
        </p:nvSpPr>
        <p:spPr>
          <a:xfrm>
            <a:off x="1371600" y="3886200"/>
            <a:ext cx="6400800" cy="369332"/>
          </a:xfrm>
        </p:spPr>
        <p:txBody>
          <a:bodyPr>
            <a:spAutoFit/>
          </a:bodyPr>
          <a:lstStyle>
            <a:lvl1pPr marL="0" indent="0" algn="ctr">
              <a:buFont typeface="Arial" pitchFamily="34" charset="0"/>
              <a:buNone/>
              <a:defRPr smtClean="0">
                <a:latin typeface="+mn-lt"/>
              </a:defRPr>
            </a:lvl1pPr>
          </a:lstStyle>
          <a:p>
            <a:pPr lvl="0"/>
            <a:r>
              <a:rPr lang="fr-FR" noProof="0" smtClean="0"/>
              <a:t>Modifiez le style des sous-titres du masque</a:t>
            </a:r>
            <a:endParaRPr lang="fr-FR" noProof="0" dirty="0" smtClean="0"/>
          </a:p>
        </p:txBody>
      </p:sp>
      <p:sp>
        <p:nvSpPr>
          <p:cNvPr id="20484" name="Rectangle 11"/>
          <p:cNvSpPr>
            <a:spLocks noGrp="1" noChangeArrowheads="1"/>
          </p:cNvSpPr>
          <p:nvPr>
            <p:ph type="ctrTitle"/>
          </p:nvPr>
        </p:nvSpPr>
        <p:spPr>
          <a:xfrm>
            <a:off x="685800" y="2130425"/>
            <a:ext cx="7772400" cy="492443"/>
          </a:xfrm>
        </p:spPr>
        <p:txBody>
          <a:bodyPr>
            <a:spAutoFit/>
          </a:bodyPr>
          <a:lstStyle>
            <a:lvl1pPr algn="ctr">
              <a:defRPr smtClean="0">
                <a:latin typeface="+mj-lt"/>
              </a:defRPr>
            </a:lvl1pPr>
          </a:lstStyle>
          <a:p>
            <a:pPr lvl="0"/>
            <a:r>
              <a:rPr lang="fr-FR" noProof="0" smtClean="0"/>
              <a:t>Modifiez le style du titre</a:t>
            </a:r>
            <a:endParaRPr lang="fr-FR" noProof="0" dirty="0" smtClean="0"/>
          </a:p>
        </p:txBody>
      </p:sp>
      <p:sp>
        <p:nvSpPr>
          <p:cNvPr id="9" name="Rectangle 2"/>
          <p:cNvSpPr>
            <a:spLocks noGrp="1" noChangeArrowheads="1"/>
          </p:cNvSpPr>
          <p:nvPr>
            <p:ph type="dt" sz="half" idx="2"/>
          </p:nvPr>
        </p:nvSpPr>
        <p:spPr/>
        <p:txBody>
          <a:bodyPr/>
          <a:lstStyle>
            <a:lvl1pPr>
              <a:defRPr/>
            </a:lvl1pPr>
          </a:lstStyle>
          <a:p>
            <a:fld id="{876CEB6C-8373-4AB7-921E-4DA1A5FB785E}" type="datetime4">
              <a:rPr lang="fr-FR"/>
              <a:pPr/>
              <a:t>14 octobre 2014</a:t>
            </a:fld>
            <a:endParaRPr lang="fr-FR" dirty="0"/>
          </a:p>
        </p:txBody>
      </p:sp>
      <p:sp>
        <p:nvSpPr>
          <p:cNvPr id="10" name="Rectangle 3"/>
          <p:cNvSpPr>
            <a:spLocks noGrp="1" noChangeArrowheads="1"/>
          </p:cNvSpPr>
          <p:nvPr>
            <p:ph type="ftr" sz="quarter" idx="3"/>
          </p:nvPr>
        </p:nvSpPr>
        <p:spPr/>
        <p:txBody>
          <a:bodyPr/>
          <a:lstStyle>
            <a:lvl1pPr>
              <a:defRPr/>
            </a:lvl1pPr>
          </a:lstStyle>
          <a:p>
            <a:r>
              <a:rPr lang="fr-FR" dirty="0"/>
              <a:t>Sunnikan Consulting 2012 - Tous droits réservés</a:t>
            </a:r>
          </a:p>
        </p:txBody>
      </p:sp>
      <p:sp>
        <p:nvSpPr>
          <p:cNvPr id="11" name="Rectangle 4"/>
          <p:cNvSpPr>
            <a:spLocks noGrp="1" noChangeArrowheads="1"/>
          </p:cNvSpPr>
          <p:nvPr>
            <p:ph type="sldNum" sz="quarter" idx="4"/>
          </p:nvPr>
        </p:nvSpPr>
        <p:spPr/>
        <p:txBody>
          <a:bodyPr/>
          <a:lstStyle>
            <a:lvl1pPr>
              <a:defRPr/>
            </a:lvl1pPr>
          </a:lstStyle>
          <a:p>
            <a:fld id="{76626A60-E19B-4FAA-BA51-296E0199772B}" type="slidenum">
              <a:rPr lang="fr-FR"/>
              <a:pPr/>
              <a:t>‹N°›</a:t>
            </a:fld>
            <a:endParaRPr lang="fr-FR"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hf hdr="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p>
            <a:fld id="{33B6F5E2-E583-413C-8922-3DC6CAA9D286}" type="datetime4">
              <a:rPr lang="fr-FR" smtClean="0"/>
              <a:pPr/>
              <a:t>14 octobre 2014</a:t>
            </a:fld>
            <a:endParaRPr lang="fr-FR" dirty="0"/>
          </a:p>
        </p:txBody>
      </p:sp>
      <p:sp>
        <p:nvSpPr>
          <p:cNvPr id="4" name="Espace réservé du pied de page 3"/>
          <p:cNvSpPr>
            <a:spLocks noGrp="1"/>
          </p:cNvSpPr>
          <p:nvPr>
            <p:ph type="ftr" sz="quarter" idx="11"/>
          </p:nvPr>
        </p:nvSpPr>
        <p:spPr/>
        <p:txBody>
          <a:bodyPr/>
          <a:lstStyle/>
          <a:p>
            <a:r>
              <a:rPr lang="fr-FR" smtClean="0"/>
              <a:t>Sunnikan Consulting 2012 - Tous droits réservés</a:t>
            </a:r>
            <a:endParaRPr lang="fr-FR" dirty="0"/>
          </a:p>
        </p:txBody>
      </p:sp>
      <p:sp>
        <p:nvSpPr>
          <p:cNvPr id="5" name="Espace réservé du numéro de diapositive 4"/>
          <p:cNvSpPr>
            <a:spLocks noGrp="1"/>
          </p:cNvSpPr>
          <p:nvPr>
            <p:ph type="sldNum" sz="quarter" idx="12"/>
          </p:nvPr>
        </p:nvSpPr>
        <p:spPr/>
        <p:txBody>
          <a:bodyPr/>
          <a:lstStyle/>
          <a:p>
            <a:fld id="{E1D61545-30E6-46C7-9396-3AB8FF037665}" type="slidenum">
              <a:rPr lang="fr-FR" smtClean="0"/>
              <a:pPr/>
              <a:t>‹N°›</a:t>
            </a:fld>
            <a:endParaRPr lang="fr-FR" dirty="0"/>
          </a:p>
        </p:txBody>
      </p:sp>
      <p:sp>
        <p:nvSpPr>
          <p:cNvPr id="8" name="Titre 1"/>
          <p:cNvSpPr>
            <a:spLocks noGrp="1"/>
          </p:cNvSpPr>
          <p:nvPr>
            <p:ph type="title"/>
          </p:nvPr>
        </p:nvSpPr>
        <p:spPr>
          <a:xfrm>
            <a:off x="323528" y="188640"/>
            <a:ext cx="7344816" cy="892552"/>
          </a:xfrm>
        </p:spPr>
        <p:txBody>
          <a:bodyPr/>
          <a:lstStyle/>
          <a:p>
            <a:r>
              <a:rPr lang="fr-FR" smtClean="0"/>
              <a:t>Modifiez le style du titre</a:t>
            </a:r>
            <a:endParaRPr lang="fr-FR" dirty="0"/>
          </a:p>
        </p:txBody>
      </p:sp>
    </p:spTree>
    <p:extLst>
      <p:ext uri="{BB962C8B-B14F-4D97-AF65-F5344CB8AC3E}">
        <p14:creationId xmlns:p14="http://schemas.microsoft.com/office/powerpoint/2010/main" val="416287351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323528" y="188640"/>
            <a:ext cx="7344816" cy="461665"/>
          </a:xfrm>
        </p:spPr>
        <p:txBody>
          <a:bodyPr/>
          <a:lstStyle>
            <a:lvl1pPr>
              <a:defRPr sz="2400"/>
            </a:lvl1pPr>
          </a:lstStyle>
          <a:p>
            <a:r>
              <a:rPr lang="fr-FR" dirty="0" smtClean="0"/>
              <a:t>Modifiez le style du titre</a:t>
            </a:r>
            <a:endParaRPr lang="fr-FR" dirty="0"/>
          </a:p>
        </p:txBody>
      </p:sp>
      <p:sp>
        <p:nvSpPr>
          <p:cNvPr id="3" name="Espace réservé de la date 2"/>
          <p:cNvSpPr>
            <a:spLocks noGrp="1"/>
          </p:cNvSpPr>
          <p:nvPr>
            <p:ph type="dt" sz="half" idx="10"/>
          </p:nvPr>
        </p:nvSpPr>
        <p:spPr/>
        <p:txBody>
          <a:bodyPr/>
          <a:lstStyle/>
          <a:p>
            <a:fld id="{33B6F5E2-E583-413C-8922-3DC6CAA9D286}" type="datetime4">
              <a:rPr lang="fr-FR" smtClean="0"/>
              <a:pPr/>
              <a:t>14 octobre 2014</a:t>
            </a:fld>
            <a:endParaRPr lang="fr-FR" dirty="0"/>
          </a:p>
        </p:txBody>
      </p:sp>
      <p:sp>
        <p:nvSpPr>
          <p:cNvPr id="4" name="Espace réservé du pied de page 3"/>
          <p:cNvSpPr>
            <a:spLocks noGrp="1"/>
          </p:cNvSpPr>
          <p:nvPr>
            <p:ph type="ftr" sz="quarter" idx="11"/>
          </p:nvPr>
        </p:nvSpPr>
        <p:spPr/>
        <p:txBody>
          <a:bodyPr/>
          <a:lstStyle/>
          <a:p>
            <a:r>
              <a:rPr lang="fr-FR" smtClean="0"/>
              <a:t>Sunnikan Consulting 2012 - Tous droits réservés</a:t>
            </a:r>
            <a:endParaRPr lang="fr-FR" dirty="0"/>
          </a:p>
        </p:txBody>
      </p:sp>
      <p:sp>
        <p:nvSpPr>
          <p:cNvPr id="5" name="Espace réservé du numéro de diapositive 4"/>
          <p:cNvSpPr>
            <a:spLocks noGrp="1"/>
          </p:cNvSpPr>
          <p:nvPr>
            <p:ph type="sldNum" sz="quarter" idx="12"/>
          </p:nvPr>
        </p:nvSpPr>
        <p:spPr/>
        <p:txBody>
          <a:bodyPr/>
          <a:lstStyle/>
          <a:p>
            <a:fld id="{E1D61545-30E6-46C7-9396-3AB8FF037665}" type="slidenum">
              <a:rPr lang="fr-FR" smtClean="0"/>
              <a:pPr/>
              <a:t>‹N°›</a:t>
            </a:fld>
            <a:endParaRPr lang="fr-FR" dirty="0"/>
          </a:p>
        </p:txBody>
      </p:sp>
      <p:sp>
        <p:nvSpPr>
          <p:cNvPr id="7" name="Rectangle 10"/>
          <p:cNvSpPr>
            <a:spLocks noGrp="1" noChangeArrowheads="1"/>
          </p:cNvSpPr>
          <p:nvPr>
            <p:ph idx="1"/>
          </p:nvPr>
        </p:nvSpPr>
        <p:spPr bwMode="auto">
          <a:xfrm>
            <a:off x="323528" y="1124744"/>
            <a:ext cx="7344816" cy="1588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lvl1pPr algn="just">
              <a:defRPr/>
            </a:lvl1pPr>
            <a:lvl2pPr algn="just">
              <a:defRPr/>
            </a:lvl2pPr>
            <a:lvl3pPr algn="just">
              <a:defRPr/>
            </a:lvl3pPr>
            <a:lvl4pPr algn="just">
              <a:defRPr/>
            </a:lvl4pPr>
            <a:lvl5pPr algn="just">
              <a:defRPr/>
            </a:lvl5p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extLst>
      <p:ext uri="{BB962C8B-B14F-4D97-AF65-F5344CB8AC3E}">
        <p14:creationId xmlns:p14="http://schemas.microsoft.com/office/powerpoint/2010/main" val="127678986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emf"/><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1" name="Rectangle 10"/>
          <p:cNvSpPr>
            <a:spLocks noGrp="1" noChangeArrowheads="1"/>
          </p:cNvSpPr>
          <p:nvPr>
            <p:ph type="body" idx="1"/>
          </p:nvPr>
        </p:nvSpPr>
        <p:spPr bwMode="auto">
          <a:xfrm>
            <a:off x="323528" y="1124744"/>
            <a:ext cx="7344816" cy="1588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2052" name="Rectangle 11"/>
          <p:cNvSpPr>
            <a:spLocks noGrp="1" noChangeArrowheads="1"/>
          </p:cNvSpPr>
          <p:nvPr>
            <p:ph type="title"/>
          </p:nvPr>
        </p:nvSpPr>
        <p:spPr bwMode="auto">
          <a:xfrm>
            <a:off x="323528" y="188640"/>
            <a:ext cx="7344816"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r>
              <a:rPr lang="en-GB" dirty="0" smtClean="0"/>
              <a:t>Titre</a:t>
            </a:r>
            <a:br>
              <a:rPr lang="en-GB" dirty="0" smtClean="0"/>
            </a:br>
            <a:endParaRPr lang="en-GB" dirty="0" smtClean="0"/>
          </a:p>
        </p:txBody>
      </p:sp>
      <p:sp>
        <p:nvSpPr>
          <p:cNvPr id="9" name="Rectangle 2"/>
          <p:cNvSpPr>
            <a:spLocks noGrp="1" noChangeArrowheads="1"/>
          </p:cNvSpPr>
          <p:nvPr>
            <p:ph type="dt" sz="half" idx="2"/>
          </p:nvPr>
        </p:nvSpPr>
        <p:spPr bwMode="auto">
          <a:xfrm>
            <a:off x="549275" y="6381750"/>
            <a:ext cx="1719263" cy="214313"/>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defRPr sz="1000"/>
            </a:lvl1pPr>
          </a:lstStyle>
          <a:p>
            <a:fld id="{33B6F5E2-E583-413C-8922-3DC6CAA9D286}" type="datetime4">
              <a:rPr lang="fr-FR"/>
              <a:pPr/>
              <a:t>14 octobre 2014</a:t>
            </a:fld>
            <a:endParaRPr lang="fr-FR" dirty="0"/>
          </a:p>
        </p:txBody>
      </p:sp>
      <p:sp>
        <p:nvSpPr>
          <p:cNvPr id="10" name="Rectangle 3"/>
          <p:cNvSpPr>
            <a:spLocks noGrp="1" noChangeArrowheads="1"/>
          </p:cNvSpPr>
          <p:nvPr>
            <p:ph type="ftr" sz="quarter" idx="3"/>
          </p:nvPr>
        </p:nvSpPr>
        <p:spPr bwMode="auto">
          <a:xfrm>
            <a:off x="2268538" y="6381750"/>
            <a:ext cx="5692775" cy="214313"/>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ctr">
              <a:defRPr sz="1000"/>
            </a:lvl1pPr>
          </a:lstStyle>
          <a:p>
            <a:r>
              <a:rPr lang="fr-FR" dirty="0"/>
              <a:t>Sunnikan Consulting 2012 - Tous droits réservés</a:t>
            </a:r>
          </a:p>
        </p:txBody>
      </p:sp>
      <p:sp>
        <p:nvSpPr>
          <p:cNvPr id="11" name="Rectangle 4"/>
          <p:cNvSpPr>
            <a:spLocks noGrp="1" noChangeArrowheads="1"/>
          </p:cNvSpPr>
          <p:nvPr>
            <p:ph type="sldNum" sz="quarter" idx="4"/>
          </p:nvPr>
        </p:nvSpPr>
        <p:spPr bwMode="auto">
          <a:xfrm>
            <a:off x="7956550" y="6381750"/>
            <a:ext cx="514350" cy="206375"/>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1000"/>
            </a:lvl1pPr>
          </a:lstStyle>
          <a:p>
            <a:fld id="{E1D61545-30E6-46C7-9396-3AB8FF037665}" type="slidenum">
              <a:rPr lang="fr-FR"/>
              <a:pPr/>
              <a:t>‹N°›</a:t>
            </a:fld>
            <a:endParaRPr lang="fr-FR" dirty="0"/>
          </a:p>
        </p:txBody>
      </p:sp>
      <p:pic>
        <p:nvPicPr>
          <p:cNvPr id="7" name="Picture 2" descr="Y:\Images\LOGO_SUNNIKAN.emf"/>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758385" y="281503"/>
            <a:ext cx="1187450" cy="267177"/>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66" r:id="rId1"/>
    <p:sldLayoutId id="2147483669" r:id="rId2"/>
    <p:sldLayoutId id="2147483670" r:id="rId3"/>
  </p:sldLayoutIdLst>
  <p:timing>
    <p:tnLst>
      <p:par>
        <p:cTn id="1" dur="indefinite" restart="never" nodeType="tmRoot"/>
      </p:par>
    </p:tnLst>
  </p:timing>
  <p:hf hdr="0"/>
  <p:txStyles>
    <p:titleStyle>
      <a:lvl1pPr algn="l" rtl="0" eaLnBrk="1" fontAlgn="base" hangingPunct="1">
        <a:spcBef>
          <a:spcPct val="0"/>
        </a:spcBef>
        <a:spcAft>
          <a:spcPct val="0"/>
        </a:spcAft>
        <a:buSzPct val="350000"/>
        <a:defRPr sz="2600" b="0">
          <a:solidFill>
            <a:srgbClr val="1088C9"/>
          </a:solidFill>
          <a:latin typeface="+mj-lt"/>
          <a:ea typeface="+mj-ea"/>
          <a:cs typeface="+mj-cs"/>
        </a:defRPr>
      </a:lvl1pPr>
      <a:lvl2pPr algn="l" rtl="0" eaLnBrk="1" fontAlgn="base" hangingPunct="1">
        <a:spcBef>
          <a:spcPct val="0"/>
        </a:spcBef>
        <a:spcAft>
          <a:spcPct val="0"/>
        </a:spcAft>
        <a:buSzPct val="350000"/>
        <a:defRPr sz="2600" b="1">
          <a:solidFill>
            <a:srgbClr val="1088C9"/>
          </a:solidFill>
          <a:latin typeface="Calibri" pitchFamily="34" charset="0"/>
        </a:defRPr>
      </a:lvl2pPr>
      <a:lvl3pPr algn="l" rtl="0" eaLnBrk="1" fontAlgn="base" hangingPunct="1">
        <a:spcBef>
          <a:spcPct val="0"/>
        </a:spcBef>
        <a:spcAft>
          <a:spcPct val="0"/>
        </a:spcAft>
        <a:buSzPct val="350000"/>
        <a:defRPr sz="2600" b="1">
          <a:solidFill>
            <a:srgbClr val="1088C9"/>
          </a:solidFill>
          <a:latin typeface="Calibri" pitchFamily="34" charset="0"/>
        </a:defRPr>
      </a:lvl3pPr>
      <a:lvl4pPr algn="l" rtl="0" eaLnBrk="1" fontAlgn="base" hangingPunct="1">
        <a:spcBef>
          <a:spcPct val="0"/>
        </a:spcBef>
        <a:spcAft>
          <a:spcPct val="0"/>
        </a:spcAft>
        <a:buSzPct val="350000"/>
        <a:defRPr sz="2600" b="1">
          <a:solidFill>
            <a:srgbClr val="1088C9"/>
          </a:solidFill>
          <a:latin typeface="Calibri" pitchFamily="34" charset="0"/>
        </a:defRPr>
      </a:lvl4pPr>
      <a:lvl5pPr algn="l" rtl="0" eaLnBrk="1" fontAlgn="base" hangingPunct="1">
        <a:spcBef>
          <a:spcPct val="0"/>
        </a:spcBef>
        <a:spcAft>
          <a:spcPct val="0"/>
        </a:spcAft>
        <a:buSzPct val="350000"/>
        <a:defRPr sz="2600" b="1">
          <a:solidFill>
            <a:srgbClr val="1088C9"/>
          </a:solidFill>
          <a:latin typeface="Calibri" pitchFamily="34" charset="0"/>
        </a:defRPr>
      </a:lvl5pPr>
      <a:lvl6pPr marL="457200" algn="l" rtl="0" eaLnBrk="1" fontAlgn="base" hangingPunct="1">
        <a:spcBef>
          <a:spcPct val="0"/>
        </a:spcBef>
        <a:spcAft>
          <a:spcPct val="0"/>
        </a:spcAft>
        <a:buSzPct val="350000"/>
        <a:defRPr sz="2600" b="1">
          <a:solidFill>
            <a:srgbClr val="1088C9"/>
          </a:solidFill>
          <a:latin typeface="Calibri" pitchFamily="34" charset="0"/>
        </a:defRPr>
      </a:lvl6pPr>
      <a:lvl7pPr marL="914400" algn="l" rtl="0" eaLnBrk="1" fontAlgn="base" hangingPunct="1">
        <a:spcBef>
          <a:spcPct val="0"/>
        </a:spcBef>
        <a:spcAft>
          <a:spcPct val="0"/>
        </a:spcAft>
        <a:buSzPct val="350000"/>
        <a:defRPr sz="2600" b="1">
          <a:solidFill>
            <a:srgbClr val="1088C9"/>
          </a:solidFill>
          <a:latin typeface="Calibri" pitchFamily="34" charset="0"/>
        </a:defRPr>
      </a:lvl7pPr>
      <a:lvl8pPr marL="1371600" algn="l" rtl="0" eaLnBrk="1" fontAlgn="base" hangingPunct="1">
        <a:spcBef>
          <a:spcPct val="0"/>
        </a:spcBef>
        <a:spcAft>
          <a:spcPct val="0"/>
        </a:spcAft>
        <a:buSzPct val="350000"/>
        <a:defRPr sz="2600" b="1">
          <a:solidFill>
            <a:srgbClr val="1088C9"/>
          </a:solidFill>
          <a:latin typeface="Calibri" pitchFamily="34" charset="0"/>
        </a:defRPr>
      </a:lvl8pPr>
      <a:lvl9pPr marL="1828800" algn="l" rtl="0" eaLnBrk="1" fontAlgn="base" hangingPunct="1">
        <a:spcBef>
          <a:spcPct val="0"/>
        </a:spcBef>
        <a:spcAft>
          <a:spcPct val="0"/>
        </a:spcAft>
        <a:buSzPct val="350000"/>
        <a:defRPr sz="2600" b="1">
          <a:solidFill>
            <a:srgbClr val="1088C9"/>
          </a:solidFill>
          <a:latin typeface="Calibri" pitchFamily="34" charset="0"/>
        </a:defRPr>
      </a:lvl9pPr>
    </p:titleStyle>
    <p:bodyStyle>
      <a:lvl1pPr marL="342900" indent="-342900" algn="just" rtl="0" eaLnBrk="1" fontAlgn="base" hangingPunct="1">
        <a:spcBef>
          <a:spcPct val="20000"/>
        </a:spcBef>
        <a:spcAft>
          <a:spcPct val="0"/>
        </a:spcAft>
        <a:buClr>
          <a:srgbClr val="FF3399"/>
        </a:buClr>
        <a:buSzPct val="150000"/>
        <a:buFont typeface="Arial" pitchFamily="34" charset="0"/>
        <a:buChar char="»"/>
        <a:defRPr>
          <a:solidFill>
            <a:srgbClr val="003399"/>
          </a:solidFill>
          <a:latin typeface="+mn-lt"/>
          <a:ea typeface="+mn-ea"/>
          <a:cs typeface="Calibri" pitchFamily="34" charset="0"/>
        </a:defRPr>
      </a:lvl1pPr>
      <a:lvl2pPr marL="742950" indent="-285750" algn="just" rtl="0" eaLnBrk="1" fontAlgn="base" hangingPunct="1">
        <a:spcBef>
          <a:spcPct val="20000"/>
        </a:spcBef>
        <a:spcAft>
          <a:spcPct val="0"/>
        </a:spcAft>
        <a:buClr>
          <a:srgbClr val="FF3399"/>
        </a:buClr>
        <a:buSzPct val="130000"/>
        <a:buFont typeface="Arial" pitchFamily="34" charset="0"/>
        <a:buChar char="•"/>
        <a:defRPr>
          <a:solidFill>
            <a:srgbClr val="1088C9"/>
          </a:solidFill>
          <a:latin typeface="+mn-lt"/>
          <a:cs typeface="Calibri" pitchFamily="34" charset="0"/>
        </a:defRPr>
      </a:lvl2pPr>
      <a:lvl3pPr marL="1143000" indent="-228600" algn="just" rtl="0" eaLnBrk="1" fontAlgn="base" hangingPunct="1">
        <a:spcBef>
          <a:spcPct val="20000"/>
        </a:spcBef>
        <a:spcAft>
          <a:spcPct val="0"/>
        </a:spcAft>
        <a:buClr>
          <a:srgbClr val="FF3399"/>
        </a:buClr>
        <a:buFont typeface="Arial" pitchFamily="34" charset="0"/>
        <a:buChar char="•"/>
        <a:defRPr>
          <a:solidFill>
            <a:srgbClr val="1088C9"/>
          </a:solidFill>
          <a:latin typeface="+mn-lt"/>
          <a:cs typeface="Calibri" pitchFamily="34" charset="0"/>
        </a:defRPr>
      </a:lvl3pPr>
      <a:lvl4pPr marL="1550988" indent="-228600" algn="just" rtl="0" eaLnBrk="1" fontAlgn="base" hangingPunct="1">
        <a:spcBef>
          <a:spcPct val="20000"/>
        </a:spcBef>
        <a:spcAft>
          <a:spcPct val="0"/>
        </a:spcAft>
        <a:buClr>
          <a:srgbClr val="FF3399"/>
        </a:buClr>
        <a:buFont typeface="Arial" pitchFamily="34" charset="0"/>
        <a:buChar char="–"/>
        <a:defRPr sz="1600">
          <a:solidFill>
            <a:srgbClr val="1088C9"/>
          </a:solidFill>
          <a:latin typeface="+mn-lt"/>
          <a:cs typeface="Calibri" pitchFamily="34" charset="0"/>
        </a:defRPr>
      </a:lvl4pPr>
      <a:lvl5pPr marL="1958975" indent="-228600" algn="just" rtl="0" eaLnBrk="1" fontAlgn="base" hangingPunct="1">
        <a:spcBef>
          <a:spcPct val="20000"/>
        </a:spcBef>
        <a:spcAft>
          <a:spcPct val="0"/>
        </a:spcAft>
        <a:buClr>
          <a:srgbClr val="FF3399"/>
        </a:buClr>
        <a:buFont typeface="Arial" pitchFamily="34" charset="0"/>
        <a:buChar char="–"/>
        <a:defRPr sz="1400">
          <a:solidFill>
            <a:srgbClr val="1088C9"/>
          </a:solidFill>
          <a:latin typeface="+mn-lt"/>
          <a:cs typeface="Calibri" pitchFamily="34" charset="0"/>
        </a:defRPr>
      </a:lvl5pPr>
      <a:lvl6pPr marL="2416175" indent="-228600" algn="l" rtl="0" eaLnBrk="1" fontAlgn="base" hangingPunct="1">
        <a:spcBef>
          <a:spcPct val="20000"/>
        </a:spcBef>
        <a:spcAft>
          <a:spcPct val="0"/>
        </a:spcAft>
        <a:buClr>
          <a:srgbClr val="FF3399"/>
        </a:buClr>
        <a:buFont typeface="Arial" pitchFamily="34" charset="0"/>
        <a:buChar char="•"/>
        <a:defRPr sz="1600">
          <a:solidFill>
            <a:srgbClr val="3366FF"/>
          </a:solidFill>
          <a:latin typeface="+mn-lt"/>
        </a:defRPr>
      </a:lvl6pPr>
      <a:lvl7pPr marL="2873375" indent="-228600" algn="l" rtl="0" eaLnBrk="1" fontAlgn="base" hangingPunct="1">
        <a:spcBef>
          <a:spcPct val="20000"/>
        </a:spcBef>
        <a:spcAft>
          <a:spcPct val="0"/>
        </a:spcAft>
        <a:buClr>
          <a:srgbClr val="FF3399"/>
        </a:buClr>
        <a:buFont typeface="Arial" pitchFamily="34" charset="0"/>
        <a:buChar char="•"/>
        <a:defRPr sz="1600">
          <a:solidFill>
            <a:srgbClr val="3366FF"/>
          </a:solidFill>
          <a:latin typeface="+mn-lt"/>
        </a:defRPr>
      </a:lvl7pPr>
      <a:lvl8pPr marL="3330575" indent="-228600" algn="l" rtl="0" eaLnBrk="1" fontAlgn="base" hangingPunct="1">
        <a:spcBef>
          <a:spcPct val="20000"/>
        </a:spcBef>
        <a:spcAft>
          <a:spcPct val="0"/>
        </a:spcAft>
        <a:buClr>
          <a:srgbClr val="FF3399"/>
        </a:buClr>
        <a:buFont typeface="Arial" pitchFamily="34" charset="0"/>
        <a:buChar char="•"/>
        <a:defRPr sz="1600">
          <a:solidFill>
            <a:srgbClr val="3366FF"/>
          </a:solidFill>
          <a:latin typeface="+mn-lt"/>
        </a:defRPr>
      </a:lvl8pPr>
      <a:lvl9pPr marL="3787775" indent="-228600" algn="l" rtl="0" eaLnBrk="1" fontAlgn="base" hangingPunct="1">
        <a:spcBef>
          <a:spcPct val="20000"/>
        </a:spcBef>
        <a:spcAft>
          <a:spcPct val="0"/>
        </a:spcAft>
        <a:buClr>
          <a:srgbClr val="FF3399"/>
        </a:buClr>
        <a:buFont typeface="Arial" pitchFamily="34" charset="0"/>
        <a:buChar char="•"/>
        <a:defRPr sz="1600">
          <a:solidFill>
            <a:srgbClr val="3366FF"/>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http://sunnikan.net/wp-content/uploads/2011/07/georges.jpg" TargetMode="External"/><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larecherche.fr/idees/back-to-basic/essais-cliniques-01-09-2007-85642"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hyperlink" Target="http://www.ich.org/" TargetMode="External"/><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3.xml"/><Relationship Id="rId1" Type="http://schemas.openxmlformats.org/officeDocument/2006/relationships/vmlDrawing" Target="../drawings/vmlDrawing1.vml"/><Relationship Id="rId6" Type="http://schemas.openxmlformats.org/officeDocument/2006/relationships/image" Target="../media/image8.png"/><Relationship Id="rId5" Type="http://schemas.openxmlformats.org/officeDocument/2006/relationships/image" Target="../media/image7.wmf"/><Relationship Id="rId4" Type="http://schemas.openxmlformats.org/officeDocument/2006/relationships/oleObject" Target="../embeddings/oleObject1.bin"/></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hyperlink" Target="http://www.jle.com/fr/revues/medecine/bdc/sommaire.phtml?cle_parution=2127&amp;type=text.html" TargetMode="External"/><Relationship Id="rId2" Type="http://schemas.openxmlformats.org/officeDocument/2006/relationships/notesSlide" Target="../notesSlides/notesSlide49.xml"/><Relationship Id="rId1" Type="http://schemas.openxmlformats.org/officeDocument/2006/relationships/slideLayout" Target="../slideLayouts/slideLayout3.xml"/><Relationship Id="rId4" Type="http://schemas.openxmlformats.org/officeDocument/2006/relationships/image" Target="../media/image16.jp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3" Type="http://schemas.openxmlformats.org/officeDocument/2006/relationships/hyperlink" Target="file:///C:\Synchros\Intra_SC\Reglementation\France\BP_Epidemiologie_1998_F.htm" TargetMode="External"/><Relationship Id="rId2" Type="http://schemas.openxmlformats.org/officeDocument/2006/relationships/notesSlide" Target="../notesSlides/notesSlide56.xml"/><Relationship Id="rId1" Type="http://schemas.openxmlformats.org/officeDocument/2006/relationships/slideLayout" Target="../slideLayouts/slideLayout3.xml"/><Relationship Id="rId4" Type="http://schemas.openxmlformats.org/officeDocument/2006/relationships/hyperlink" Target="http://fr.wikipedia.org/wiki/Pharmaco-%C3%A9pid%C3%A9miologie" TargetMode="Externa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hyperlink" Target="http://media.enseignementsup-recherche.gouv.fr/file/Fiches_Cohortes/38/1/presentation-COHORTES_167381.pdf" TargetMode="External"/><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67.xml"/><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68.xml"/><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70.xml"/><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71.xml"/><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75.xml"/><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notesSlide" Target="../notesSlides/notesSlide77.xml"/><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notesSlide" Target="../notesSlides/notesSlide79.xml"/><Relationship Id="rId1" Type="http://schemas.openxmlformats.org/officeDocument/2006/relationships/slideLayout" Target="../slideLayouts/slideLayout3.xml"/><Relationship Id="rId4" Type="http://schemas.openxmlformats.org/officeDocument/2006/relationships/hyperlink" Target="http://corpet.free.fr/MetaRatAspirin.html" TargetMode="Externa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81.xml"/><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8" Type="http://schemas.openxmlformats.org/officeDocument/2006/relationships/hyperlink" Target="http://www.ncbi.nlm.nih.gov/pubmed?term=Barker%20AH%5bAuthor%5d&amp;cauthor=true&amp;cauthor_uid=1900101" TargetMode="External"/><Relationship Id="rId3" Type="http://schemas.openxmlformats.org/officeDocument/2006/relationships/hyperlink" Target="http://www.ncbi.nlm.nih.gov/pubmed?term=Echt%20DS%5bAuthor%5d&amp;cauthor=true&amp;cauthor_uid=1900101" TargetMode="External"/><Relationship Id="rId7" Type="http://schemas.openxmlformats.org/officeDocument/2006/relationships/hyperlink" Target="http://www.ncbi.nlm.nih.gov/pubmed?term=Obias-Manno%20D%5bAuthor%5d&amp;cauthor=true&amp;cauthor_uid=1900101" TargetMode="External"/><Relationship Id="rId12" Type="http://schemas.openxmlformats.org/officeDocument/2006/relationships/hyperlink" Target="http://www.ncbi.nlm.nih.gov/pubmed?term=Greene%20HL%5bAuthor%5d&amp;cauthor=true&amp;cauthor_uid=1900101" TargetMode="External"/><Relationship Id="rId2" Type="http://schemas.openxmlformats.org/officeDocument/2006/relationships/notesSlide" Target="../notesSlides/notesSlide82.xml"/><Relationship Id="rId1" Type="http://schemas.openxmlformats.org/officeDocument/2006/relationships/slideLayout" Target="../slideLayouts/slideLayout3.xml"/><Relationship Id="rId6" Type="http://schemas.openxmlformats.org/officeDocument/2006/relationships/hyperlink" Target="http://www.ncbi.nlm.nih.gov/pubmed?term=Peters%20RW%5bAuthor%5d&amp;cauthor=true&amp;cauthor_uid=1900101" TargetMode="External"/><Relationship Id="rId11" Type="http://schemas.openxmlformats.org/officeDocument/2006/relationships/hyperlink" Target="http://www.ncbi.nlm.nih.gov/pubmed?term=Friedman%20L%5bAuthor%5d&amp;cauthor=true&amp;cauthor_uid=1900101" TargetMode="External"/><Relationship Id="rId5" Type="http://schemas.openxmlformats.org/officeDocument/2006/relationships/hyperlink" Target="http://www.ncbi.nlm.nih.gov/pubmed?term=Mitchell%20LB%5bAuthor%5d&amp;cauthor=true&amp;cauthor_uid=1900101" TargetMode="External"/><Relationship Id="rId10" Type="http://schemas.openxmlformats.org/officeDocument/2006/relationships/hyperlink" Target="http://www.ncbi.nlm.nih.gov/pubmed?term=Baker%20A%5bAuthor%5d&amp;cauthor=true&amp;cauthor_uid=1900101" TargetMode="External"/><Relationship Id="rId4" Type="http://schemas.openxmlformats.org/officeDocument/2006/relationships/hyperlink" Target="http://www.ncbi.nlm.nih.gov/pubmed?term=Liebson%20PR%5bAuthor%5d&amp;cauthor=true&amp;cauthor_uid=1900101" TargetMode="External"/><Relationship Id="rId9" Type="http://schemas.openxmlformats.org/officeDocument/2006/relationships/hyperlink" Target="http://www.ncbi.nlm.nih.gov/pubmed?term=Arensberg%20D%5bAuthor%5d&amp;cauthor=true&amp;cauthor_uid=1900101" TargetMode="External"/></Relationships>
</file>

<file path=ppt/slides/_rels/slide85.xml.rels><?xml version="1.0" encoding="UTF-8" standalone="yes"?>
<Relationships xmlns="http://schemas.openxmlformats.org/package/2006/relationships"><Relationship Id="rId3" Type="http://schemas.openxmlformats.org/officeDocument/2006/relationships/hyperlink" Target="http://www.spc.univ-lyon1.fr/polycop/" TargetMode="External"/><Relationship Id="rId2" Type="http://schemas.openxmlformats.org/officeDocument/2006/relationships/notesSlide" Target="../notesSlides/notesSlide8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ous-titre 4"/>
          <p:cNvSpPr>
            <a:spLocks noGrp="1"/>
          </p:cNvSpPr>
          <p:nvPr>
            <p:ph type="subTitle" idx="1"/>
          </p:nvPr>
        </p:nvSpPr>
        <p:spPr>
          <a:xfrm>
            <a:off x="1371600" y="3886200"/>
            <a:ext cx="6400800" cy="701731"/>
          </a:xfrm>
        </p:spPr>
        <p:txBody>
          <a:bodyPr/>
          <a:lstStyle/>
          <a:p>
            <a:r>
              <a:rPr lang="fr-FR" dirty="0" smtClean="0"/>
              <a:t>Dr Georges MARTIN, </a:t>
            </a:r>
            <a:r>
              <a:rPr lang="fr-FR" dirty="0" err="1" smtClean="0"/>
              <a:t>Sunnikan</a:t>
            </a:r>
            <a:r>
              <a:rPr lang="fr-FR" dirty="0" smtClean="0"/>
              <a:t> Consulting</a:t>
            </a:r>
          </a:p>
          <a:p>
            <a:r>
              <a:rPr lang="fr-FR" dirty="0" smtClean="0"/>
              <a:t>Jeudi 12 décembre 2013</a:t>
            </a:r>
            <a:endParaRPr lang="fr-FR" dirty="0"/>
          </a:p>
        </p:txBody>
      </p:sp>
      <p:sp>
        <p:nvSpPr>
          <p:cNvPr id="4" name="Titre 3"/>
          <p:cNvSpPr>
            <a:spLocks noGrp="1"/>
          </p:cNvSpPr>
          <p:nvPr>
            <p:ph type="ctrTitle"/>
          </p:nvPr>
        </p:nvSpPr>
        <p:spPr>
          <a:xfrm>
            <a:off x="685800" y="2130425"/>
            <a:ext cx="7772400" cy="892552"/>
          </a:xfrm>
        </p:spPr>
        <p:txBody>
          <a:bodyPr/>
          <a:lstStyle/>
          <a:p>
            <a:r>
              <a:rPr lang="fr-FR" dirty="0" smtClean="0"/>
              <a:t>Formation aux études cliniques </a:t>
            </a:r>
            <a:br>
              <a:rPr lang="fr-FR" dirty="0" smtClean="0"/>
            </a:br>
            <a:r>
              <a:rPr lang="fr-FR" dirty="0" smtClean="0"/>
              <a:t>pour les Analystes Marketing Ventes de NOVARTIS</a:t>
            </a:r>
            <a:endParaRPr lang="fr-F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188640"/>
            <a:ext cx="7344816" cy="830997"/>
          </a:xfrm>
        </p:spPr>
        <p:txBody>
          <a:bodyPr/>
          <a:lstStyle/>
          <a:p>
            <a:r>
              <a:rPr lang="fr-FR" dirty="0"/>
              <a:t>Georges </a:t>
            </a:r>
            <a:r>
              <a:rPr lang="fr-FR" dirty="0" smtClean="0"/>
              <a:t>MARTIN, Sunnikan Consulting</a:t>
            </a:r>
            <a:r>
              <a:rPr lang="fr-FR" dirty="0"/>
              <a:t/>
            </a:r>
            <a:br>
              <a:rPr lang="fr-FR" dirty="0"/>
            </a:br>
            <a:r>
              <a:rPr lang="fr-FR" dirty="0"/>
              <a:t>Ingénieur, Docteur en </a:t>
            </a:r>
            <a:r>
              <a:rPr lang="fr-FR" dirty="0" smtClean="0"/>
              <a:t>Médecine</a:t>
            </a:r>
            <a:endParaRPr lang="fr-FR" dirty="0"/>
          </a:p>
        </p:txBody>
      </p:sp>
      <p:sp>
        <p:nvSpPr>
          <p:cNvPr id="3" name="Espace réservé de la date 2"/>
          <p:cNvSpPr>
            <a:spLocks noGrp="1"/>
          </p:cNvSpPr>
          <p:nvPr>
            <p:ph type="dt" sz="half" idx="10"/>
          </p:nvPr>
        </p:nvSpPr>
        <p:spPr/>
        <p:txBody>
          <a:bodyPr/>
          <a:lstStyle/>
          <a:p>
            <a:r>
              <a:rPr lang="fr-FR" smtClean="0"/>
              <a:t>7 novembre 2013</a:t>
            </a:r>
            <a:endParaRPr lang="fr-FR" dirty="0"/>
          </a:p>
        </p:txBody>
      </p:sp>
      <p:sp>
        <p:nvSpPr>
          <p:cNvPr id="4" name="Espace réservé du pied de page 3"/>
          <p:cNvSpPr>
            <a:spLocks noGrp="1"/>
          </p:cNvSpPr>
          <p:nvPr>
            <p:ph type="ftr" sz="quarter" idx="11"/>
          </p:nvPr>
        </p:nvSpPr>
        <p:spPr/>
        <p:txBody>
          <a:bodyPr/>
          <a:lstStyle/>
          <a:p>
            <a:r>
              <a:rPr lang="fr-FR" smtClean="0"/>
              <a:t>Sunnikan Consulting 2013 - Tous droits réservés</a:t>
            </a:r>
            <a:endParaRPr lang="fr-FR" dirty="0"/>
          </a:p>
        </p:txBody>
      </p:sp>
      <p:sp>
        <p:nvSpPr>
          <p:cNvPr id="5" name="Espace réservé du numéro de diapositive 4"/>
          <p:cNvSpPr>
            <a:spLocks noGrp="1"/>
          </p:cNvSpPr>
          <p:nvPr>
            <p:ph type="sldNum" sz="quarter" idx="12"/>
          </p:nvPr>
        </p:nvSpPr>
        <p:spPr/>
        <p:txBody>
          <a:bodyPr/>
          <a:lstStyle/>
          <a:p>
            <a:fld id="{E1D61545-30E6-46C7-9396-3AB8FF037665}" type="slidenum">
              <a:rPr lang="fr-FR" smtClean="0"/>
              <a:pPr/>
              <a:t>2</a:t>
            </a:fld>
            <a:endParaRPr lang="fr-FR" dirty="0"/>
          </a:p>
        </p:txBody>
      </p:sp>
      <p:sp>
        <p:nvSpPr>
          <p:cNvPr id="6" name="Espace réservé du contenu 5"/>
          <p:cNvSpPr>
            <a:spLocks noGrp="1"/>
          </p:cNvSpPr>
          <p:nvPr>
            <p:ph idx="1"/>
          </p:nvPr>
        </p:nvSpPr>
        <p:spPr>
          <a:xfrm>
            <a:off x="323528" y="1354117"/>
            <a:ext cx="8496944" cy="4582793"/>
          </a:xfrm>
        </p:spPr>
        <p:txBody>
          <a:bodyPr/>
          <a:lstStyle/>
          <a:p>
            <a:pPr indent="-257175">
              <a:buSzPct val="160000"/>
              <a:buFont typeface="ITC Franklin Gothic Std Book" pitchFamily="34" charset="0"/>
              <a:buChar char="»"/>
              <a:tabLst>
                <a:tab pos="1520825" algn="l"/>
              </a:tabLst>
            </a:pPr>
            <a:r>
              <a:rPr lang="fr-FR" sz="1400" b="1" dirty="0"/>
              <a:t>Oct. 1996	Fondation de Sunnikan Consulting</a:t>
            </a:r>
          </a:p>
          <a:p>
            <a:pPr indent="-257175">
              <a:buSzPct val="160000"/>
              <a:buFont typeface="ITC Franklin Gothic Std Book" pitchFamily="34" charset="0"/>
              <a:buChar char="»"/>
              <a:tabLst>
                <a:tab pos="1520825" algn="l"/>
              </a:tabLst>
            </a:pPr>
            <a:r>
              <a:rPr lang="fr-FR" sz="1400" b="1" dirty="0"/>
              <a:t>1995-1996	BAYER Direction Européenne des Affaires Médicales</a:t>
            </a:r>
          </a:p>
          <a:p>
            <a:pPr marL="1520825" lvl="1" indent="4763">
              <a:lnSpc>
                <a:spcPct val="90000"/>
              </a:lnSpc>
              <a:buNone/>
              <a:tabLst>
                <a:tab pos="1520825" algn="l"/>
              </a:tabLst>
            </a:pPr>
            <a:r>
              <a:rPr lang="fr-FR" altLang="ja-JP" sz="1400" dirty="0">
                <a:solidFill>
                  <a:srgbClr val="3333FF"/>
                </a:solidFill>
                <a:ea typeface="MS PGothic" pitchFamily="34" charset="-128"/>
              </a:rPr>
              <a:t>Responsable européen du Management de la Qualité</a:t>
            </a:r>
          </a:p>
          <a:p>
            <a:pPr indent="-257175">
              <a:buSzPct val="160000"/>
              <a:buFont typeface="ITC Franklin Gothic Std Book" pitchFamily="34" charset="0"/>
              <a:buChar char="»"/>
              <a:tabLst>
                <a:tab pos="1520825" algn="l"/>
              </a:tabLst>
            </a:pPr>
            <a:r>
              <a:rPr lang="fr-FR" sz="1400" b="1" dirty="0"/>
              <a:t>1992-1995	BAYER PHARMA France</a:t>
            </a:r>
          </a:p>
          <a:p>
            <a:pPr marL="1520825" lvl="1" indent="4763">
              <a:lnSpc>
                <a:spcPct val="90000"/>
              </a:lnSpc>
              <a:buNone/>
              <a:tabLst>
                <a:tab pos="1520825" algn="l"/>
              </a:tabLst>
            </a:pPr>
            <a:r>
              <a:rPr lang="fr-FR" altLang="ja-JP" sz="1400" dirty="0">
                <a:solidFill>
                  <a:srgbClr val="3333FF"/>
                </a:solidFill>
                <a:ea typeface="MS PGothic" pitchFamily="34" charset="-128"/>
              </a:rPr>
              <a:t>Responsable Méthodes &amp; Assurance Qualité</a:t>
            </a:r>
          </a:p>
          <a:p>
            <a:pPr marL="1520825" lvl="1" indent="4763">
              <a:lnSpc>
                <a:spcPct val="90000"/>
              </a:lnSpc>
              <a:buNone/>
              <a:tabLst>
                <a:tab pos="1520825" algn="l"/>
              </a:tabLst>
            </a:pPr>
            <a:r>
              <a:rPr lang="fr-FR" altLang="ja-JP" sz="1400" dirty="0">
                <a:solidFill>
                  <a:srgbClr val="3333FF"/>
                </a:solidFill>
                <a:ea typeface="MS PGothic" pitchFamily="34" charset="-128"/>
              </a:rPr>
              <a:t>1ère certification ISO 9001 au monde en recherche clinique</a:t>
            </a:r>
          </a:p>
          <a:p>
            <a:pPr indent="-257175">
              <a:buSzPct val="160000"/>
              <a:buFont typeface="ITC Franklin Gothic Std Book" pitchFamily="34" charset="0"/>
              <a:buChar char="»"/>
              <a:tabLst>
                <a:tab pos="1520825" algn="l"/>
              </a:tabLst>
            </a:pPr>
            <a:r>
              <a:rPr lang="fr-FR" sz="1400" b="1" dirty="0"/>
              <a:t>1989-1992	BRISTOL MYERS SQUIBB France</a:t>
            </a:r>
          </a:p>
          <a:p>
            <a:pPr marL="1520825" lvl="1" indent="4763">
              <a:lnSpc>
                <a:spcPct val="90000"/>
              </a:lnSpc>
              <a:buNone/>
              <a:tabLst>
                <a:tab pos="1520825" algn="l"/>
              </a:tabLst>
            </a:pPr>
            <a:r>
              <a:rPr lang="fr-FR" altLang="ja-JP" sz="1400" dirty="0">
                <a:solidFill>
                  <a:srgbClr val="3333FF"/>
                </a:solidFill>
                <a:ea typeface="MS PGothic" pitchFamily="34" charset="-128"/>
              </a:rPr>
              <a:t>Directeur Méthodes &amp; Assurance Qualité</a:t>
            </a:r>
          </a:p>
          <a:p>
            <a:pPr indent="-257175">
              <a:buSzPct val="160000"/>
              <a:buFont typeface="ITC Franklin Gothic Std Book" pitchFamily="34" charset="0"/>
              <a:buChar char="»"/>
              <a:tabLst>
                <a:tab pos="1520825" algn="l"/>
              </a:tabLst>
            </a:pPr>
            <a:r>
              <a:rPr lang="fr-FR" sz="1400" b="1" dirty="0"/>
              <a:t>1987-1989	INSTITUT HENRI BEAUFOUR</a:t>
            </a:r>
          </a:p>
          <a:p>
            <a:pPr marL="1520825" lvl="1" indent="4763">
              <a:lnSpc>
                <a:spcPct val="90000"/>
              </a:lnSpc>
              <a:buNone/>
              <a:tabLst>
                <a:tab pos="1520825" algn="l"/>
              </a:tabLst>
            </a:pPr>
            <a:r>
              <a:rPr lang="fr-FR" altLang="ja-JP" sz="1400" dirty="0">
                <a:solidFill>
                  <a:srgbClr val="3333FF"/>
                </a:solidFill>
                <a:ea typeface="MS PGothic" pitchFamily="34" charset="-128"/>
              </a:rPr>
              <a:t>Chef de Projet, phases I-II</a:t>
            </a:r>
          </a:p>
          <a:p>
            <a:pPr marL="1520825" lvl="1" indent="4763">
              <a:lnSpc>
                <a:spcPct val="90000"/>
              </a:lnSpc>
              <a:buNone/>
              <a:tabLst>
                <a:tab pos="1520825" algn="l"/>
              </a:tabLst>
            </a:pPr>
            <a:r>
              <a:rPr lang="fr-FR" altLang="ja-JP" sz="1400" dirty="0">
                <a:solidFill>
                  <a:srgbClr val="3333FF"/>
                </a:solidFill>
                <a:ea typeface="MS PGothic" pitchFamily="34" charset="-128"/>
              </a:rPr>
              <a:t>Responsable de la base mondiale de Pharmacovigilance </a:t>
            </a:r>
            <a:r>
              <a:rPr lang="fr-FR" altLang="ja-JP" sz="1400" dirty="0" smtClean="0">
                <a:solidFill>
                  <a:srgbClr val="3333FF"/>
                </a:solidFill>
                <a:ea typeface="MS PGothic" pitchFamily="34" charset="-128"/>
              </a:rPr>
              <a:t>d’un antihypertenseur</a:t>
            </a:r>
            <a:endParaRPr lang="fr-FR" altLang="ja-JP" sz="1400" dirty="0">
              <a:solidFill>
                <a:srgbClr val="3333FF"/>
              </a:solidFill>
              <a:ea typeface="MS PGothic" pitchFamily="34" charset="-128"/>
            </a:endParaRPr>
          </a:p>
          <a:p>
            <a:pPr indent="-257175">
              <a:buSzPct val="160000"/>
              <a:buFont typeface="ITC Franklin Gothic Std Book" pitchFamily="34" charset="0"/>
              <a:buChar char="»"/>
              <a:tabLst>
                <a:tab pos="1520825" algn="l"/>
              </a:tabLst>
            </a:pPr>
            <a:r>
              <a:rPr lang="fr-FR" sz="1400" b="1" dirty="0"/>
              <a:t>1984-1987	IPSEN</a:t>
            </a:r>
          </a:p>
          <a:p>
            <a:pPr marL="1520825" lvl="1" indent="4763">
              <a:lnSpc>
                <a:spcPct val="90000"/>
              </a:lnSpc>
              <a:buNone/>
              <a:tabLst>
                <a:tab pos="1520825" algn="l"/>
              </a:tabLst>
            </a:pPr>
            <a:r>
              <a:rPr lang="fr-FR" altLang="ja-JP" sz="1400" dirty="0">
                <a:solidFill>
                  <a:srgbClr val="3333FF"/>
                </a:solidFill>
                <a:ea typeface="MS PGothic" pitchFamily="34" charset="-128"/>
              </a:rPr>
              <a:t>Chef de Projet, puis Chef de Groupe TANAKAN</a:t>
            </a:r>
          </a:p>
          <a:p>
            <a:pPr indent="-257175">
              <a:buSzPct val="160000"/>
              <a:buFont typeface="ITC Franklin Gothic Std Book" pitchFamily="34" charset="0"/>
              <a:buChar char="»"/>
              <a:tabLst>
                <a:tab pos="1520825" algn="l"/>
              </a:tabLst>
            </a:pPr>
            <a:r>
              <a:rPr lang="fr-FR" sz="1400" b="1" dirty="0"/>
              <a:t>1987	Docteur en médecine</a:t>
            </a:r>
            <a:r>
              <a:rPr lang="fr-FR" altLang="ja-JP" sz="1400" dirty="0">
                <a:solidFill>
                  <a:srgbClr val="3333FF"/>
                </a:solidFill>
                <a:ea typeface="MS PGothic" pitchFamily="34" charset="-128"/>
              </a:rPr>
              <a:t> (Diplômes d'Université : Médecine SMUR, Médecine des 	catastrophes)</a:t>
            </a:r>
          </a:p>
          <a:p>
            <a:pPr indent="-257175">
              <a:buSzPct val="160000"/>
              <a:buFont typeface="ITC Franklin Gothic Std Book" pitchFamily="34" charset="0"/>
              <a:buChar char="»"/>
              <a:tabLst>
                <a:tab pos="1520825" algn="l"/>
              </a:tabLst>
            </a:pPr>
            <a:r>
              <a:rPr lang="fr-FR" sz="1400" b="1" dirty="0"/>
              <a:t>1985	CESAM (Certificat d'Études Statistiques Appliquées à la Médecine)</a:t>
            </a:r>
          </a:p>
          <a:p>
            <a:pPr indent="-257175" algn="l">
              <a:buSzPct val="160000"/>
              <a:buFont typeface="ITC Franklin Gothic Std Book" pitchFamily="34" charset="0"/>
              <a:buChar char="»"/>
              <a:tabLst>
                <a:tab pos="1520825" algn="l"/>
              </a:tabLst>
            </a:pPr>
            <a:r>
              <a:rPr lang="fr-FR" sz="1400" b="1" dirty="0"/>
              <a:t>1974	Ingénieur Institut Polytechnique des Sciences Appliquées, Paris</a:t>
            </a:r>
            <a:br>
              <a:rPr lang="fr-FR" sz="1400" b="1" dirty="0"/>
            </a:br>
            <a:r>
              <a:rPr lang="fr-FR" altLang="ja-JP" sz="1400" dirty="0">
                <a:solidFill>
                  <a:srgbClr val="3333FF"/>
                </a:solidFill>
                <a:ea typeface="MS PGothic" pitchFamily="34" charset="-128"/>
              </a:rPr>
              <a:t>	(Major de la promotion - aéronautique, aérospatial)</a:t>
            </a:r>
          </a:p>
          <a:p>
            <a:endParaRPr lang="fr-FR" dirty="0"/>
          </a:p>
        </p:txBody>
      </p:sp>
      <p:pic>
        <p:nvPicPr>
          <p:cNvPr id="7" name="Picture 8" descr="Georges Martin"/>
          <p:cNvPicPr>
            <a:picLocks noChangeAspect="1" noChangeArrowheads="1"/>
          </p:cNvPicPr>
          <p:nvPr/>
        </p:nvPicPr>
        <p:blipFill>
          <a:blip r:embed="rId2" r:link="rId3"/>
          <a:srcRect/>
          <a:stretch>
            <a:fillRect/>
          </a:stretch>
        </p:blipFill>
        <p:spPr bwMode="auto">
          <a:xfrm>
            <a:off x="7200000" y="1080000"/>
            <a:ext cx="1524000" cy="1905000"/>
          </a:xfrm>
          <a:prstGeom prst="rect">
            <a:avLst/>
          </a:prstGeom>
          <a:noFill/>
          <a:ln w="9525">
            <a:solidFill>
              <a:schemeClr val="bg1">
                <a:lumMod val="95000"/>
              </a:schemeClr>
            </a:solidFill>
            <a:miter lim="800000"/>
            <a:headEnd/>
            <a:tailEnd/>
          </a:ln>
          <a:effectLst>
            <a:outerShdw blurRad="215900" dist="38100" dir="2700000" sx="106000" sy="106000" algn="tl" rotWithShape="0">
              <a:schemeClr val="bg1">
                <a:lumMod val="65000"/>
                <a:alpha val="40000"/>
              </a:scheme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61673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188640"/>
            <a:ext cx="7344816" cy="461665"/>
          </a:xfrm>
        </p:spPr>
        <p:txBody>
          <a:bodyPr/>
          <a:lstStyle/>
          <a:p>
            <a:r>
              <a:rPr lang="fr-FR" dirty="0" smtClean="0"/>
              <a:t>Objectif et programme de la formation</a:t>
            </a:r>
            <a:endParaRPr lang="fr-FR" dirty="0"/>
          </a:p>
        </p:txBody>
      </p:sp>
      <p:sp>
        <p:nvSpPr>
          <p:cNvPr id="3" name="Espace réservé de la date 2"/>
          <p:cNvSpPr>
            <a:spLocks noGrp="1"/>
          </p:cNvSpPr>
          <p:nvPr>
            <p:ph type="dt" sz="half" idx="10"/>
          </p:nvPr>
        </p:nvSpPr>
        <p:spPr/>
        <p:txBody>
          <a:bodyPr/>
          <a:lstStyle/>
          <a:p>
            <a:fld id="{33B6F5E2-E583-413C-8922-3DC6CAA9D286}" type="datetime4">
              <a:rPr lang="fr-FR" smtClean="0"/>
              <a:pPr/>
              <a:t>14 octobre 2014</a:t>
            </a:fld>
            <a:endParaRPr lang="fr-FR" dirty="0"/>
          </a:p>
        </p:txBody>
      </p:sp>
      <p:sp>
        <p:nvSpPr>
          <p:cNvPr id="4" name="Espace réservé du pied de page 3"/>
          <p:cNvSpPr>
            <a:spLocks noGrp="1"/>
          </p:cNvSpPr>
          <p:nvPr>
            <p:ph type="ftr" sz="quarter" idx="11"/>
          </p:nvPr>
        </p:nvSpPr>
        <p:spPr/>
        <p:txBody>
          <a:bodyPr/>
          <a:lstStyle/>
          <a:p>
            <a:r>
              <a:rPr lang="fr-FR" smtClean="0"/>
              <a:t>Sunnikan Consulting 2012 - Tous droits réservés</a:t>
            </a:r>
            <a:endParaRPr lang="fr-FR" dirty="0"/>
          </a:p>
        </p:txBody>
      </p:sp>
      <p:sp>
        <p:nvSpPr>
          <p:cNvPr id="5" name="Espace réservé du numéro de diapositive 4"/>
          <p:cNvSpPr>
            <a:spLocks noGrp="1"/>
          </p:cNvSpPr>
          <p:nvPr>
            <p:ph type="sldNum" sz="quarter" idx="12"/>
          </p:nvPr>
        </p:nvSpPr>
        <p:spPr/>
        <p:txBody>
          <a:bodyPr/>
          <a:lstStyle/>
          <a:p>
            <a:fld id="{E1D61545-30E6-46C7-9396-3AB8FF037665}" type="slidenum">
              <a:rPr lang="fr-FR" smtClean="0"/>
              <a:pPr/>
              <a:t>3</a:t>
            </a:fld>
            <a:endParaRPr lang="fr-FR" dirty="0"/>
          </a:p>
        </p:txBody>
      </p:sp>
      <p:sp>
        <p:nvSpPr>
          <p:cNvPr id="6" name="Espace réservé du contenu 5"/>
          <p:cNvSpPr>
            <a:spLocks noGrp="1"/>
          </p:cNvSpPr>
          <p:nvPr>
            <p:ph idx="1"/>
          </p:nvPr>
        </p:nvSpPr>
        <p:spPr>
          <a:xfrm>
            <a:off x="323528" y="1124744"/>
            <a:ext cx="7344816" cy="5853910"/>
          </a:xfrm>
        </p:spPr>
        <p:txBody>
          <a:bodyPr/>
          <a:lstStyle/>
          <a:p>
            <a:r>
              <a:rPr lang="fr-FR" dirty="0"/>
              <a:t>Fournir aux Analystes Marketing Ventes une culture pertinente relative aux études cliniques :</a:t>
            </a:r>
          </a:p>
          <a:p>
            <a:pPr lvl="1"/>
            <a:r>
              <a:rPr lang="fr-FR" dirty="0"/>
              <a:t>leur place dans le cycle de de vie du médicament</a:t>
            </a:r>
          </a:p>
          <a:p>
            <a:pPr lvl="1"/>
            <a:r>
              <a:rPr lang="fr-FR" dirty="0"/>
              <a:t>les enjeux relatifs à leur réalisation</a:t>
            </a:r>
          </a:p>
          <a:p>
            <a:endParaRPr lang="fr-FR" dirty="0" smtClean="0"/>
          </a:p>
          <a:p>
            <a:r>
              <a:rPr lang="fr-FR" dirty="0" smtClean="0"/>
              <a:t>Thème 1 : </a:t>
            </a:r>
          </a:p>
          <a:p>
            <a:pPr lvl="1"/>
            <a:r>
              <a:rPr lang="fr-FR" dirty="0" smtClean="0"/>
              <a:t>Place </a:t>
            </a:r>
            <a:r>
              <a:rPr lang="fr-FR" dirty="0"/>
              <a:t>des études cliniques dans le développement et la commercialisation des </a:t>
            </a:r>
            <a:r>
              <a:rPr lang="fr-FR" dirty="0" smtClean="0"/>
              <a:t>médicaments</a:t>
            </a:r>
          </a:p>
          <a:p>
            <a:r>
              <a:rPr lang="fr-FR" dirty="0"/>
              <a:t>Thème 2 : </a:t>
            </a:r>
            <a:endParaRPr lang="fr-FR" dirty="0" smtClean="0"/>
          </a:p>
          <a:p>
            <a:pPr lvl="1"/>
            <a:r>
              <a:rPr lang="fr-FR" dirty="0" smtClean="0"/>
              <a:t>Le </a:t>
            </a:r>
            <a:r>
              <a:rPr lang="fr-FR" dirty="0"/>
              <a:t>déroulement d'un essai </a:t>
            </a:r>
            <a:r>
              <a:rPr lang="fr-FR" dirty="0" smtClean="0"/>
              <a:t>clinique</a:t>
            </a:r>
          </a:p>
          <a:p>
            <a:r>
              <a:rPr lang="fr-FR" dirty="0"/>
              <a:t>Thème 3 : </a:t>
            </a:r>
            <a:endParaRPr lang="fr-FR" dirty="0" smtClean="0"/>
          </a:p>
          <a:p>
            <a:pPr lvl="1"/>
            <a:r>
              <a:rPr lang="fr-FR" dirty="0" smtClean="0"/>
              <a:t>Les </a:t>
            </a:r>
            <a:r>
              <a:rPr lang="fr-FR" dirty="0"/>
              <a:t>principes de base de la méthodologie des essais cliniques et des études </a:t>
            </a:r>
            <a:r>
              <a:rPr lang="fr-FR" dirty="0" smtClean="0"/>
              <a:t>épidémiologiques</a:t>
            </a:r>
          </a:p>
          <a:p>
            <a:r>
              <a:rPr lang="fr-FR" dirty="0"/>
              <a:t>Thème 4 : </a:t>
            </a:r>
            <a:endParaRPr lang="fr-FR" dirty="0" smtClean="0"/>
          </a:p>
          <a:p>
            <a:pPr lvl="1"/>
            <a:r>
              <a:rPr lang="fr-FR" dirty="0" smtClean="0"/>
              <a:t>Lecture </a:t>
            </a:r>
            <a:r>
              <a:rPr lang="fr-FR" dirty="0"/>
              <a:t>critique des articles </a:t>
            </a:r>
            <a:r>
              <a:rPr lang="fr-FR" dirty="0" smtClean="0"/>
              <a:t>médicaux</a:t>
            </a:r>
            <a:endParaRPr lang="fr-FR" dirty="0"/>
          </a:p>
          <a:p>
            <a:endParaRPr lang="fr-FR" dirty="0"/>
          </a:p>
          <a:p>
            <a:endParaRPr lang="fr-FR" dirty="0" smtClean="0"/>
          </a:p>
          <a:p>
            <a:endParaRPr lang="fr-FR" dirty="0" smtClean="0"/>
          </a:p>
        </p:txBody>
      </p:sp>
    </p:spTree>
    <p:extLst>
      <p:ext uri="{BB962C8B-B14F-4D97-AF65-F5344CB8AC3E}">
        <p14:creationId xmlns:p14="http://schemas.microsoft.com/office/powerpoint/2010/main" val="8434625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Agenda</a:t>
            </a:r>
            <a:endParaRPr lang="fr-FR" dirty="0"/>
          </a:p>
        </p:txBody>
      </p:sp>
      <p:sp>
        <p:nvSpPr>
          <p:cNvPr id="3" name="Espace réservé de la date 2"/>
          <p:cNvSpPr>
            <a:spLocks noGrp="1"/>
          </p:cNvSpPr>
          <p:nvPr>
            <p:ph type="dt" sz="half" idx="10"/>
          </p:nvPr>
        </p:nvSpPr>
        <p:spPr/>
        <p:txBody>
          <a:bodyPr/>
          <a:lstStyle/>
          <a:p>
            <a:fld id="{33B6F5E2-E583-413C-8922-3DC6CAA9D286}" type="datetime4">
              <a:rPr lang="fr-FR" smtClean="0"/>
              <a:pPr/>
              <a:t>14 octobre 2014</a:t>
            </a:fld>
            <a:endParaRPr lang="fr-FR" dirty="0"/>
          </a:p>
        </p:txBody>
      </p:sp>
      <p:sp>
        <p:nvSpPr>
          <p:cNvPr id="4" name="Espace réservé du pied de page 3"/>
          <p:cNvSpPr>
            <a:spLocks noGrp="1"/>
          </p:cNvSpPr>
          <p:nvPr>
            <p:ph type="ftr" sz="quarter" idx="11"/>
          </p:nvPr>
        </p:nvSpPr>
        <p:spPr/>
        <p:txBody>
          <a:bodyPr/>
          <a:lstStyle/>
          <a:p>
            <a:r>
              <a:rPr lang="fr-FR" smtClean="0"/>
              <a:t>Sunnikan Consulting 2012 - Tous droits réservés</a:t>
            </a:r>
            <a:endParaRPr lang="fr-FR" dirty="0"/>
          </a:p>
        </p:txBody>
      </p:sp>
      <p:sp>
        <p:nvSpPr>
          <p:cNvPr id="5" name="Espace réservé du numéro de diapositive 4"/>
          <p:cNvSpPr>
            <a:spLocks noGrp="1"/>
          </p:cNvSpPr>
          <p:nvPr>
            <p:ph type="sldNum" sz="quarter" idx="12"/>
          </p:nvPr>
        </p:nvSpPr>
        <p:spPr/>
        <p:txBody>
          <a:bodyPr/>
          <a:lstStyle/>
          <a:p>
            <a:fld id="{E1D61545-30E6-46C7-9396-3AB8FF037665}" type="slidenum">
              <a:rPr lang="fr-FR" smtClean="0"/>
              <a:pPr/>
              <a:t>4</a:t>
            </a:fld>
            <a:endParaRPr lang="fr-FR" dirty="0"/>
          </a:p>
        </p:txBody>
      </p:sp>
      <p:sp>
        <p:nvSpPr>
          <p:cNvPr id="6" name="Espace réservé du contenu 5"/>
          <p:cNvSpPr>
            <a:spLocks noGrp="1"/>
          </p:cNvSpPr>
          <p:nvPr>
            <p:ph idx="1"/>
          </p:nvPr>
        </p:nvSpPr>
        <p:spPr>
          <a:xfrm>
            <a:off x="323528" y="1124744"/>
            <a:ext cx="7344816" cy="4191917"/>
          </a:xfrm>
        </p:spPr>
        <p:txBody>
          <a:bodyPr/>
          <a:lstStyle/>
          <a:p>
            <a:pPr marL="1619250" indent="-1619250">
              <a:buNone/>
            </a:pPr>
            <a:r>
              <a:rPr lang="fr-FR" dirty="0" smtClean="0"/>
              <a:t>9h - 10h 30	Place des études cliniques dans le développement et la commercialisation des médicament</a:t>
            </a:r>
          </a:p>
          <a:p>
            <a:pPr marL="1619250" indent="-1619250">
              <a:buNone/>
            </a:pPr>
            <a:r>
              <a:rPr lang="fr-FR" dirty="0" smtClean="0"/>
              <a:t>10h30 - 10h45	Pause</a:t>
            </a:r>
          </a:p>
          <a:p>
            <a:pPr marL="1619250" indent="-1619250">
              <a:buNone/>
            </a:pPr>
            <a:r>
              <a:rPr lang="fr-FR" dirty="0" smtClean="0"/>
              <a:t>10h45 - 11h30	Le déroulement d'un essai clinique</a:t>
            </a:r>
          </a:p>
          <a:p>
            <a:pPr marL="1619250" indent="-1619250">
              <a:buNone/>
            </a:pPr>
            <a:r>
              <a:rPr lang="fr-FR" dirty="0" smtClean="0"/>
              <a:t>11h30 - 12h30	Principes de base de la méthodologie des essais cliniques et des études épidémiologiques (première partie)</a:t>
            </a:r>
          </a:p>
          <a:p>
            <a:pPr marL="1619250" indent="-1619250">
              <a:buNone/>
            </a:pPr>
            <a:r>
              <a:rPr lang="fr-FR" dirty="0" smtClean="0"/>
              <a:t>12h30 - 14h00	Déjeuner</a:t>
            </a:r>
          </a:p>
          <a:p>
            <a:pPr marL="1619250" indent="-1619250">
              <a:buNone/>
            </a:pPr>
            <a:r>
              <a:rPr lang="fr-FR" dirty="0" smtClean="0"/>
              <a:t>14h00 </a:t>
            </a:r>
            <a:r>
              <a:rPr lang="fr-FR" dirty="0"/>
              <a:t>- </a:t>
            </a:r>
            <a:r>
              <a:rPr lang="fr-FR" dirty="0" smtClean="0"/>
              <a:t>15h15</a:t>
            </a:r>
            <a:r>
              <a:rPr lang="fr-FR" dirty="0"/>
              <a:t>	Principes de base de la méthodologie des essais cliniques et des études épidémiologiques </a:t>
            </a:r>
            <a:r>
              <a:rPr lang="fr-FR" dirty="0" smtClean="0"/>
              <a:t>(seconde </a:t>
            </a:r>
            <a:r>
              <a:rPr lang="fr-FR" dirty="0"/>
              <a:t>partie</a:t>
            </a:r>
            <a:r>
              <a:rPr lang="fr-FR" dirty="0" smtClean="0"/>
              <a:t>)</a:t>
            </a:r>
          </a:p>
          <a:p>
            <a:pPr marL="1619250" indent="-1619250">
              <a:buNone/>
            </a:pPr>
            <a:r>
              <a:rPr lang="fr-FR" dirty="0" smtClean="0"/>
              <a:t>15h15 </a:t>
            </a:r>
            <a:r>
              <a:rPr lang="fr-FR" dirty="0"/>
              <a:t>- </a:t>
            </a:r>
            <a:r>
              <a:rPr lang="fr-FR" dirty="0" smtClean="0"/>
              <a:t>15h30</a:t>
            </a:r>
            <a:r>
              <a:rPr lang="fr-FR" dirty="0"/>
              <a:t>	</a:t>
            </a:r>
            <a:r>
              <a:rPr lang="fr-FR" dirty="0" smtClean="0"/>
              <a:t>Pause</a:t>
            </a:r>
          </a:p>
          <a:p>
            <a:pPr marL="1619250" indent="-1619250">
              <a:buNone/>
            </a:pPr>
            <a:r>
              <a:rPr lang="fr-FR" dirty="0" smtClean="0"/>
              <a:t>15h30 - 18h00	Lecture critique des articles médicaux	</a:t>
            </a:r>
            <a:endParaRPr lang="fr-FR" dirty="0"/>
          </a:p>
          <a:p>
            <a:pPr marL="1619250" indent="-1619250">
              <a:buNone/>
            </a:pPr>
            <a:endParaRPr lang="fr-FR" dirty="0"/>
          </a:p>
          <a:p>
            <a:pPr marL="1619250" indent="-1619250">
              <a:buNone/>
            </a:pPr>
            <a:endParaRPr lang="fr-FR" dirty="0"/>
          </a:p>
        </p:txBody>
      </p:sp>
    </p:spTree>
    <p:extLst>
      <p:ext uri="{BB962C8B-B14F-4D97-AF65-F5344CB8AC3E}">
        <p14:creationId xmlns:p14="http://schemas.microsoft.com/office/powerpoint/2010/main" val="22678843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188640"/>
            <a:ext cx="7344816" cy="492443"/>
          </a:xfrm>
        </p:spPr>
        <p:txBody>
          <a:bodyPr/>
          <a:lstStyle/>
          <a:p>
            <a:r>
              <a:rPr lang="fr-FR" dirty="0"/>
              <a:t>Liste des acronymes</a:t>
            </a:r>
          </a:p>
        </p:txBody>
      </p:sp>
      <p:sp>
        <p:nvSpPr>
          <p:cNvPr id="3" name="Espace réservé de la date 2"/>
          <p:cNvSpPr>
            <a:spLocks noGrp="1"/>
          </p:cNvSpPr>
          <p:nvPr>
            <p:ph type="dt" sz="half" idx="10"/>
          </p:nvPr>
        </p:nvSpPr>
        <p:spPr/>
        <p:txBody>
          <a:bodyPr/>
          <a:lstStyle/>
          <a:p>
            <a:fld id="{33B6F5E2-E583-413C-8922-3DC6CAA9D286}" type="datetime4">
              <a:rPr lang="fr-FR" smtClean="0"/>
              <a:pPr/>
              <a:t>14 octobre 2014</a:t>
            </a:fld>
            <a:endParaRPr lang="fr-FR" dirty="0"/>
          </a:p>
        </p:txBody>
      </p:sp>
      <p:sp>
        <p:nvSpPr>
          <p:cNvPr id="4" name="Espace réservé du pied de page 3"/>
          <p:cNvSpPr>
            <a:spLocks noGrp="1"/>
          </p:cNvSpPr>
          <p:nvPr>
            <p:ph type="ftr" sz="quarter" idx="11"/>
          </p:nvPr>
        </p:nvSpPr>
        <p:spPr/>
        <p:txBody>
          <a:bodyPr/>
          <a:lstStyle/>
          <a:p>
            <a:r>
              <a:rPr lang="fr-FR" smtClean="0"/>
              <a:t>Sunnikan Consulting 2012 - Tous droits réservés</a:t>
            </a:r>
            <a:endParaRPr lang="fr-FR" dirty="0"/>
          </a:p>
        </p:txBody>
      </p:sp>
      <p:sp>
        <p:nvSpPr>
          <p:cNvPr id="5" name="Espace réservé du numéro de diapositive 4"/>
          <p:cNvSpPr>
            <a:spLocks noGrp="1"/>
          </p:cNvSpPr>
          <p:nvPr>
            <p:ph type="sldNum" sz="quarter" idx="12"/>
          </p:nvPr>
        </p:nvSpPr>
        <p:spPr/>
        <p:txBody>
          <a:bodyPr/>
          <a:lstStyle/>
          <a:p>
            <a:fld id="{E1D61545-30E6-46C7-9396-3AB8FF037665}" type="slidenum">
              <a:rPr lang="fr-FR" smtClean="0"/>
              <a:pPr/>
              <a:t>5</a:t>
            </a:fld>
            <a:endParaRPr lang="fr-FR" dirty="0"/>
          </a:p>
        </p:txBody>
      </p:sp>
      <p:sp>
        <p:nvSpPr>
          <p:cNvPr id="6" name="Espace réservé du contenu 5"/>
          <p:cNvSpPr>
            <a:spLocks noGrp="1"/>
          </p:cNvSpPr>
          <p:nvPr>
            <p:ph idx="1"/>
          </p:nvPr>
        </p:nvSpPr>
        <p:spPr>
          <a:xfrm>
            <a:off x="323528" y="1124744"/>
            <a:ext cx="7344816" cy="4524315"/>
          </a:xfrm>
        </p:spPr>
        <p:txBody>
          <a:bodyPr/>
          <a:lstStyle/>
          <a:p>
            <a:pPr marL="1168400" indent="-1168400">
              <a:buNone/>
              <a:tabLst>
                <a:tab pos="266700" algn="l"/>
              </a:tabLst>
            </a:pPr>
            <a:r>
              <a:rPr lang="fr-FR" b="1" dirty="0" smtClean="0"/>
              <a:t>AMM</a:t>
            </a:r>
            <a:r>
              <a:rPr lang="fr-FR" dirty="0" smtClean="0"/>
              <a:t>	Autorisation de Mise sur le Marché</a:t>
            </a:r>
          </a:p>
          <a:p>
            <a:pPr marL="1168400" indent="-1168400">
              <a:buNone/>
              <a:tabLst>
                <a:tab pos="266700" algn="l"/>
              </a:tabLst>
            </a:pPr>
            <a:r>
              <a:rPr lang="fr-FR" b="1" dirty="0" smtClean="0"/>
              <a:t>ANSM</a:t>
            </a:r>
            <a:r>
              <a:rPr lang="fr-FR" dirty="0" smtClean="0"/>
              <a:t>	Agence </a:t>
            </a:r>
            <a:r>
              <a:rPr lang="fr-FR" dirty="0"/>
              <a:t>Nationale de Sécurité du Médicament et des Produits de Santé</a:t>
            </a:r>
          </a:p>
          <a:p>
            <a:pPr marL="1168400" indent="-1168400">
              <a:buNone/>
              <a:tabLst>
                <a:tab pos="266700" algn="l"/>
              </a:tabLst>
            </a:pPr>
            <a:r>
              <a:rPr lang="fr-FR" b="1" dirty="0" smtClean="0"/>
              <a:t>ARC</a:t>
            </a:r>
            <a:r>
              <a:rPr lang="fr-FR" dirty="0" smtClean="0"/>
              <a:t>	Attaché de Recherche Clinique</a:t>
            </a:r>
          </a:p>
          <a:p>
            <a:pPr marL="1168400" indent="-1168400">
              <a:buNone/>
              <a:tabLst>
                <a:tab pos="266700" algn="l"/>
              </a:tabLst>
            </a:pPr>
            <a:r>
              <a:rPr lang="fr-FR" b="1" dirty="0" smtClean="0"/>
              <a:t>BPC</a:t>
            </a:r>
            <a:r>
              <a:rPr lang="fr-FR" dirty="0" smtClean="0"/>
              <a:t>	Bonnes Pratiques Cliniques</a:t>
            </a:r>
            <a:endParaRPr lang="fr-FR" dirty="0"/>
          </a:p>
          <a:p>
            <a:pPr marL="1168400" indent="-1168400">
              <a:buNone/>
              <a:tabLst>
                <a:tab pos="266700" algn="l"/>
              </a:tabLst>
            </a:pPr>
            <a:r>
              <a:rPr lang="fr-FR" b="1" dirty="0"/>
              <a:t>CCTIRS</a:t>
            </a:r>
            <a:r>
              <a:rPr lang="fr-FR" dirty="0"/>
              <a:t>	Comité Consultatif sur le Traitement de l'Information en matière de Recherche dans le domaine de la santé</a:t>
            </a:r>
          </a:p>
          <a:p>
            <a:pPr marL="1168400" indent="-1168400" algn="l">
              <a:buNone/>
            </a:pPr>
            <a:r>
              <a:rPr lang="fr-FR" b="1" dirty="0" smtClean="0"/>
              <a:t>CE	</a:t>
            </a:r>
            <a:r>
              <a:rPr lang="fr-FR" dirty="0" smtClean="0"/>
              <a:t>Comité d'Éthique</a:t>
            </a:r>
            <a:br>
              <a:rPr lang="fr-FR" dirty="0" smtClean="0"/>
            </a:br>
            <a:r>
              <a:rPr lang="fr-FR" dirty="0"/>
              <a:t>(</a:t>
            </a:r>
            <a:r>
              <a:rPr lang="fr-FR" b="1" dirty="0"/>
              <a:t>CPP</a:t>
            </a:r>
            <a:r>
              <a:rPr lang="fr-FR" dirty="0"/>
              <a:t> = Comité de Protection des Personnes, en France)</a:t>
            </a:r>
          </a:p>
          <a:p>
            <a:pPr marL="1168400" indent="-1168400">
              <a:buNone/>
              <a:tabLst>
                <a:tab pos="266700" algn="l"/>
              </a:tabLst>
            </a:pPr>
            <a:r>
              <a:rPr lang="fr-FR" b="1" dirty="0" smtClean="0"/>
              <a:t>CNIL</a:t>
            </a:r>
            <a:r>
              <a:rPr lang="fr-FR" dirty="0" smtClean="0"/>
              <a:t>	Commission Nationale Informatique &amp; Libertés</a:t>
            </a:r>
          </a:p>
          <a:p>
            <a:pPr marL="1168400" indent="-1168400">
              <a:buNone/>
              <a:tabLst>
                <a:tab pos="266700" algn="l"/>
              </a:tabLst>
            </a:pPr>
            <a:r>
              <a:rPr lang="fr-FR" b="1" dirty="0" smtClean="0"/>
              <a:t>EIG</a:t>
            </a:r>
            <a:r>
              <a:rPr lang="fr-FR" dirty="0" smtClean="0"/>
              <a:t>	Événement Indésirable Grave</a:t>
            </a:r>
          </a:p>
          <a:p>
            <a:pPr marL="1168400" indent="-1168400">
              <a:buNone/>
              <a:tabLst>
                <a:tab pos="266700" algn="l"/>
              </a:tabLst>
            </a:pPr>
            <a:r>
              <a:rPr lang="fr-FR" b="1" dirty="0" smtClean="0"/>
              <a:t>ICH</a:t>
            </a:r>
            <a:r>
              <a:rPr lang="fr-FR" dirty="0" smtClean="0"/>
              <a:t>	International </a:t>
            </a:r>
            <a:r>
              <a:rPr lang="fr-FR" dirty="0" err="1" smtClean="0"/>
              <a:t>Conference</a:t>
            </a:r>
            <a:r>
              <a:rPr lang="fr-FR" dirty="0" smtClean="0"/>
              <a:t> on </a:t>
            </a:r>
            <a:r>
              <a:rPr lang="fr-FR" dirty="0" err="1" smtClean="0"/>
              <a:t>Harmonization</a:t>
            </a:r>
            <a:endParaRPr lang="fr-FR" dirty="0" smtClean="0"/>
          </a:p>
          <a:p>
            <a:pPr marL="1168400" indent="-1168400">
              <a:buNone/>
              <a:tabLst>
                <a:tab pos="266700" algn="l"/>
              </a:tabLst>
            </a:pPr>
            <a:r>
              <a:rPr lang="fr-FR" b="1" dirty="0" smtClean="0"/>
              <a:t>RBM</a:t>
            </a:r>
            <a:r>
              <a:rPr lang="fr-FR" dirty="0" smtClean="0"/>
              <a:t>	Recherche Biomédicale</a:t>
            </a:r>
            <a:endParaRPr lang="fr-FR" dirty="0"/>
          </a:p>
          <a:p>
            <a:pPr marL="1168400" indent="-1168400">
              <a:buNone/>
              <a:tabLst>
                <a:tab pos="266700" algn="l"/>
              </a:tabLst>
            </a:pPr>
            <a:r>
              <a:rPr lang="fr-FR" b="1" dirty="0" smtClean="0"/>
              <a:t>TEC</a:t>
            </a:r>
            <a:r>
              <a:rPr lang="fr-FR" dirty="0" smtClean="0"/>
              <a:t>	Technicien(ne) d'Essai Clinique</a:t>
            </a:r>
            <a:endParaRPr lang="fr-FR" dirty="0"/>
          </a:p>
        </p:txBody>
      </p:sp>
    </p:spTree>
    <p:extLst>
      <p:ext uri="{BB962C8B-B14F-4D97-AF65-F5344CB8AC3E}">
        <p14:creationId xmlns:p14="http://schemas.microsoft.com/office/powerpoint/2010/main" val="15905191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p>
            <a:fld id="{33B6F5E2-E583-413C-8922-3DC6CAA9D286}" type="datetime4">
              <a:rPr lang="fr-FR" smtClean="0"/>
              <a:pPr/>
              <a:t>14 octobre 2014</a:t>
            </a:fld>
            <a:endParaRPr lang="fr-FR" dirty="0"/>
          </a:p>
        </p:txBody>
      </p:sp>
      <p:sp>
        <p:nvSpPr>
          <p:cNvPr id="4" name="Espace réservé du pied de page 3"/>
          <p:cNvSpPr>
            <a:spLocks noGrp="1"/>
          </p:cNvSpPr>
          <p:nvPr>
            <p:ph type="ftr" sz="quarter" idx="11"/>
          </p:nvPr>
        </p:nvSpPr>
        <p:spPr/>
        <p:txBody>
          <a:bodyPr/>
          <a:lstStyle/>
          <a:p>
            <a:r>
              <a:rPr lang="fr-FR" smtClean="0"/>
              <a:t>Sunnikan Consulting 2012 - Tous droits réservés</a:t>
            </a:r>
            <a:endParaRPr lang="fr-FR" dirty="0"/>
          </a:p>
        </p:txBody>
      </p:sp>
      <p:sp>
        <p:nvSpPr>
          <p:cNvPr id="5" name="Espace réservé du numéro de diapositive 4"/>
          <p:cNvSpPr>
            <a:spLocks noGrp="1"/>
          </p:cNvSpPr>
          <p:nvPr>
            <p:ph type="sldNum" sz="quarter" idx="12"/>
          </p:nvPr>
        </p:nvSpPr>
        <p:spPr/>
        <p:txBody>
          <a:bodyPr/>
          <a:lstStyle/>
          <a:p>
            <a:fld id="{E1D61545-30E6-46C7-9396-3AB8FF037665}" type="slidenum">
              <a:rPr lang="fr-FR" smtClean="0"/>
              <a:pPr/>
              <a:t>6</a:t>
            </a:fld>
            <a:endParaRPr lang="fr-FR" dirty="0"/>
          </a:p>
        </p:txBody>
      </p:sp>
      <p:pic>
        <p:nvPicPr>
          <p:cNvPr id="9" name="Image 8" descr="Article_pharma_20131210.pdf - Adobe Reade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2268539" y="116632"/>
            <a:ext cx="5147926" cy="6345118"/>
          </a:xfrm>
          <a:prstGeom prst="rect">
            <a:avLst/>
          </a:prstGeom>
        </p:spPr>
      </p:pic>
    </p:spTree>
    <p:extLst>
      <p:ext uri="{BB962C8B-B14F-4D97-AF65-F5344CB8AC3E}">
        <p14:creationId xmlns:p14="http://schemas.microsoft.com/office/powerpoint/2010/main" val="11628764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 premier essai clinique contrôlé ! </a:t>
            </a:r>
            <a:endParaRPr lang="fr-FR" dirty="0"/>
          </a:p>
        </p:txBody>
      </p:sp>
      <p:sp>
        <p:nvSpPr>
          <p:cNvPr id="3" name="Espace réservé de la date 2"/>
          <p:cNvSpPr>
            <a:spLocks noGrp="1"/>
          </p:cNvSpPr>
          <p:nvPr>
            <p:ph type="dt" sz="half" idx="10"/>
          </p:nvPr>
        </p:nvSpPr>
        <p:spPr/>
        <p:txBody>
          <a:bodyPr/>
          <a:lstStyle/>
          <a:p>
            <a:fld id="{33B6F5E2-E583-413C-8922-3DC6CAA9D286}" type="datetime4">
              <a:rPr lang="fr-FR" smtClean="0"/>
              <a:pPr/>
              <a:t>14 octobre 2014</a:t>
            </a:fld>
            <a:endParaRPr lang="fr-FR" dirty="0"/>
          </a:p>
        </p:txBody>
      </p:sp>
      <p:sp>
        <p:nvSpPr>
          <p:cNvPr id="4" name="Espace réservé du pied de page 3"/>
          <p:cNvSpPr>
            <a:spLocks noGrp="1"/>
          </p:cNvSpPr>
          <p:nvPr>
            <p:ph type="ftr" sz="quarter" idx="11"/>
          </p:nvPr>
        </p:nvSpPr>
        <p:spPr/>
        <p:txBody>
          <a:bodyPr/>
          <a:lstStyle/>
          <a:p>
            <a:r>
              <a:rPr lang="fr-FR" smtClean="0"/>
              <a:t>Sunnikan Consulting 2012 - Tous droits réservés</a:t>
            </a:r>
            <a:endParaRPr lang="fr-FR" dirty="0"/>
          </a:p>
        </p:txBody>
      </p:sp>
      <p:sp>
        <p:nvSpPr>
          <p:cNvPr id="5" name="Espace réservé du numéro de diapositive 4"/>
          <p:cNvSpPr>
            <a:spLocks noGrp="1"/>
          </p:cNvSpPr>
          <p:nvPr>
            <p:ph type="sldNum" sz="quarter" idx="12"/>
          </p:nvPr>
        </p:nvSpPr>
        <p:spPr/>
        <p:txBody>
          <a:bodyPr/>
          <a:lstStyle/>
          <a:p>
            <a:fld id="{E1D61545-30E6-46C7-9396-3AB8FF037665}" type="slidenum">
              <a:rPr lang="fr-FR" smtClean="0"/>
              <a:pPr/>
              <a:t>7</a:t>
            </a:fld>
            <a:endParaRPr lang="fr-FR" dirty="0"/>
          </a:p>
        </p:txBody>
      </p:sp>
      <p:sp>
        <p:nvSpPr>
          <p:cNvPr id="6" name="Espace réservé du contenu 5"/>
          <p:cNvSpPr>
            <a:spLocks noGrp="1"/>
          </p:cNvSpPr>
          <p:nvPr>
            <p:ph idx="1"/>
          </p:nvPr>
        </p:nvSpPr>
        <p:spPr>
          <a:xfrm>
            <a:off x="323528" y="1124744"/>
            <a:ext cx="7344816" cy="3360920"/>
          </a:xfrm>
        </p:spPr>
        <p:txBody>
          <a:bodyPr/>
          <a:lstStyle/>
          <a:p>
            <a:r>
              <a:rPr lang="fr-FR" b="1" dirty="0" smtClean="0"/>
              <a:t>Le </a:t>
            </a:r>
            <a:r>
              <a:rPr lang="fr-FR" b="1" dirty="0"/>
              <a:t>premier essai documenté s'est déroulé en 1747 à bord d'un navire de la marine </a:t>
            </a:r>
            <a:r>
              <a:rPr lang="fr-FR" b="1" dirty="0" smtClean="0"/>
              <a:t>écossaise</a:t>
            </a:r>
          </a:p>
          <a:p>
            <a:pPr lvl="1"/>
            <a:r>
              <a:rPr lang="fr-FR" dirty="0" smtClean="0"/>
              <a:t>Le </a:t>
            </a:r>
            <a:r>
              <a:rPr lang="fr-FR" dirty="0"/>
              <a:t>médecin James </a:t>
            </a:r>
            <a:r>
              <a:rPr lang="fr-FR" dirty="0" smtClean="0"/>
              <a:t>LIND se </a:t>
            </a:r>
            <a:r>
              <a:rPr lang="fr-FR" dirty="0"/>
              <a:t>demandait quel traitement </a:t>
            </a:r>
            <a:r>
              <a:rPr lang="fr-FR" dirty="0" smtClean="0"/>
              <a:t>viendrait le </a:t>
            </a:r>
            <a:r>
              <a:rPr lang="fr-FR" dirty="0"/>
              <a:t>mieux à bout du </a:t>
            </a:r>
            <a:r>
              <a:rPr lang="fr-FR" dirty="0" smtClean="0"/>
              <a:t>scorbut</a:t>
            </a:r>
          </a:p>
          <a:p>
            <a:pPr lvl="1"/>
            <a:r>
              <a:rPr lang="fr-FR" dirty="0" smtClean="0"/>
              <a:t>Il </a:t>
            </a:r>
            <a:r>
              <a:rPr lang="fr-FR" dirty="0"/>
              <a:t>constitua six groupes de deux marins et proposa à chaque binôme de tester un traitement sur les six disponibles : cidre, vinaigre, jus de citron ou... eau de mer </a:t>
            </a:r>
            <a:r>
              <a:rPr lang="fr-FR" dirty="0" smtClean="0"/>
              <a:t>!</a:t>
            </a:r>
          </a:p>
          <a:p>
            <a:pPr lvl="1"/>
            <a:r>
              <a:rPr lang="fr-FR" dirty="0" smtClean="0"/>
              <a:t>Les </a:t>
            </a:r>
            <a:r>
              <a:rPr lang="fr-FR" dirty="0"/>
              <a:t>symptômes ne disparurent que dans le groupe ayant consommé des agrumes, ce qui permit à </a:t>
            </a:r>
            <a:r>
              <a:rPr lang="fr-FR" dirty="0" smtClean="0"/>
              <a:t>LIND de </a:t>
            </a:r>
            <a:r>
              <a:rPr lang="fr-FR" dirty="0"/>
              <a:t>démontrer l'efficacité de ce </a:t>
            </a:r>
            <a:r>
              <a:rPr lang="fr-FR" dirty="0" smtClean="0"/>
              <a:t>traitement</a:t>
            </a:r>
            <a:endParaRPr lang="fr-FR" dirty="0"/>
          </a:p>
          <a:p>
            <a:endParaRPr lang="fr-FR" dirty="0"/>
          </a:p>
        </p:txBody>
      </p:sp>
      <p:sp>
        <p:nvSpPr>
          <p:cNvPr id="7" name="ZoneTexte 6"/>
          <p:cNvSpPr txBox="1"/>
          <p:nvPr/>
        </p:nvSpPr>
        <p:spPr>
          <a:xfrm>
            <a:off x="899592" y="5661248"/>
            <a:ext cx="7632848" cy="276999"/>
          </a:xfrm>
          <a:prstGeom prst="rect">
            <a:avLst/>
          </a:prstGeom>
          <a:noFill/>
        </p:spPr>
        <p:txBody>
          <a:bodyPr wrap="square" rtlCol="0">
            <a:spAutoFit/>
          </a:bodyPr>
          <a:lstStyle/>
          <a:p>
            <a:r>
              <a:rPr lang="fr-FR" dirty="0">
                <a:hlinkClick r:id="rId3"/>
              </a:rPr>
              <a:t>http://</a:t>
            </a:r>
            <a:r>
              <a:rPr lang="fr-FR" dirty="0" smtClean="0">
                <a:hlinkClick r:id="rId3"/>
              </a:rPr>
              <a:t>www.larecherche.fr/idees/back-to-basic/essais-cliniques-01-09-2007-85642</a:t>
            </a:r>
            <a:r>
              <a:rPr lang="fr-FR" dirty="0" smtClean="0"/>
              <a:t> </a:t>
            </a:r>
            <a:endParaRPr lang="fr-FR" dirty="0"/>
          </a:p>
        </p:txBody>
      </p:sp>
    </p:spTree>
    <p:extLst>
      <p:ext uri="{BB962C8B-B14F-4D97-AF65-F5344CB8AC3E}">
        <p14:creationId xmlns:p14="http://schemas.microsoft.com/office/powerpoint/2010/main" val="5808827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5"/>
          <p:cNvSpPr>
            <a:spLocks noGrp="1"/>
          </p:cNvSpPr>
          <p:nvPr>
            <p:ph type="subTitle" idx="1"/>
          </p:nvPr>
        </p:nvSpPr>
        <p:spPr>
          <a:xfrm>
            <a:off x="1371600" y="2448471"/>
            <a:ext cx="7592888" cy="4468916"/>
          </a:xfrm>
        </p:spPr>
        <p:txBody>
          <a:bodyPr/>
          <a:lstStyle/>
          <a:p>
            <a:pPr marL="285750" indent="-285750" algn="l">
              <a:buFont typeface="Arial" panose="020B0604020202020204" pitchFamily="34" charset="0"/>
              <a:buChar char="•"/>
            </a:pPr>
            <a:r>
              <a:rPr lang="fr-FR" dirty="0" smtClean="0"/>
              <a:t>Les phases </a:t>
            </a:r>
            <a:r>
              <a:rPr lang="fr-FR" dirty="0"/>
              <a:t>du développement d'un médicament</a:t>
            </a:r>
          </a:p>
          <a:p>
            <a:pPr marL="285750" indent="-285750" algn="l">
              <a:buFont typeface="Arial" panose="020B0604020202020204" pitchFamily="34" charset="0"/>
              <a:buChar char="•"/>
            </a:pPr>
            <a:r>
              <a:rPr lang="fr-FR" dirty="0" smtClean="0"/>
              <a:t>La recherche </a:t>
            </a:r>
            <a:r>
              <a:rPr lang="fr-FR" dirty="0"/>
              <a:t>biomédicale et l'épidémiologie</a:t>
            </a:r>
          </a:p>
          <a:p>
            <a:pPr marL="285750" indent="-285750" algn="l">
              <a:buFont typeface="Arial" panose="020B0604020202020204" pitchFamily="34" charset="0"/>
              <a:buChar char="•"/>
            </a:pPr>
            <a:r>
              <a:rPr lang="fr-FR" dirty="0" smtClean="0"/>
              <a:t>Les phases </a:t>
            </a:r>
            <a:r>
              <a:rPr lang="fr-FR" dirty="0"/>
              <a:t>I à IV des essais cliniques (en particulier, recevabilité des études d'enregistrement)</a:t>
            </a:r>
          </a:p>
          <a:p>
            <a:pPr marL="285750" indent="-285750" algn="l">
              <a:buFont typeface="Arial" panose="020B0604020202020204" pitchFamily="34" charset="0"/>
              <a:buChar char="•"/>
            </a:pPr>
            <a:r>
              <a:rPr lang="en-US" dirty="0" smtClean="0"/>
              <a:t>Les </a:t>
            </a:r>
            <a:r>
              <a:rPr lang="en-US" dirty="0" err="1" smtClean="0"/>
              <a:t>études</a:t>
            </a:r>
            <a:r>
              <a:rPr lang="en-US" dirty="0" smtClean="0"/>
              <a:t> </a:t>
            </a:r>
            <a:r>
              <a:rPr lang="en-US" dirty="0"/>
              <a:t>PASS (Post-Authorization Safety Study)</a:t>
            </a:r>
            <a:endParaRPr lang="fr-FR" dirty="0"/>
          </a:p>
          <a:p>
            <a:pPr marL="285750" indent="-285750" algn="l">
              <a:buFont typeface="Arial" panose="020B0604020202020204" pitchFamily="34" charset="0"/>
              <a:buChar char="•"/>
            </a:pPr>
            <a:r>
              <a:rPr lang="fr-FR" dirty="0" smtClean="0"/>
              <a:t>Les études </a:t>
            </a:r>
            <a:r>
              <a:rPr lang="fr-FR" dirty="0"/>
              <a:t>Investigateur - Promoteur (incluant soutien à la recherché)</a:t>
            </a:r>
          </a:p>
          <a:p>
            <a:pPr marL="285750" indent="-285750" algn="l">
              <a:buFont typeface="Arial" panose="020B0604020202020204" pitchFamily="34" charset="0"/>
              <a:buChar char="•"/>
            </a:pPr>
            <a:r>
              <a:rPr lang="fr-FR" dirty="0" smtClean="0"/>
              <a:t>Les études </a:t>
            </a:r>
            <a:r>
              <a:rPr lang="fr-FR" dirty="0"/>
              <a:t>observationnelles (registres, cohortes, études cas-témoins…)</a:t>
            </a:r>
          </a:p>
          <a:p>
            <a:pPr marL="285750" indent="-285750" algn="l">
              <a:buFont typeface="Arial" panose="020B0604020202020204" pitchFamily="34" charset="0"/>
              <a:buChar char="•"/>
            </a:pPr>
            <a:r>
              <a:rPr lang="fr-FR" dirty="0" smtClean="0"/>
              <a:t>Les acteurs </a:t>
            </a:r>
            <a:r>
              <a:rPr lang="fr-FR" dirty="0"/>
              <a:t>des études cliniques : Promoteur, Investigateur, Autorités… (rôles, responsabilités)</a:t>
            </a:r>
          </a:p>
          <a:p>
            <a:pPr marL="285750" indent="-285750" algn="l">
              <a:buFont typeface="Arial" panose="020B0604020202020204" pitchFamily="34" charset="0"/>
              <a:buChar char="•"/>
            </a:pPr>
            <a:r>
              <a:rPr lang="fr-FR" dirty="0" smtClean="0"/>
              <a:t>Bref rappel </a:t>
            </a:r>
            <a:r>
              <a:rPr lang="fr-FR" dirty="0"/>
              <a:t>du cadre réglementaire</a:t>
            </a:r>
          </a:p>
          <a:p>
            <a:pPr marL="285750" indent="-285750" algn="l">
              <a:buFont typeface="Arial" panose="020B0604020202020204" pitchFamily="34" charset="0"/>
              <a:buChar char="•"/>
            </a:pPr>
            <a:r>
              <a:rPr lang="fr-FR" dirty="0" smtClean="0"/>
              <a:t>Le système </a:t>
            </a:r>
            <a:r>
              <a:rPr lang="fr-FR" dirty="0"/>
              <a:t>de management de la qualité</a:t>
            </a:r>
          </a:p>
          <a:p>
            <a:pPr marL="285750" indent="-285750" algn="l">
              <a:buFont typeface="Arial" panose="020B0604020202020204" pitchFamily="34" charset="0"/>
              <a:buChar char="•"/>
            </a:pPr>
            <a:r>
              <a:rPr lang="fr-FR" dirty="0" smtClean="0"/>
              <a:t>Le coût </a:t>
            </a:r>
            <a:r>
              <a:rPr lang="fr-FR" dirty="0"/>
              <a:t>des études</a:t>
            </a:r>
          </a:p>
        </p:txBody>
      </p:sp>
      <p:sp>
        <p:nvSpPr>
          <p:cNvPr id="2" name="Titre 1"/>
          <p:cNvSpPr>
            <a:spLocks noGrp="1"/>
          </p:cNvSpPr>
          <p:nvPr>
            <p:ph type="ctrTitle"/>
          </p:nvPr>
        </p:nvSpPr>
        <p:spPr>
          <a:xfrm>
            <a:off x="685800" y="692696"/>
            <a:ext cx="7772400" cy="1292662"/>
          </a:xfrm>
        </p:spPr>
        <p:txBody>
          <a:bodyPr/>
          <a:lstStyle/>
          <a:p>
            <a:r>
              <a:rPr lang="fr-FR" dirty="0"/>
              <a:t>Thème </a:t>
            </a:r>
            <a:r>
              <a:rPr lang="fr-FR" dirty="0" smtClean="0"/>
              <a:t>1</a:t>
            </a:r>
            <a:br>
              <a:rPr lang="fr-FR" dirty="0" smtClean="0"/>
            </a:br>
            <a:r>
              <a:rPr lang="fr-FR" dirty="0" smtClean="0"/>
              <a:t>Place </a:t>
            </a:r>
            <a:r>
              <a:rPr lang="fr-FR" dirty="0"/>
              <a:t>des études cliniques dans le développement et la commercialisation des médicaments</a:t>
            </a:r>
          </a:p>
        </p:txBody>
      </p:sp>
      <p:sp>
        <p:nvSpPr>
          <p:cNvPr id="3" name="Espace réservé de la date 2"/>
          <p:cNvSpPr>
            <a:spLocks noGrp="1"/>
          </p:cNvSpPr>
          <p:nvPr>
            <p:ph type="dt" sz="half" idx="2"/>
          </p:nvPr>
        </p:nvSpPr>
        <p:spPr/>
        <p:txBody>
          <a:bodyPr/>
          <a:lstStyle/>
          <a:p>
            <a:fld id="{33B6F5E2-E583-413C-8922-3DC6CAA9D286}" type="datetime4">
              <a:rPr lang="fr-FR" smtClean="0"/>
              <a:pPr/>
              <a:t>14 octobre 2014</a:t>
            </a:fld>
            <a:endParaRPr lang="fr-FR" dirty="0"/>
          </a:p>
        </p:txBody>
      </p:sp>
      <p:sp>
        <p:nvSpPr>
          <p:cNvPr id="4" name="Espace réservé du pied de page 3"/>
          <p:cNvSpPr>
            <a:spLocks noGrp="1"/>
          </p:cNvSpPr>
          <p:nvPr>
            <p:ph type="ftr" sz="quarter" idx="3"/>
          </p:nvPr>
        </p:nvSpPr>
        <p:spPr/>
        <p:txBody>
          <a:bodyPr/>
          <a:lstStyle/>
          <a:p>
            <a:r>
              <a:rPr lang="fr-FR" smtClean="0"/>
              <a:t>Sunnikan Consulting 2012 - Tous droits réservés</a:t>
            </a:r>
            <a:endParaRPr lang="fr-FR" dirty="0"/>
          </a:p>
        </p:txBody>
      </p:sp>
      <p:sp>
        <p:nvSpPr>
          <p:cNvPr id="5" name="Espace réservé du numéro de diapositive 4"/>
          <p:cNvSpPr>
            <a:spLocks noGrp="1"/>
          </p:cNvSpPr>
          <p:nvPr>
            <p:ph type="sldNum" sz="quarter" idx="4"/>
          </p:nvPr>
        </p:nvSpPr>
        <p:spPr/>
        <p:txBody>
          <a:bodyPr/>
          <a:lstStyle/>
          <a:p>
            <a:fld id="{E1D61545-30E6-46C7-9396-3AB8FF037665}" type="slidenum">
              <a:rPr lang="fr-FR" smtClean="0"/>
              <a:pPr/>
              <a:t>8</a:t>
            </a:fld>
            <a:endParaRPr lang="fr-FR" dirty="0"/>
          </a:p>
        </p:txBody>
      </p:sp>
    </p:spTree>
    <p:extLst>
      <p:ext uri="{BB962C8B-B14F-4D97-AF65-F5344CB8AC3E}">
        <p14:creationId xmlns:p14="http://schemas.microsoft.com/office/powerpoint/2010/main" val="35299880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188640"/>
            <a:ext cx="7344816" cy="830997"/>
          </a:xfrm>
        </p:spPr>
        <p:txBody>
          <a:bodyPr/>
          <a:lstStyle/>
          <a:p>
            <a:r>
              <a:rPr lang="fr-FR" dirty="0"/>
              <a:t>La </a:t>
            </a:r>
            <a:r>
              <a:rPr lang="fr-FR" dirty="0" smtClean="0"/>
              <a:t>place de la clinique dans le développement d'un médicament</a:t>
            </a:r>
            <a:endParaRPr lang="fr-FR" dirty="0"/>
          </a:p>
        </p:txBody>
      </p:sp>
      <p:sp>
        <p:nvSpPr>
          <p:cNvPr id="3" name="Espace réservé de la date 2"/>
          <p:cNvSpPr>
            <a:spLocks noGrp="1"/>
          </p:cNvSpPr>
          <p:nvPr>
            <p:ph type="dt" sz="half" idx="10"/>
          </p:nvPr>
        </p:nvSpPr>
        <p:spPr/>
        <p:txBody>
          <a:bodyPr/>
          <a:lstStyle/>
          <a:p>
            <a:fld id="{79D74FB6-8E7F-4137-A5F2-96583C16FF2B}" type="datetime4">
              <a:rPr lang="fr-FR" smtClean="0"/>
              <a:t>14 octobre 2014</a:t>
            </a:fld>
            <a:endParaRPr lang="fr-FR" dirty="0"/>
          </a:p>
        </p:txBody>
      </p:sp>
      <p:sp>
        <p:nvSpPr>
          <p:cNvPr id="4" name="Espace réservé du pied de page 3"/>
          <p:cNvSpPr>
            <a:spLocks noGrp="1"/>
          </p:cNvSpPr>
          <p:nvPr>
            <p:ph type="ftr" sz="quarter" idx="11"/>
          </p:nvPr>
        </p:nvSpPr>
        <p:spPr/>
        <p:txBody>
          <a:bodyPr/>
          <a:lstStyle/>
          <a:p>
            <a:r>
              <a:rPr lang="fr-FR" smtClean="0"/>
              <a:t>Sunnikan Consulting 2013 - Tous droits réservés</a:t>
            </a:r>
            <a:endParaRPr lang="fr-FR" dirty="0"/>
          </a:p>
        </p:txBody>
      </p:sp>
      <p:sp>
        <p:nvSpPr>
          <p:cNvPr id="5" name="Espace réservé du numéro de diapositive 4"/>
          <p:cNvSpPr>
            <a:spLocks noGrp="1"/>
          </p:cNvSpPr>
          <p:nvPr>
            <p:ph type="sldNum" sz="quarter" idx="12"/>
          </p:nvPr>
        </p:nvSpPr>
        <p:spPr/>
        <p:txBody>
          <a:bodyPr/>
          <a:lstStyle/>
          <a:p>
            <a:fld id="{E1D61545-30E6-46C7-9396-3AB8FF037665}" type="slidenum">
              <a:rPr lang="fr-FR" smtClean="0"/>
              <a:pPr/>
              <a:t>9</a:t>
            </a:fld>
            <a:endParaRPr lang="fr-FR" dirty="0"/>
          </a:p>
        </p:txBody>
      </p:sp>
      <p:sp>
        <p:nvSpPr>
          <p:cNvPr id="13" name="Text Box 16"/>
          <p:cNvSpPr txBox="1">
            <a:spLocks noChangeArrowheads="1"/>
          </p:cNvSpPr>
          <p:nvPr/>
        </p:nvSpPr>
        <p:spPr bwMode="auto">
          <a:xfrm>
            <a:off x="3427322" y="5169386"/>
            <a:ext cx="1432710" cy="707886"/>
          </a:xfrm>
          <a:prstGeom prst="rect">
            <a:avLst/>
          </a:prstGeom>
          <a:noFill/>
          <a:ln w="2857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1200">
                <a:solidFill>
                  <a:schemeClr val="tx1"/>
                </a:solidFill>
                <a:latin typeface="Arial" panose="020B0604020202020204" pitchFamily="34" charset="0"/>
              </a:defRPr>
            </a:lvl1pPr>
            <a:lvl2pPr marL="742950" indent="-285750" eaLnBrk="0" hangingPunct="0">
              <a:defRPr sz="1200">
                <a:solidFill>
                  <a:schemeClr val="tx1"/>
                </a:solidFill>
                <a:latin typeface="Arial" panose="020B0604020202020204" pitchFamily="34" charset="0"/>
              </a:defRPr>
            </a:lvl2pPr>
            <a:lvl3pPr marL="1143000" indent="-228600" eaLnBrk="0" hangingPunct="0">
              <a:defRPr sz="1200">
                <a:solidFill>
                  <a:schemeClr val="tx1"/>
                </a:solidFill>
                <a:latin typeface="Arial" panose="020B0604020202020204" pitchFamily="34" charset="0"/>
              </a:defRPr>
            </a:lvl3pPr>
            <a:lvl4pPr marL="1600200" indent="-228600" eaLnBrk="0" hangingPunct="0">
              <a:defRPr sz="1200">
                <a:solidFill>
                  <a:schemeClr val="tx1"/>
                </a:solidFill>
                <a:latin typeface="Arial" panose="020B0604020202020204" pitchFamily="34" charset="0"/>
              </a:defRPr>
            </a:lvl4pPr>
            <a:lvl5pPr marL="2057400" indent="-228600" eaLnBrk="0" hangingPunct="0">
              <a:defRPr sz="1200">
                <a:solidFill>
                  <a:schemeClr val="tx1"/>
                </a:solidFill>
                <a:latin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defRPr>
            </a:lvl9pPr>
          </a:lstStyle>
          <a:p>
            <a:pPr algn="ctr" eaLnBrk="1" hangingPunct="1">
              <a:spcBef>
                <a:spcPct val="50000"/>
              </a:spcBef>
            </a:pPr>
            <a:r>
              <a:rPr lang="fr-FR" sz="1600" b="1" dirty="0">
                <a:solidFill>
                  <a:srgbClr val="FF0000"/>
                </a:solidFill>
              </a:rPr>
              <a:t>3</a:t>
            </a:r>
            <a:r>
              <a:rPr lang="fr-FR" sz="1600" b="1" dirty="0" smtClean="0">
                <a:solidFill>
                  <a:srgbClr val="FF0000"/>
                </a:solidFill>
              </a:rPr>
              <a:t> phases</a:t>
            </a:r>
          </a:p>
          <a:p>
            <a:pPr algn="ctr" eaLnBrk="1" hangingPunct="1">
              <a:spcBef>
                <a:spcPct val="50000"/>
              </a:spcBef>
            </a:pPr>
            <a:r>
              <a:rPr lang="fr-FR" sz="1600" b="1" dirty="0" smtClean="0">
                <a:solidFill>
                  <a:srgbClr val="FF0000"/>
                </a:solidFill>
              </a:rPr>
              <a:t>pré-AMM</a:t>
            </a:r>
            <a:endParaRPr lang="fr-FR" sz="1600" b="1" dirty="0">
              <a:solidFill>
                <a:srgbClr val="FF0000"/>
              </a:solidFill>
            </a:endParaRPr>
          </a:p>
        </p:txBody>
      </p:sp>
      <p:cxnSp>
        <p:nvCxnSpPr>
          <p:cNvPr id="16" name="Connecteur droit avec flèche 15"/>
          <p:cNvCxnSpPr>
            <a:stCxn id="12" idx="4"/>
            <a:endCxn id="13" idx="0"/>
          </p:cNvCxnSpPr>
          <p:nvPr/>
        </p:nvCxnSpPr>
        <p:spPr>
          <a:xfrm>
            <a:off x="4143677" y="4182338"/>
            <a:ext cx="0" cy="987048"/>
          </a:xfrm>
          <a:prstGeom prst="straightConnector1">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15" name="Pentagone 14"/>
          <p:cNvSpPr/>
          <p:nvPr/>
        </p:nvSpPr>
        <p:spPr>
          <a:xfrm>
            <a:off x="477117" y="3225171"/>
            <a:ext cx="1538863" cy="764224"/>
          </a:xfrm>
          <a:prstGeom prst="homePlate">
            <a:avLst/>
          </a:prstGeom>
          <a:solidFill>
            <a:schemeClr val="accent1">
              <a:lumMod val="20000"/>
              <a:lumOff val="80000"/>
            </a:schemeClr>
          </a:solid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smtClean="0">
                <a:solidFill>
                  <a:schemeClr val="tx1"/>
                </a:solidFill>
              </a:rPr>
              <a:t>Recherche in vitro</a:t>
            </a:r>
            <a:endParaRPr lang="fr-FR" sz="1800" b="1" dirty="0">
              <a:solidFill>
                <a:schemeClr val="tx1"/>
              </a:solidFill>
            </a:endParaRPr>
          </a:p>
        </p:txBody>
      </p:sp>
      <p:sp>
        <p:nvSpPr>
          <p:cNvPr id="17" name="Chevron 16"/>
          <p:cNvSpPr/>
          <p:nvPr/>
        </p:nvSpPr>
        <p:spPr>
          <a:xfrm>
            <a:off x="1482070" y="3225170"/>
            <a:ext cx="2239342" cy="772863"/>
          </a:xfrm>
          <a:prstGeom prst="chevron">
            <a:avLst/>
          </a:prstGeom>
          <a:solidFill>
            <a:schemeClr val="tx2">
              <a:lumMod val="20000"/>
              <a:lumOff val="80000"/>
            </a:schemeClr>
          </a:solid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smtClean="0">
                <a:solidFill>
                  <a:schemeClr val="tx1"/>
                </a:solidFill>
              </a:rPr>
              <a:t>Recherche </a:t>
            </a:r>
            <a:r>
              <a:rPr lang="fr-FR" sz="1800" b="1" dirty="0" err="1" smtClean="0">
                <a:solidFill>
                  <a:schemeClr val="tx1"/>
                </a:solidFill>
              </a:rPr>
              <a:t>pré-clinique</a:t>
            </a:r>
            <a:endParaRPr lang="fr-FR" sz="1800" b="1" dirty="0">
              <a:solidFill>
                <a:schemeClr val="tx1"/>
              </a:solidFill>
            </a:endParaRPr>
          </a:p>
        </p:txBody>
      </p:sp>
      <p:sp>
        <p:nvSpPr>
          <p:cNvPr id="18" name="Chevron 17"/>
          <p:cNvSpPr/>
          <p:nvPr/>
        </p:nvSpPr>
        <p:spPr>
          <a:xfrm>
            <a:off x="3059831" y="3225170"/>
            <a:ext cx="2177364" cy="772863"/>
          </a:xfrm>
          <a:prstGeom prst="chevron">
            <a:avLst/>
          </a:prstGeom>
          <a:solidFill>
            <a:schemeClr val="accent2">
              <a:lumMod val="40000"/>
              <a:lumOff val="60000"/>
            </a:schemeClr>
          </a:solid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smtClean="0">
                <a:solidFill>
                  <a:schemeClr val="tx1"/>
                </a:solidFill>
              </a:rPr>
              <a:t>Recherche clinique</a:t>
            </a:r>
            <a:endParaRPr lang="fr-FR" sz="1800" b="1" dirty="0">
              <a:solidFill>
                <a:schemeClr val="tx1"/>
              </a:solidFill>
            </a:endParaRPr>
          </a:p>
        </p:txBody>
      </p:sp>
      <p:sp>
        <p:nvSpPr>
          <p:cNvPr id="19" name="Chevron 18"/>
          <p:cNvSpPr/>
          <p:nvPr/>
        </p:nvSpPr>
        <p:spPr>
          <a:xfrm>
            <a:off x="4587987" y="3225170"/>
            <a:ext cx="2201097" cy="772863"/>
          </a:xfrm>
          <a:prstGeom prst="chevron">
            <a:avLst/>
          </a:prstGeom>
          <a:solidFill>
            <a:schemeClr val="accent2">
              <a:lumMod val="60000"/>
              <a:lumOff val="40000"/>
            </a:schemeClr>
          </a:solid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smtClean="0">
                <a:solidFill>
                  <a:schemeClr val="bg1"/>
                </a:solidFill>
              </a:rPr>
              <a:t>Mise sur le marché</a:t>
            </a:r>
            <a:endParaRPr lang="fr-FR" sz="1800" b="1" dirty="0">
              <a:solidFill>
                <a:schemeClr val="bg1"/>
              </a:solidFill>
            </a:endParaRPr>
          </a:p>
        </p:txBody>
      </p:sp>
      <p:sp>
        <p:nvSpPr>
          <p:cNvPr id="20" name="Chevron 19"/>
          <p:cNvSpPr/>
          <p:nvPr/>
        </p:nvSpPr>
        <p:spPr>
          <a:xfrm>
            <a:off x="6120346" y="3225170"/>
            <a:ext cx="2196070" cy="772863"/>
          </a:xfrm>
          <a:prstGeom prst="chevron">
            <a:avLst/>
          </a:prstGeom>
          <a:solidFill>
            <a:schemeClr val="accent1">
              <a:lumMod val="75000"/>
            </a:schemeClr>
          </a:solid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smtClean="0">
                <a:solidFill>
                  <a:schemeClr val="bg1"/>
                </a:solidFill>
              </a:rPr>
              <a:t>Études post-AMM</a:t>
            </a:r>
            <a:endParaRPr lang="fr-FR" sz="1800" b="1" dirty="0">
              <a:solidFill>
                <a:schemeClr val="bg1"/>
              </a:solidFill>
            </a:endParaRPr>
          </a:p>
        </p:txBody>
      </p:sp>
      <p:sp>
        <p:nvSpPr>
          <p:cNvPr id="21" name="ZoneTexte 20"/>
          <p:cNvSpPr txBox="1"/>
          <p:nvPr/>
        </p:nvSpPr>
        <p:spPr>
          <a:xfrm>
            <a:off x="477117" y="4089266"/>
            <a:ext cx="8652841" cy="584775"/>
          </a:xfrm>
          <a:prstGeom prst="rect">
            <a:avLst/>
          </a:prstGeom>
          <a:noFill/>
        </p:spPr>
        <p:txBody>
          <a:bodyPr wrap="square" rtlCol="0">
            <a:spAutoFit/>
          </a:bodyPr>
          <a:lstStyle/>
          <a:p>
            <a:pPr defTabSz="941388">
              <a:tabLst>
                <a:tab pos="633413" algn="l"/>
                <a:tab pos="2236788" algn="l"/>
                <a:tab pos="3770313" algn="l"/>
                <a:tab pos="5387975" algn="l"/>
                <a:tab pos="6640513" algn="l"/>
                <a:tab pos="7089775" algn="l"/>
              </a:tabLst>
            </a:pPr>
            <a:r>
              <a:rPr lang="fr-FR" sz="1600" b="1" i="1" dirty="0" smtClean="0"/>
              <a:t>0	2ans	4 ans	9 ans	10 ans		20 ans</a:t>
            </a:r>
            <a:br>
              <a:rPr lang="fr-FR" sz="1600" b="1" i="1" dirty="0" smtClean="0"/>
            </a:br>
            <a:r>
              <a:rPr lang="fr-FR" sz="1600" b="1" i="1" dirty="0" smtClean="0"/>
              <a:t>					expiration du brevet</a:t>
            </a:r>
            <a:endParaRPr lang="fr-FR" sz="1600" b="1" i="1" dirty="0"/>
          </a:p>
        </p:txBody>
      </p:sp>
      <p:sp>
        <p:nvSpPr>
          <p:cNvPr id="12" name="Oval 14"/>
          <p:cNvSpPr>
            <a:spLocks noChangeArrowheads="1"/>
          </p:cNvSpPr>
          <p:nvPr/>
        </p:nvSpPr>
        <p:spPr bwMode="auto">
          <a:xfrm>
            <a:off x="3427321" y="3099462"/>
            <a:ext cx="1432711" cy="1082876"/>
          </a:xfrm>
          <a:prstGeom prst="ellipse">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200">
                <a:solidFill>
                  <a:schemeClr val="tx1"/>
                </a:solidFill>
                <a:latin typeface="Arial" panose="020B0604020202020204" pitchFamily="34" charset="0"/>
              </a:defRPr>
            </a:lvl1pPr>
            <a:lvl2pPr marL="742950" indent="-285750" eaLnBrk="0" hangingPunct="0">
              <a:defRPr sz="1200">
                <a:solidFill>
                  <a:schemeClr val="tx1"/>
                </a:solidFill>
                <a:latin typeface="Arial" panose="020B0604020202020204" pitchFamily="34" charset="0"/>
              </a:defRPr>
            </a:lvl2pPr>
            <a:lvl3pPr marL="1143000" indent="-228600" eaLnBrk="0" hangingPunct="0">
              <a:defRPr sz="1200">
                <a:solidFill>
                  <a:schemeClr val="tx1"/>
                </a:solidFill>
                <a:latin typeface="Arial" panose="020B0604020202020204" pitchFamily="34" charset="0"/>
              </a:defRPr>
            </a:lvl3pPr>
            <a:lvl4pPr marL="1600200" indent="-228600" eaLnBrk="0" hangingPunct="0">
              <a:defRPr sz="1200">
                <a:solidFill>
                  <a:schemeClr val="tx1"/>
                </a:solidFill>
                <a:latin typeface="Arial" panose="020B0604020202020204" pitchFamily="34" charset="0"/>
              </a:defRPr>
            </a:lvl4pPr>
            <a:lvl5pPr marL="2057400" indent="-228600" eaLnBrk="0" hangingPunct="0">
              <a:defRPr sz="1200">
                <a:solidFill>
                  <a:schemeClr val="tx1"/>
                </a:solidFill>
                <a:latin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defRPr>
            </a:lvl9pPr>
          </a:lstStyle>
          <a:p>
            <a:pPr eaLnBrk="1" hangingPunct="1"/>
            <a:endParaRPr lang="fr-FR"/>
          </a:p>
        </p:txBody>
      </p:sp>
      <p:sp>
        <p:nvSpPr>
          <p:cNvPr id="28" name="Triangle isocèle 27"/>
          <p:cNvSpPr/>
          <p:nvPr/>
        </p:nvSpPr>
        <p:spPr>
          <a:xfrm rot="5400000">
            <a:off x="2320146" y="-542975"/>
            <a:ext cx="1294493" cy="4999696"/>
          </a:xfrm>
          <a:prstGeom prst="triangle">
            <a:avLst>
              <a:gd name="adj" fmla="val 51094"/>
            </a:avLst>
          </a:prstGeom>
          <a:solidFill>
            <a:schemeClr val="accent1">
              <a:lumMod val="20000"/>
              <a:lumOff val="80000"/>
            </a:schemeClr>
          </a:solid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b="1">
              <a:solidFill>
                <a:schemeClr val="tx1"/>
              </a:solidFill>
            </a:endParaRPr>
          </a:p>
        </p:txBody>
      </p:sp>
      <p:sp>
        <p:nvSpPr>
          <p:cNvPr id="29" name="ZoneTexte 28"/>
          <p:cNvSpPr txBox="1"/>
          <p:nvPr/>
        </p:nvSpPr>
        <p:spPr>
          <a:xfrm>
            <a:off x="467545" y="1477233"/>
            <a:ext cx="8784976" cy="1015663"/>
          </a:xfrm>
          <a:prstGeom prst="rect">
            <a:avLst/>
          </a:prstGeom>
          <a:noFill/>
        </p:spPr>
        <p:txBody>
          <a:bodyPr wrap="square" rtlCol="0">
            <a:spAutoFit/>
          </a:bodyPr>
          <a:lstStyle/>
          <a:p>
            <a:pPr defTabSz="941388">
              <a:tabLst>
                <a:tab pos="1970088" algn="ctr"/>
                <a:tab pos="3587750" algn="ctr"/>
                <a:tab pos="4935538" algn="ctr"/>
                <a:tab pos="6540500" algn="ctr"/>
                <a:tab pos="7088188" algn="l"/>
              </a:tabLst>
            </a:pPr>
            <a:r>
              <a:rPr lang="fr-FR" sz="2000" b="1" i="1" dirty="0" smtClean="0"/>
              <a:t>10.000	100	10	</a:t>
            </a:r>
          </a:p>
          <a:p>
            <a:pPr defTabSz="941388">
              <a:tabLst>
                <a:tab pos="1970088" algn="ctr"/>
                <a:tab pos="3587750" algn="ctr"/>
                <a:tab pos="5654675" algn="ctr"/>
                <a:tab pos="6540500" algn="ctr"/>
                <a:tab pos="7088188" algn="ctr"/>
              </a:tabLst>
            </a:pPr>
            <a:r>
              <a:rPr lang="fr-FR" sz="2000" b="1" i="1" dirty="0" smtClean="0"/>
              <a:t>molécules	molécules</a:t>
            </a:r>
            <a:r>
              <a:rPr lang="fr-FR" sz="2000" b="1" i="1" dirty="0"/>
              <a:t>	candidats	 1 médicament</a:t>
            </a:r>
            <a:endParaRPr lang="fr-FR" sz="2000" b="1" i="1" dirty="0" smtClean="0"/>
          </a:p>
          <a:p>
            <a:pPr defTabSz="941388">
              <a:tabLst>
                <a:tab pos="1970088" algn="ctr"/>
                <a:tab pos="3587750" algn="ctr"/>
                <a:tab pos="4935538" algn="ctr"/>
                <a:tab pos="6540500" algn="ctr"/>
                <a:tab pos="7088188" algn="ctr"/>
              </a:tabLst>
            </a:pPr>
            <a:r>
              <a:rPr lang="fr-FR" sz="2000" b="1" i="1" dirty="0" smtClean="0"/>
              <a:t>criblées	testées	médicaments</a:t>
            </a:r>
            <a:endParaRPr lang="fr-FR" sz="2000" b="1" i="1" dirty="0"/>
          </a:p>
        </p:txBody>
      </p:sp>
      <p:sp>
        <p:nvSpPr>
          <p:cNvPr id="30" name="Text Box 16"/>
          <p:cNvSpPr txBox="1">
            <a:spLocks noChangeArrowheads="1"/>
          </p:cNvSpPr>
          <p:nvPr/>
        </p:nvSpPr>
        <p:spPr bwMode="auto">
          <a:xfrm>
            <a:off x="6444208" y="5169386"/>
            <a:ext cx="1432711" cy="707886"/>
          </a:xfrm>
          <a:prstGeom prst="rect">
            <a:avLst/>
          </a:prstGeom>
          <a:noFill/>
          <a:ln w="2857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1200">
                <a:solidFill>
                  <a:schemeClr val="tx1"/>
                </a:solidFill>
                <a:latin typeface="Arial" panose="020B0604020202020204" pitchFamily="34" charset="0"/>
              </a:defRPr>
            </a:lvl1pPr>
            <a:lvl2pPr marL="742950" indent="-285750" eaLnBrk="0" hangingPunct="0">
              <a:defRPr sz="1200">
                <a:solidFill>
                  <a:schemeClr val="tx1"/>
                </a:solidFill>
                <a:latin typeface="Arial" panose="020B0604020202020204" pitchFamily="34" charset="0"/>
              </a:defRPr>
            </a:lvl2pPr>
            <a:lvl3pPr marL="1143000" indent="-228600" eaLnBrk="0" hangingPunct="0">
              <a:defRPr sz="1200">
                <a:solidFill>
                  <a:schemeClr val="tx1"/>
                </a:solidFill>
                <a:latin typeface="Arial" panose="020B0604020202020204" pitchFamily="34" charset="0"/>
              </a:defRPr>
            </a:lvl3pPr>
            <a:lvl4pPr marL="1600200" indent="-228600" eaLnBrk="0" hangingPunct="0">
              <a:defRPr sz="1200">
                <a:solidFill>
                  <a:schemeClr val="tx1"/>
                </a:solidFill>
                <a:latin typeface="Arial" panose="020B0604020202020204" pitchFamily="34" charset="0"/>
              </a:defRPr>
            </a:lvl4pPr>
            <a:lvl5pPr marL="2057400" indent="-228600" eaLnBrk="0" hangingPunct="0">
              <a:defRPr sz="1200">
                <a:solidFill>
                  <a:schemeClr val="tx1"/>
                </a:solidFill>
                <a:latin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defRPr>
            </a:lvl9pPr>
          </a:lstStyle>
          <a:p>
            <a:pPr algn="ctr" eaLnBrk="1" hangingPunct="1">
              <a:spcBef>
                <a:spcPct val="50000"/>
              </a:spcBef>
            </a:pPr>
            <a:r>
              <a:rPr lang="fr-FR" sz="1600" b="1" dirty="0" smtClean="0">
                <a:solidFill>
                  <a:srgbClr val="FF0000"/>
                </a:solidFill>
              </a:rPr>
              <a:t>1 phase</a:t>
            </a:r>
          </a:p>
          <a:p>
            <a:pPr algn="ctr" eaLnBrk="1" hangingPunct="1">
              <a:spcBef>
                <a:spcPct val="50000"/>
              </a:spcBef>
            </a:pPr>
            <a:r>
              <a:rPr lang="fr-FR" sz="1600" b="1" dirty="0" smtClean="0">
                <a:solidFill>
                  <a:srgbClr val="FF0000"/>
                </a:solidFill>
              </a:rPr>
              <a:t>post-AMM</a:t>
            </a:r>
            <a:endParaRPr lang="fr-FR" sz="1600" b="1" dirty="0">
              <a:solidFill>
                <a:srgbClr val="FF0000"/>
              </a:solidFill>
            </a:endParaRPr>
          </a:p>
        </p:txBody>
      </p:sp>
      <p:cxnSp>
        <p:nvCxnSpPr>
          <p:cNvPr id="31" name="Connecteur droit avec flèche 30"/>
          <p:cNvCxnSpPr>
            <a:stCxn id="32" idx="4"/>
            <a:endCxn id="30" idx="0"/>
          </p:cNvCxnSpPr>
          <p:nvPr/>
        </p:nvCxnSpPr>
        <p:spPr>
          <a:xfrm flipH="1">
            <a:off x="7160564" y="4182338"/>
            <a:ext cx="1" cy="987048"/>
          </a:xfrm>
          <a:prstGeom prst="straightConnector1">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32" name="Oval 14"/>
          <p:cNvSpPr>
            <a:spLocks noChangeArrowheads="1"/>
          </p:cNvSpPr>
          <p:nvPr/>
        </p:nvSpPr>
        <p:spPr bwMode="auto">
          <a:xfrm>
            <a:off x="6444209" y="3099462"/>
            <a:ext cx="1432711" cy="1082876"/>
          </a:xfrm>
          <a:prstGeom prst="ellipse">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200">
                <a:solidFill>
                  <a:schemeClr val="tx1"/>
                </a:solidFill>
                <a:latin typeface="Arial" panose="020B0604020202020204" pitchFamily="34" charset="0"/>
              </a:defRPr>
            </a:lvl1pPr>
            <a:lvl2pPr marL="742950" indent="-285750" eaLnBrk="0" hangingPunct="0">
              <a:defRPr sz="1200">
                <a:solidFill>
                  <a:schemeClr val="tx1"/>
                </a:solidFill>
                <a:latin typeface="Arial" panose="020B0604020202020204" pitchFamily="34" charset="0"/>
              </a:defRPr>
            </a:lvl2pPr>
            <a:lvl3pPr marL="1143000" indent="-228600" eaLnBrk="0" hangingPunct="0">
              <a:defRPr sz="1200">
                <a:solidFill>
                  <a:schemeClr val="tx1"/>
                </a:solidFill>
                <a:latin typeface="Arial" panose="020B0604020202020204" pitchFamily="34" charset="0"/>
              </a:defRPr>
            </a:lvl3pPr>
            <a:lvl4pPr marL="1600200" indent="-228600" eaLnBrk="0" hangingPunct="0">
              <a:defRPr sz="1200">
                <a:solidFill>
                  <a:schemeClr val="tx1"/>
                </a:solidFill>
                <a:latin typeface="Arial" panose="020B0604020202020204" pitchFamily="34" charset="0"/>
              </a:defRPr>
            </a:lvl4pPr>
            <a:lvl5pPr marL="2057400" indent="-228600" eaLnBrk="0" hangingPunct="0">
              <a:defRPr sz="1200">
                <a:solidFill>
                  <a:schemeClr val="tx1"/>
                </a:solidFill>
                <a:latin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defRPr>
            </a:lvl9pPr>
          </a:lstStyle>
          <a:p>
            <a:pPr eaLnBrk="1" hangingPunct="1"/>
            <a:endParaRPr lang="fr-FR"/>
          </a:p>
        </p:txBody>
      </p:sp>
    </p:spTree>
    <p:extLst>
      <p:ext uri="{BB962C8B-B14F-4D97-AF65-F5344CB8AC3E}">
        <p14:creationId xmlns:p14="http://schemas.microsoft.com/office/powerpoint/2010/main" val="341835020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188640"/>
            <a:ext cx="7344816" cy="830997"/>
          </a:xfrm>
        </p:spPr>
        <p:txBody>
          <a:bodyPr/>
          <a:lstStyle/>
          <a:p>
            <a:r>
              <a:rPr lang="fr-FR" dirty="0" smtClean="0"/>
              <a:t>Les 4 phases cliniques du développement d'un médicament</a:t>
            </a:r>
            <a:endParaRPr lang="fr-FR" dirty="0"/>
          </a:p>
        </p:txBody>
      </p:sp>
      <p:sp>
        <p:nvSpPr>
          <p:cNvPr id="3" name="Espace réservé de la date 2"/>
          <p:cNvSpPr>
            <a:spLocks noGrp="1"/>
          </p:cNvSpPr>
          <p:nvPr>
            <p:ph type="dt" sz="half" idx="10"/>
          </p:nvPr>
        </p:nvSpPr>
        <p:spPr/>
        <p:txBody>
          <a:bodyPr/>
          <a:lstStyle/>
          <a:p>
            <a:fld id="{33B6F5E2-E583-413C-8922-3DC6CAA9D286}" type="datetime4">
              <a:rPr lang="fr-FR" smtClean="0"/>
              <a:pPr/>
              <a:t>14 octobre 2014</a:t>
            </a:fld>
            <a:endParaRPr lang="fr-FR" dirty="0"/>
          </a:p>
        </p:txBody>
      </p:sp>
      <p:sp>
        <p:nvSpPr>
          <p:cNvPr id="4" name="Espace réservé du pied de page 3"/>
          <p:cNvSpPr>
            <a:spLocks noGrp="1"/>
          </p:cNvSpPr>
          <p:nvPr>
            <p:ph type="ftr" sz="quarter" idx="11"/>
          </p:nvPr>
        </p:nvSpPr>
        <p:spPr/>
        <p:txBody>
          <a:bodyPr/>
          <a:lstStyle/>
          <a:p>
            <a:r>
              <a:rPr lang="fr-FR" smtClean="0"/>
              <a:t>Sunnikan Consulting 2012 - Tous droits réservés</a:t>
            </a:r>
            <a:endParaRPr lang="fr-FR" dirty="0"/>
          </a:p>
        </p:txBody>
      </p:sp>
      <p:sp>
        <p:nvSpPr>
          <p:cNvPr id="5" name="Espace réservé du numéro de diapositive 4"/>
          <p:cNvSpPr>
            <a:spLocks noGrp="1"/>
          </p:cNvSpPr>
          <p:nvPr>
            <p:ph type="sldNum" sz="quarter" idx="12"/>
          </p:nvPr>
        </p:nvSpPr>
        <p:spPr/>
        <p:txBody>
          <a:bodyPr/>
          <a:lstStyle/>
          <a:p>
            <a:fld id="{E1D61545-30E6-46C7-9396-3AB8FF037665}" type="slidenum">
              <a:rPr lang="fr-FR" smtClean="0"/>
              <a:pPr/>
              <a:t>10</a:t>
            </a:fld>
            <a:endParaRPr lang="fr-FR" dirty="0"/>
          </a:p>
        </p:txBody>
      </p:sp>
      <p:sp>
        <p:nvSpPr>
          <p:cNvPr id="8" name="Chevron 7"/>
          <p:cNvSpPr/>
          <p:nvPr/>
        </p:nvSpPr>
        <p:spPr>
          <a:xfrm>
            <a:off x="1122030" y="1700808"/>
            <a:ext cx="1872208" cy="1008112"/>
          </a:xfrm>
          <a:prstGeom prst="chevron">
            <a:avLst/>
          </a:prstGeom>
          <a:solidFill>
            <a:schemeClr val="tx2">
              <a:lumMod val="20000"/>
              <a:lumOff val="80000"/>
            </a:schemeClr>
          </a:solid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smtClean="0">
                <a:solidFill>
                  <a:schemeClr val="bg1"/>
                </a:solidFill>
              </a:rPr>
              <a:t>Phase I</a:t>
            </a:r>
            <a:endParaRPr lang="fr-FR" sz="1800" b="1" dirty="0">
              <a:solidFill>
                <a:schemeClr val="bg1"/>
              </a:solidFill>
            </a:endParaRPr>
          </a:p>
        </p:txBody>
      </p:sp>
      <p:sp>
        <p:nvSpPr>
          <p:cNvPr id="10" name="Chevron 9"/>
          <p:cNvSpPr/>
          <p:nvPr/>
        </p:nvSpPr>
        <p:spPr>
          <a:xfrm>
            <a:off x="2699791" y="1700808"/>
            <a:ext cx="1820391" cy="1008112"/>
          </a:xfrm>
          <a:prstGeom prst="chevron">
            <a:avLst/>
          </a:prstGeom>
          <a:solidFill>
            <a:schemeClr val="accent2">
              <a:lumMod val="40000"/>
              <a:lumOff val="60000"/>
            </a:schemeClr>
          </a:solid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smtClean="0">
                <a:solidFill>
                  <a:schemeClr val="bg1"/>
                </a:solidFill>
              </a:rPr>
              <a:t>Phase II</a:t>
            </a:r>
            <a:endParaRPr lang="fr-FR" sz="1800" b="1" dirty="0">
              <a:solidFill>
                <a:schemeClr val="bg1"/>
              </a:solidFill>
            </a:endParaRPr>
          </a:p>
        </p:txBody>
      </p:sp>
      <p:sp>
        <p:nvSpPr>
          <p:cNvPr id="11" name="Chevron 10"/>
          <p:cNvSpPr/>
          <p:nvPr/>
        </p:nvSpPr>
        <p:spPr>
          <a:xfrm>
            <a:off x="4227947" y="1700808"/>
            <a:ext cx="1840233" cy="1008112"/>
          </a:xfrm>
          <a:prstGeom prst="chevron">
            <a:avLst/>
          </a:prstGeom>
          <a:solidFill>
            <a:schemeClr val="accent2">
              <a:lumMod val="60000"/>
              <a:lumOff val="40000"/>
            </a:schemeClr>
          </a:solid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smtClean="0">
                <a:solidFill>
                  <a:schemeClr val="bg1"/>
                </a:solidFill>
              </a:rPr>
              <a:t>Phase III</a:t>
            </a:r>
            <a:endParaRPr lang="fr-FR" sz="1800" b="1" dirty="0">
              <a:solidFill>
                <a:schemeClr val="bg1"/>
              </a:solidFill>
            </a:endParaRPr>
          </a:p>
        </p:txBody>
      </p:sp>
      <p:sp>
        <p:nvSpPr>
          <p:cNvPr id="12" name="Chevron 11"/>
          <p:cNvSpPr/>
          <p:nvPr/>
        </p:nvSpPr>
        <p:spPr>
          <a:xfrm>
            <a:off x="5760306" y="1700808"/>
            <a:ext cx="1836030" cy="1008112"/>
          </a:xfrm>
          <a:prstGeom prst="chevron">
            <a:avLst/>
          </a:prstGeom>
          <a:solidFill>
            <a:schemeClr val="accent1">
              <a:lumMod val="75000"/>
            </a:schemeClr>
          </a:solid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800" b="1" dirty="0" smtClean="0">
                <a:solidFill>
                  <a:schemeClr val="bg1"/>
                </a:solidFill>
              </a:rPr>
              <a:t>Phase IV</a:t>
            </a:r>
            <a:endParaRPr lang="fr-FR" sz="1800" b="1" dirty="0">
              <a:solidFill>
                <a:schemeClr val="bg1"/>
              </a:solidFill>
            </a:endParaRPr>
          </a:p>
        </p:txBody>
      </p:sp>
      <p:sp>
        <p:nvSpPr>
          <p:cNvPr id="22" name="ZoneTexte 21"/>
          <p:cNvSpPr txBox="1"/>
          <p:nvPr/>
        </p:nvSpPr>
        <p:spPr>
          <a:xfrm>
            <a:off x="1115616" y="3429000"/>
            <a:ext cx="4695764" cy="2277547"/>
          </a:xfrm>
          <a:prstGeom prst="rect">
            <a:avLst/>
          </a:prstGeom>
          <a:noFill/>
        </p:spPr>
        <p:txBody>
          <a:bodyPr wrap="square" rtlCol="0">
            <a:spAutoFit/>
          </a:bodyPr>
          <a:lstStyle/>
          <a:p>
            <a:pPr algn="ctr"/>
            <a:r>
              <a:rPr lang="fr-FR" sz="1600" b="1" dirty="0" smtClean="0">
                <a:solidFill>
                  <a:schemeClr val="accent2">
                    <a:lumMod val="75000"/>
                  </a:schemeClr>
                </a:solidFill>
              </a:rPr>
              <a:t>Essais cliniques interventionnels</a:t>
            </a:r>
          </a:p>
          <a:p>
            <a:r>
              <a:rPr lang="fr-FR" sz="1400" dirty="0" smtClean="0"/>
              <a:t>Phase I : Sécurité – Tolérance – Pharmacocinétique / dynamique – Dose-réponse</a:t>
            </a:r>
            <a:endParaRPr lang="fr-FR" sz="1400" i="1" dirty="0" smtClean="0"/>
          </a:p>
          <a:p>
            <a:r>
              <a:rPr lang="fr-FR" sz="1400" dirty="0" smtClean="0"/>
              <a:t>Phase II : Dosage – Efficacité</a:t>
            </a:r>
          </a:p>
          <a:p>
            <a:r>
              <a:rPr lang="fr-FR" sz="1400" dirty="0" smtClean="0"/>
              <a:t>Phase III : Efficacité par rapport au traitement de référence</a:t>
            </a:r>
          </a:p>
          <a:p>
            <a:r>
              <a:rPr lang="fr-FR" sz="1400" dirty="0"/>
              <a:t>Phase IV : Surveillance post-marketing – Pharmacovigilance </a:t>
            </a:r>
            <a:r>
              <a:rPr lang="fr-FR" sz="1400" dirty="0" smtClean="0"/>
              <a:t>- </a:t>
            </a:r>
            <a:r>
              <a:rPr lang="fr-FR" sz="1400" dirty="0" err="1" smtClean="0"/>
              <a:t>Pharmaco-épidémiologie</a:t>
            </a:r>
            <a:endParaRPr lang="fr-FR" sz="1400" dirty="0" smtClean="0"/>
          </a:p>
          <a:p>
            <a:endParaRPr lang="fr-FR" sz="1400" dirty="0" smtClean="0"/>
          </a:p>
          <a:p>
            <a:r>
              <a:rPr lang="fr-FR" sz="1400" dirty="0" smtClean="0"/>
              <a:t>Études IIS (</a:t>
            </a:r>
            <a:r>
              <a:rPr lang="fr-FR" sz="1400" dirty="0" err="1" smtClean="0"/>
              <a:t>Investigator-Sponsored</a:t>
            </a:r>
            <a:r>
              <a:rPr lang="fr-FR" sz="1400" dirty="0" smtClean="0"/>
              <a:t> </a:t>
            </a:r>
            <a:r>
              <a:rPr lang="fr-FR" sz="1400" dirty="0" err="1" smtClean="0"/>
              <a:t>Studies</a:t>
            </a:r>
            <a:r>
              <a:rPr lang="fr-FR" sz="1400" dirty="0" smtClean="0"/>
              <a:t>)</a:t>
            </a:r>
          </a:p>
          <a:p>
            <a:r>
              <a:rPr lang="fr-FR" sz="1400" dirty="0" smtClean="0"/>
              <a:t>Études réglementaires</a:t>
            </a:r>
            <a:endParaRPr lang="fr-FR" sz="1400" dirty="0"/>
          </a:p>
        </p:txBody>
      </p:sp>
      <p:sp>
        <p:nvSpPr>
          <p:cNvPr id="24" name="ZoneTexte 23"/>
          <p:cNvSpPr txBox="1"/>
          <p:nvPr/>
        </p:nvSpPr>
        <p:spPr>
          <a:xfrm>
            <a:off x="1151372" y="2708920"/>
            <a:ext cx="1842866" cy="338554"/>
          </a:xfrm>
          <a:prstGeom prst="rect">
            <a:avLst/>
          </a:prstGeom>
          <a:noFill/>
        </p:spPr>
        <p:txBody>
          <a:bodyPr wrap="square" rtlCol="0">
            <a:spAutoFit/>
          </a:bodyPr>
          <a:lstStyle/>
          <a:p>
            <a:r>
              <a:rPr lang="fr-FR" sz="1600" b="1" i="1" dirty="0" smtClean="0">
                <a:solidFill>
                  <a:schemeClr val="bg1">
                    <a:lumMod val="50000"/>
                  </a:schemeClr>
                </a:solidFill>
              </a:rPr>
              <a:t>Volontaires sains</a:t>
            </a:r>
            <a:endParaRPr lang="fr-FR" sz="1600" b="1" i="1" dirty="0">
              <a:solidFill>
                <a:schemeClr val="bg1">
                  <a:lumMod val="50000"/>
                </a:schemeClr>
              </a:solidFill>
            </a:endParaRPr>
          </a:p>
        </p:txBody>
      </p:sp>
      <p:sp>
        <p:nvSpPr>
          <p:cNvPr id="25" name="ZoneTexte 24"/>
          <p:cNvSpPr txBox="1"/>
          <p:nvPr/>
        </p:nvSpPr>
        <p:spPr>
          <a:xfrm>
            <a:off x="4169268" y="2708920"/>
            <a:ext cx="1050804" cy="338554"/>
          </a:xfrm>
          <a:prstGeom prst="rect">
            <a:avLst/>
          </a:prstGeom>
          <a:noFill/>
        </p:spPr>
        <p:txBody>
          <a:bodyPr wrap="square" rtlCol="0">
            <a:spAutoFit/>
          </a:bodyPr>
          <a:lstStyle/>
          <a:p>
            <a:r>
              <a:rPr lang="fr-FR" sz="1600" b="1" i="1" dirty="0" smtClean="0">
                <a:solidFill>
                  <a:schemeClr val="bg1">
                    <a:lumMod val="50000"/>
                  </a:schemeClr>
                </a:solidFill>
              </a:rPr>
              <a:t>Patients</a:t>
            </a:r>
            <a:endParaRPr lang="fr-FR" sz="1600" b="1" i="1" dirty="0">
              <a:solidFill>
                <a:schemeClr val="bg1">
                  <a:lumMod val="50000"/>
                </a:schemeClr>
              </a:solidFill>
            </a:endParaRPr>
          </a:p>
        </p:txBody>
      </p:sp>
      <p:sp>
        <p:nvSpPr>
          <p:cNvPr id="28" name="ZoneTexte 27"/>
          <p:cNvSpPr txBox="1"/>
          <p:nvPr/>
        </p:nvSpPr>
        <p:spPr>
          <a:xfrm>
            <a:off x="5408088" y="1358191"/>
            <a:ext cx="1910684" cy="338554"/>
          </a:xfrm>
          <a:prstGeom prst="rect">
            <a:avLst/>
          </a:prstGeom>
          <a:noFill/>
        </p:spPr>
        <p:txBody>
          <a:bodyPr wrap="square" rtlCol="0">
            <a:spAutoFit/>
          </a:bodyPr>
          <a:lstStyle/>
          <a:p>
            <a:r>
              <a:rPr lang="fr-FR" sz="1600" b="1" dirty="0" smtClean="0">
                <a:solidFill>
                  <a:srgbClr val="003399"/>
                </a:solidFill>
              </a:rPr>
              <a:t>AMM</a:t>
            </a:r>
            <a:endParaRPr lang="fr-FR" sz="1600" b="1" dirty="0">
              <a:solidFill>
                <a:srgbClr val="003399"/>
              </a:solidFill>
            </a:endParaRPr>
          </a:p>
        </p:txBody>
      </p:sp>
      <p:sp>
        <p:nvSpPr>
          <p:cNvPr id="29" name="Flèche droite 28"/>
          <p:cNvSpPr/>
          <p:nvPr/>
        </p:nvSpPr>
        <p:spPr>
          <a:xfrm>
            <a:off x="5969468" y="2996952"/>
            <a:ext cx="1626868" cy="233779"/>
          </a:xfrm>
          <a:prstGeom prst="rightArrow">
            <a:avLst/>
          </a:prstGeom>
          <a:gradFill flip="none" rotWithShape="1">
            <a:gsLst>
              <a:gs pos="21000">
                <a:schemeClr val="tx2"/>
              </a:gs>
              <a:gs pos="69000">
                <a:schemeClr val="accent1">
                  <a:tint val="37000"/>
                  <a:satMod val="300000"/>
                </a:schemeClr>
              </a:gs>
              <a:gs pos="100000">
                <a:schemeClr val="accent1">
                  <a:tint val="15000"/>
                  <a:satMod val="350000"/>
                </a:schemeClr>
              </a:gs>
            </a:gsLst>
            <a:lin ang="0" scaled="1"/>
            <a:tileRect/>
          </a:grad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Flèche droite 29"/>
          <p:cNvSpPr/>
          <p:nvPr/>
        </p:nvSpPr>
        <p:spPr>
          <a:xfrm>
            <a:off x="1115616" y="2996952"/>
            <a:ext cx="4644690" cy="233780"/>
          </a:xfrm>
          <a:prstGeom prst="rightArrow">
            <a:avLst/>
          </a:prstGeom>
          <a:gradFill flip="none" rotWithShape="1">
            <a:gsLst>
              <a:gs pos="21000">
                <a:schemeClr val="tx2"/>
              </a:gs>
              <a:gs pos="69000">
                <a:schemeClr val="accent1">
                  <a:tint val="37000"/>
                  <a:satMod val="300000"/>
                </a:schemeClr>
              </a:gs>
              <a:gs pos="100000">
                <a:schemeClr val="accent1">
                  <a:tint val="15000"/>
                  <a:satMod val="350000"/>
                </a:schemeClr>
              </a:gs>
            </a:gsLst>
            <a:lin ang="0" scaled="1"/>
            <a:tileRect/>
          </a:grad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ZoneTexte 30"/>
          <p:cNvSpPr txBox="1"/>
          <p:nvPr/>
        </p:nvSpPr>
        <p:spPr>
          <a:xfrm>
            <a:off x="5969468" y="3162454"/>
            <a:ext cx="1554860" cy="338554"/>
          </a:xfrm>
          <a:prstGeom prst="rect">
            <a:avLst/>
          </a:prstGeom>
          <a:noFill/>
        </p:spPr>
        <p:txBody>
          <a:bodyPr wrap="square" rtlCol="0">
            <a:spAutoFit/>
          </a:bodyPr>
          <a:lstStyle/>
          <a:p>
            <a:r>
              <a:rPr lang="fr-FR" sz="1600" b="1" dirty="0" smtClean="0">
                <a:solidFill>
                  <a:schemeClr val="bg1">
                    <a:lumMod val="50000"/>
                  </a:schemeClr>
                </a:solidFill>
              </a:rPr>
              <a:t>Global - local</a:t>
            </a:r>
            <a:endParaRPr lang="fr-FR" sz="1600" b="1" dirty="0">
              <a:solidFill>
                <a:schemeClr val="bg1">
                  <a:lumMod val="50000"/>
                </a:schemeClr>
              </a:solidFill>
            </a:endParaRPr>
          </a:p>
        </p:txBody>
      </p:sp>
      <p:sp>
        <p:nvSpPr>
          <p:cNvPr id="32" name="ZoneTexte 31"/>
          <p:cNvSpPr txBox="1"/>
          <p:nvPr/>
        </p:nvSpPr>
        <p:spPr>
          <a:xfrm>
            <a:off x="1043608" y="3140968"/>
            <a:ext cx="1554860" cy="338554"/>
          </a:xfrm>
          <a:prstGeom prst="rect">
            <a:avLst/>
          </a:prstGeom>
          <a:noFill/>
        </p:spPr>
        <p:txBody>
          <a:bodyPr wrap="square" rtlCol="0">
            <a:spAutoFit/>
          </a:bodyPr>
          <a:lstStyle/>
          <a:p>
            <a:r>
              <a:rPr lang="fr-FR" sz="1600" b="1" dirty="0" smtClean="0">
                <a:solidFill>
                  <a:schemeClr val="bg1">
                    <a:lumMod val="50000"/>
                  </a:schemeClr>
                </a:solidFill>
              </a:rPr>
              <a:t>Global</a:t>
            </a:r>
            <a:endParaRPr lang="fr-FR" sz="1600" b="1" dirty="0">
              <a:solidFill>
                <a:schemeClr val="bg1">
                  <a:lumMod val="50000"/>
                </a:schemeClr>
              </a:solidFill>
            </a:endParaRPr>
          </a:p>
        </p:txBody>
      </p:sp>
      <p:sp>
        <p:nvSpPr>
          <p:cNvPr id="35" name="ZoneTexte 34"/>
          <p:cNvSpPr txBox="1"/>
          <p:nvPr/>
        </p:nvSpPr>
        <p:spPr>
          <a:xfrm>
            <a:off x="5940152" y="3501008"/>
            <a:ext cx="2051720" cy="1077218"/>
          </a:xfrm>
          <a:prstGeom prst="rect">
            <a:avLst/>
          </a:prstGeom>
          <a:noFill/>
        </p:spPr>
        <p:txBody>
          <a:bodyPr wrap="square" rtlCol="0">
            <a:spAutoFit/>
          </a:bodyPr>
          <a:lstStyle/>
          <a:p>
            <a:pPr algn="ctr"/>
            <a:r>
              <a:rPr lang="fr-FR" sz="1600" b="1" dirty="0">
                <a:solidFill>
                  <a:schemeClr val="accent2">
                    <a:lumMod val="75000"/>
                  </a:schemeClr>
                </a:solidFill>
              </a:rPr>
              <a:t>Essais cliniques </a:t>
            </a:r>
            <a:br>
              <a:rPr lang="fr-FR" sz="1600" b="1" dirty="0">
                <a:solidFill>
                  <a:schemeClr val="accent2">
                    <a:lumMod val="75000"/>
                  </a:schemeClr>
                </a:solidFill>
              </a:rPr>
            </a:br>
            <a:r>
              <a:rPr lang="fr-FR" sz="1600" b="1" dirty="0">
                <a:solidFill>
                  <a:schemeClr val="accent2">
                    <a:lumMod val="75000"/>
                  </a:schemeClr>
                </a:solidFill>
              </a:rPr>
              <a:t>interventionnels</a:t>
            </a:r>
          </a:p>
          <a:p>
            <a:pPr algn="ctr"/>
            <a:r>
              <a:rPr lang="fr-FR" sz="1600" b="1" dirty="0" smtClean="0">
                <a:solidFill>
                  <a:schemeClr val="accent2">
                    <a:lumMod val="75000"/>
                  </a:schemeClr>
                </a:solidFill>
              </a:rPr>
              <a:t>Études observationnelles </a:t>
            </a:r>
            <a:endParaRPr lang="fr-FR" sz="1600" b="1" dirty="0">
              <a:solidFill>
                <a:schemeClr val="accent2">
                  <a:lumMod val="75000"/>
                </a:schemeClr>
              </a:solidFill>
            </a:endParaRPr>
          </a:p>
        </p:txBody>
      </p:sp>
    </p:spTree>
    <p:extLst>
      <p:ext uri="{BB962C8B-B14F-4D97-AF65-F5344CB8AC3E}">
        <p14:creationId xmlns:p14="http://schemas.microsoft.com/office/powerpoint/2010/main" val="14285750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188640"/>
            <a:ext cx="7344816" cy="769441"/>
          </a:xfrm>
        </p:spPr>
        <p:txBody>
          <a:bodyPr/>
          <a:lstStyle/>
          <a:p>
            <a:r>
              <a:rPr lang="fr-FR" dirty="0" smtClean="0"/>
              <a:t>Les essais cliniques de Phase I</a:t>
            </a:r>
            <a:br>
              <a:rPr lang="fr-FR" dirty="0" smtClean="0"/>
            </a:br>
            <a:r>
              <a:rPr lang="fr-FR" sz="2000" dirty="0" smtClean="0"/>
              <a:t>"</a:t>
            </a:r>
            <a:r>
              <a:rPr lang="fr-FR" sz="2000" i="1" dirty="0" smtClean="0"/>
              <a:t>Trouver les conditions de </a:t>
            </a:r>
            <a:r>
              <a:rPr lang="fr-FR" sz="2000" b="1" i="1" dirty="0" smtClean="0"/>
              <a:t>sécurité</a:t>
            </a:r>
            <a:r>
              <a:rPr lang="fr-FR" sz="2000" i="1" dirty="0" smtClean="0"/>
              <a:t> du produit</a:t>
            </a:r>
            <a:r>
              <a:rPr lang="fr-FR" sz="2000" dirty="0" smtClean="0"/>
              <a:t>"</a:t>
            </a:r>
            <a:endParaRPr lang="fr-FR" sz="2000" dirty="0"/>
          </a:p>
        </p:txBody>
      </p:sp>
      <p:sp>
        <p:nvSpPr>
          <p:cNvPr id="3" name="Espace réservé de la date 2"/>
          <p:cNvSpPr>
            <a:spLocks noGrp="1"/>
          </p:cNvSpPr>
          <p:nvPr>
            <p:ph type="dt" sz="half" idx="10"/>
          </p:nvPr>
        </p:nvSpPr>
        <p:spPr/>
        <p:txBody>
          <a:bodyPr/>
          <a:lstStyle/>
          <a:p>
            <a:fld id="{33B6F5E2-E583-413C-8922-3DC6CAA9D286}" type="datetime4">
              <a:rPr lang="fr-FR" smtClean="0"/>
              <a:pPr/>
              <a:t>14 octobre 2014</a:t>
            </a:fld>
            <a:endParaRPr lang="fr-FR" dirty="0"/>
          </a:p>
        </p:txBody>
      </p:sp>
      <p:sp>
        <p:nvSpPr>
          <p:cNvPr id="4" name="Espace réservé du pied de page 3"/>
          <p:cNvSpPr>
            <a:spLocks noGrp="1"/>
          </p:cNvSpPr>
          <p:nvPr>
            <p:ph type="ftr" sz="quarter" idx="11"/>
          </p:nvPr>
        </p:nvSpPr>
        <p:spPr/>
        <p:txBody>
          <a:bodyPr/>
          <a:lstStyle/>
          <a:p>
            <a:r>
              <a:rPr lang="fr-FR" smtClean="0"/>
              <a:t>Sunnikan Consulting 2012 - Tous droits réservés</a:t>
            </a:r>
            <a:endParaRPr lang="fr-FR" dirty="0"/>
          </a:p>
        </p:txBody>
      </p:sp>
      <p:sp>
        <p:nvSpPr>
          <p:cNvPr id="5" name="Espace réservé du numéro de diapositive 4"/>
          <p:cNvSpPr>
            <a:spLocks noGrp="1"/>
          </p:cNvSpPr>
          <p:nvPr>
            <p:ph type="sldNum" sz="quarter" idx="12"/>
          </p:nvPr>
        </p:nvSpPr>
        <p:spPr/>
        <p:txBody>
          <a:bodyPr/>
          <a:lstStyle/>
          <a:p>
            <a:fld id="{E1D61545-30E6-46C7-9396-3AB8FF037665}" type="slidenum">
              <a:rPr lang="fr-FR" smtClean="0"/>
              <a:pPr/>
              <a:t>11</a:t>
            </a:fld>
            <a:endParaRPr lang="fr-FR" dirty="0"/>
          </a:p>
        </p:txBody>
      </p:sp>
      <p:sp>
        <p:nvSpPr>
          <p:cNvPr id="6" name="Espace réservé du contenu 5"/>
          <p:cNvSpPr>
            <a:spLocks noGrp="1"/>
          </p:cNvSpPr>
          <p:nvPr>
            <p:ph idx="1"/>
          </p:nvPr>
        </p:nvSpPr>
        <p:spPr>
          <a:xfrm>
            <a:off x="323528" y="1124744"/>
            <a:ext cx="7992888" cy="4579715"/>
          </a:xfrm>
        </p:spPr>
        <p:txBody>
          <a:bodyPr/>
          <a:lstStyle/>
          <a:p>
            <a:r>
              <a:rPr lang="fr-FR" dirty="0" smtClean="0"/>
              <a:t>Premières administrations chez l'homme : volontaires sains / patients</a:t>
            </a:r>
          </a:p>
          <a:p>
            <a:r>
              <a:rPr lang="fr-FR" dirty="0" smtClean="0"/>
              <a:t>Buts de ces essais :</a:t>
            </a:r>
          </a:p>
          <a:p>
            <a:pPr lvl="1"/>
            <a:r>
              <a:rPr lang="fr-FR" dirty="0"/>
              <a:t>essais exploratoires </a:t>
            </a:r>
            <a:r>
              <a:rPr lang="fr-FR" dirty="0" smtClean="0"/>
              <a:t>: </a:t>
            </a:r>
            <a:r>
              <a:rPr lang="fr-FR" dirty="0"/>
              <a:t>visent à répondre très </a:t>
            </a:r>
            <a:r>
              <a:rPr lang="fr-FR" dirty="0" smtClean="0"/>
              <a:t>précocement </a:t>
            </a:r>
            <a:r>
              <a:rPr lang="fr-FR" dirty="0"/>
              <a:t>aux questions critiques concernant une molécule avant de commencer un projet de </a:t>
            </a:r>
            <a:r>
              <a:rPr lang="fr-FR" dirty="0" smtClean="0"/>
              <a:t>développement, servent à générer de nouvelles hypothèses</a:t>
            </a:r>
          </a:p>
          <a:p>
            <a:pPr lvl="1"/>
            <a:r>
              <a:rPr lang="fr-FR" dirty="0" smtClean="0"/>
              <a:t>escalade de dose </a:t>
            </a:r>
          </a:p>
          <a:p>
            <a:pPr lvl="2"/>
            <a:r>
              <a:rPr lang="fr-FR" dirty="0" smtClean="0"/>
              <a:t>tolérance et sécurité du produit</a:t>
            </a:r>
          </a:p>
          <a:p>
            <a:pPr lvl="2"/>
            <a:r>
              <a:rPr lang="fr-FR" dirty="0" smtClean="0"/>
              <a:t>recherche de la dose thérapeutique et de la dose maximale tolérée</a:t>
            </a:r>
          </a:p>
          <a:p>
            <a:pPr lvl="1"/>
            <a:r>
              <a:rPr lang="fr-FR" dirty="0" smtClean="0"/>
              <a:t>étude de la pharmacocinétique</a:t>
            </a:r>
          </a:p>
          <a:p>
            <a:r>
              <a:rPr lang="fr-FR" dirty="0" smtClean="0"/>
              <a:t>Spécificités</a:t>
            </a:r>
          </a:p>
          <a:p>
            <a:pPr lvl="1"/>
            <a:r>
              <a:rPr lang="fr-FR" dirty="0" smtClean="0"/>
              <a:t>nombre limité de volontaires (quelques dizaines)</a:t>
            </a:r>
          </a:p>
          <a:p>
            <a:pPr lvl="1"/>
            <a:r>
              <a:rPr lang="fr-FR" dirty="0" smtClean="0"/>
              <a:t>risque pour les volontaires</a:t>
            </a:r>
          </a:p>
          <a:p>
            <a:pPr lvl="1"/>
            <a:r>
              <a:rPr lang="fr-FR" dirty="0" smtClean="0"/>
              <a:t>réglementation spécifique</a:t>
            </a:r>
          </a:p>
          <a:p>
            <a:pPr lvl="1"/>
            <a:r>
              <a:rPr lang="fr-FR" dirty="0" smtClean="0"/>
              <a:t>centres d'investigation agréés pour la phase I</a:t>
            </a:r>
            <a:endParaRPr lang="fr-FR" dirty="0"/>
          </a:p>
        </p:txBody>
      </p:sp>
    </p:spTree>
    <p:extLst>
      <p:ext uri="{BB962C8B-B14F-4D97-AF65-F5344CB8AC3E}">
        <p14:creationId xmlns:p14="http://schemas.microsoft.com/office/powerpoint/2010/main" val="31882391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188640"/>
            <a:ext cx="7344816" cy="769441"/>
          </a:xfrm>
        </p:spPr>
        <p:txBody>
          <a:bodyPr/>
          <a:lstStyle/>
          <a:p>
            <a:r>
              <a:rPr lang="fr-FR" dirty="0" smtClean="0"/>
              <a:t>Les essais cliniques de Phase II</a:t>
            </a:r>
            <a:r>
              <a:rPr lang="fr-FR" dirty="0"/>
              <a:t/>
            </a:r>
            <a:br>
              <a:rPr lang="fr-FR" dirty="0"/>
            </a:br>
            <a:r>
              <a:rPr lang="fr-FR" sz="2000" dirty="0"/>
              <a:t>"</a:t>
            </a:r>
            <a:r>
              <a:rPr lang="fr-FR" sz="2000" i="1" dirty="0"/>
              <a:t>Trouver les conditions </a:t>
            </a:r>
            <a:r>
              <a:rPr lang="fr-FR" sz="2000" i="1" dirty="0" smtClean="0"/>
              <a:t>d'</a:t>
            </a:r>
            <a:r>
              <a:rPr lang="fr-FR" sz="2000" b="1" i="1" dirty="0" smtClean="0"/>
              <a:t>efficacité</a:t>
            </a:r>
            <a:r>
              <a:rPr lang="fr-FR" sz="2000" i="1" dirty="0" smtClean="0"/>
              <a:t> </a:t>
            </a:r>
            <a:r>
              <a:rPr lang="fr-FR" sz="2000" i="1" dirty="0"/>
              <a:t>du produit</a:t>
            </a:r>
            <a:r>
              <a:rPr lang="fr-FR" sz="2000" dirty="0"/>
              <a:t>"</a:t>
            </a:r>
          </a:p>
        </p:txBody>
      </p:sp>
      <p:sp>
        <p:nvSpPr>
          <p:cNvPr id="3" name="Espace réservé de la date 2"/>
          <p:cNvSpPr>
            <a:spLocks noGrp="1"/>
          </p:cNvSpPr>
          <p:nvPr>
            <p:ph type="dt" sz="half" idx="10"/>
          </p:nvPr>
        </p:nvSpPr>
        <p:spPr/>
        <p:txBody>
          <a:bodyPr/>
          <a:lstStyle/>
          <a:p>
            <a:fld id="{33B6F5E2-E583-413C-8922-3DC6CAA9D286}" type="datetime4">
              <a:rPr lang="fr-FR" smtClean="0"/>
              <a:pPr/>
              <a:t>14 octobre 2014</a:t>
            </a:fld>
            <a:endParaRPr lang="fr-FR" dirty="0"/>
          </a:p>
        </p:txBody>
      </p:sp>
      <p:sp>
        <p:nvSpPr>
          <p:cNvPr id="4" name="Espace réservé du pied de page 3"/>
          <p:cNvSpPr>
            <a:spLocks noGrp="1"/>
          </p:cNvSpPr>
          <p:nvPr>
            <p:ph type="ftr" sz="quarter" idx="11"/>
          </p:nvPr>
        </p:nvSpPr>
        <p:spPr/>
        <p:txBody>
          <a:bodyPr/>
          <a:lstStyle/>
          <a:p>
            <a:r>
              <a:rPr lang="fr-FR" smtClean="0"/>
              <a:t>Sunnikan Consulting 2012 - Tous droits réservés</a:t>
            </a:r>
            <a:endParaRPr lang="fr-FR" dirty="0"/>
          </a:p>
        </p:txBody>
      </p:sp>
      <p:sp>
        <p:nvSpPr>
          <p:cNvPr id="5" name="Espace réservé du numéro de diapositive 4"/>
          <p:cNvSpPr>
            <a:spLocks noGrp="1"/>
          </p:cNvSpPr>
          <p:nvPr>
            <p:ph type="sldNum" sz="quarter" idx="12"/>
          </p:nvPr>
        </p:nvSpPr>
        <p:spPr/>
        <p:txBody>
          <a:bodyPr/>
          <a:lstStyle/>
          <a:p>
            <a:fld id="{E1D61545-30E6-46C7-9396-3AB8FF037665}" type="slidenum">
              <a:rPr lang="fr-FR" smtClean="0"/>
              <a:pPr/>
              <a:t>12</a:t>
            </a:fld>
            <a:endParaRPr lang="fr-FR" dirty="0"/>
          </a:p>
        </p:txBody>
      </p:sp>
      <p:sp>
        <p:nvSpPr>
          <p:cNvPr id="6" name="Espace réservé du contenu 5"/>
          <p:cNvSpPr>
            <a:spLocks noGrp="1"/>
          </p:cNvSpPr>
          <p:nvPr>
            <p:ph idx="1"/>
          </p:nvPr>
        </p:nvSpPr>
        <p:spPr>
          <a:xfrm>
            <a:off x="323528" y="1124744"/>
            <a:ext cx="7344816" cy="1975926"/>
          </a:xfrm>
        </p:spPr>
        <p:txBody>
          <a:bodyPr/>
          <a:lstStyle/>
          <a:p>
            <a:r>
              <a:rPr lang="fr-FR" dirty="0" smtClean="0"/>
              <a:t>Sur des patients</a:t>
            </a:r>
          </a:p>
          <a:p>
            <a:r>
              <a:rPr lang="fr-FR" dirty="0" smtClean="0"/>
              <a:t>But :</a:t>
            </a:r>
          </a:p>
          <a:p>
            <a:pPr lvl="1"/>
            <a:r>
              <a:rPr lang="fr-FR" dirty="0" smtClean="0"/>
              <a:t>recherche des conditions optimales de prescription (doses, tolérance, efficacité)</a:t>
            </a:r>
          </a:p>
          <a:p>
            <a:r>
              <a:rPr lang="fr-FR" dirty="0" smtClean="0"/>
              <a:t>Spécificités :</a:t>
            </a:r>
          </a:p>
          <a:p>
            <a:pPr lvl="1"/>
            <a:r>
              <a:rPr lang="fr-FR" dirty="0" smtClean="0"/>
              <a:t>sur quelques centaines de patients</a:t>
            </a:r>
            <a:endParaRPr lang="fr-FR" dirty="0"/>
          </a:p>
        </p:txBody>
      </p:sp>
    </p:spTree>
    <p:extLst>
      <p:ext uri="{BB962C8B-B14F-4D97-AF65-F5344CB8AC3E}">
        <p14:creationId xmlns:p14="http://schemas.microsoft.com/office/powerpoint/2010/main" val="23663205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188640"/>
            <a:ext cx="7344816" cy="769441"/>
          </a:xfrm>
        </p:spPr>
        <p:txBody>
          <a:bodyPr/>
          <a:lstStyle/>
          <a:p>
            <a:r>
              <a:rPr lang="fr-FR" dirty="0" smtClean="0"/>
              <a:t>Les essais cliniques de Phase </a:t>
            </a:r>
            <a:r>
              <a:rPr lang="fr-FR" dirty="0"/>
              <a:t>III</a:t>
            </a:r>
            <a:br>
              <a:rPr lang="fr-FR" dirty="0"/>
            </a:br>
            <a:r>
              <a:rPr lang="fr-FR" sz="2000" dirty="0" smtClean="0"/>
              <a:t>"</a:t>
            </a:r>
            <a:r>
              <a:rPr lang="fr-FR" sz="2000" i="1" dirty="0" smtClean="0"/>
              <a:t>Prouver la sécurité et l'efficacité du produit face aux comparateurs"</a:t>
            </a:r>
            <a:endParaRPr lang="fr-FR" sz="2000" dirty="0"/>
          </a:p>
        </p:txBody>
      </p:sp>
      <p:sp>
        <p:nvSpPr>
          <p:cNvPr id="3" name="Espace réservé de la date 2"/>
          <p:cNvSpPr>
            <a:spLocks noGrp="1"/>
          </p:cNvSpPr>
          <p:nvPr>
            <p:ph type="dt" sz="half" idx="10"/>
          </p:nvPr>
        </p:nvSpPr>
        <p:spPr/>
        <p:txBody>
          <a:bodyPr/>
          <a:lstStyle/>
          <a:p>
            <a:fld id="{33B6F5E2-E583-413C-8922-3DC6CAA9D286}" type="datetime4">
              <a:rPr lang="fr-FR" smtClean="0"/>
              <a:pPr/>
              <a:t>14 octobre 2014</a:t>
            </a:fld>
            <a:endParaRPr lang="fr-FR" dirty="0"/>
          </a:p>
        </p:txBody>
      </p:sp>
      <p:sp>
        <p:nvSpPr>
          <p:cNvPr id="4" name="Espace réservé du pied de page 3"/>
          <p:cNvSpPr>
            <a:spLocks noGrp="1"/>
          </p:cNvSpPr>
          <p:nvPr>
            <p:ph type="ftr" sz="quarter" idx="11"/>
          </p:nvPr>
        </p:nvSpPr>
        <p:spPr/>
        <p:txBody>
          <a:bodyPr/>
          <a:lstStyle/>
          <a:p>
            <a:r>
              <a:rPr lang="fr-FR" smtClean="0"/>
              <a:t>Sunnikan Consulting 2012 - Tous droits réservés</a:t>
            </a:r>
            <a:endParaRPr lang="fr-FR" dirty="0"/>
          </a:p>
        </p:txBody>
      </p:sp>
      <p:sp>
        <p:nvSpPr>
          <p:cNvPr id="5" name="Espace réservé du numéro de diapositive 4"/>
          <p:cNvSpPr>
            <a:spLocks noGrp="1"/>
          </p:cNvSpPr>
          <p:nvPr>
            <p:ph type="sldNum" sz="quarter" idx="12"/>
          </p:nvPr>
        </p:nvSpPr>
        <p:spPr/>
        <p:txBody>
          <a:bodyPr/>
          <a:lstStyle/>
          <a:p>
            <a:fld id="{E1D61545-30E6-46C7-9396-3AB8FF037665}" type="slidenum">
              <a:rPr lang="fr-FR" smtClean="0"/>
              <a:pPr/>
              <a:t>13</a:t>
            </a:fld>
            <a:endParaRPr lang="fr-FR" dirty="0"/>
          </a:p>
        </p:txBody>
      </p:sp>
      <p:sp>
        <p:nvSpPr>
          <p:cNvPr id="6" name="Espace réservé du contenu 5"/>
          <p:cNvSpPr>
            <a:spLocks noGrp="1"/>
          </p:cNvSpPr>
          <p:nvPr>
            <p:ph idx="1"/>
          </p:nvPr>
        </p:nvSpPr>
        <p:spPr>
          <a:xfrm>
            <a:off x="323528" y="1124744"/>
            <a:ext cx="7344816" cy="6130909"/>
          </a:xfrm>
        </p:spPr>
        <p:txBody>
          <a:bodyPr/>
          <a:lstStyle/>
          <a:p>
            <a:r>
              <a:rPr lang="fr-FR" dirty="0" smtClean="0"/>
              <a:t>Grands essais comparatifs explicatifs (face au traitement de référence) sur de grandes populations de patients</a:t>
            </a:r>
          </a:p>
          <a:p>
            <a:pPr lvl="1"/>
            <a:r>
              <a:rPr lang="fr-FR" dirty="0"/>
              <a:t>essais explicatifs : </a:t>
            </a:r>
            <a:endParaRPr lang="fr-FR" dirty="0" smtClean="0"/>
          </a:p>
          <a:p>
            <a:pPr lvl="2"/>
            <a:r>
              <a:rPr lang="fr-FR" dirty="0" smtClean="0"/>
              <a:t>essais </a:t>
            </a:r>
            <a:r>
              <a:rPr lang="fr-FR" dirty="0"/>
              <a:t>dans </a:t>
            </a:r>
            <a:r>
              <a:rPr lang="fr-FR" dirty="0" smtClean="0"/>
              <a:t>lesquels l'effet du médicament est mesuré </a:t>
            </a:r>
            <a:r>
              <a:rPr lang="fr-FR" dirty="0"/>
              <a:t>dans des </a:t>
            </a:r>
            <a:r>
              <a:rPr lang="fr-FR" b="1" dirty="0"/>
              <a:t>conditions idéales</a:t>
            </a:r>
            <a:r>
              <a:rPr lang="fr-FR" dirty="0"/>
              <a:t>, avec des sujets soigneusement </a:t>
            </a:r>
            <a:r>
              <a:rPr lang="fr-FR" dirty="0" smtClean="0"/>
              <a:t>sélectionnés </a:t>
            </a:r>
          </a:p>
          <a:p>
            <a:pPr lvl="2"/>
            <a:r>
              <a:rPr lang="fr-FR" dirty="0" smtClean="0"/>
              <a:t>sert à </a:t>
            </a:r>
            <a:r>
              <a:rPr lang="fr-FR" dirty="0"/>
              <a:t>évaluer l’efficacité théorique </a:t>
            </a:r>
            <a:r>
              <a:rPr lang="fr-FR" dirty="0" smtClean="0"/>
              <a:t>du médicament</a:t>
            </a:r>
          </a:p>
          <a:p>
            <a:pPr lvl="1"/>
            <a:r>
              <a:rPr lang="fr-FR" dirty="0" smtClean="0"/>
              <a:t>essais pragmatiques</a:t>
            </a:r>
            <a:endParaRPr lang="fr-FR" dirty="0"/>
          </a:p>
          <a:p>
            <a:pPr lvl="1"/>
            <a:r>
              <a:rPr lang="fr-FR" dirty="0" smtClean="0"/>
              <a:t>essais complémentaires, ex :</a:t>
            </a:r>
          </a:p>
          <a:p>
            <a:pPr lvl="2"/>
            <a:r>
              <a:rPr lang="fr-FR" dirty="0" smtClean="0"/>
              <a:t>personnes âgées</a:t>
            </a:r>
          </a:p>
          <a:p>
            <a:pPr lvl="2"/>
            <a:r>
              <a:rPr lang="fr-FR" dirty="0" smtClean="0"/>
              <a:t>patients avec insuffisance rénale</a:t>
            </a:r>
          </a:p>
          <a:p>
            <a:pPr lvl="2"/>
            <a:r>
              <a:rPr lang="fr-FR" dirty="0" smtClean="0"/>
              <a:t>interaction avec autres médicaments</a:t>
            </a:r>
          </a:p>
          <a:p>
            <a:r>
              <a:rPr lang="fr-FR" dirty="0" smtClean="0"/>
              <a:t>Buts :</a:t>
            </a:r>
          </a:p>
          <a:p>
            <a:pPr lvl="1"/>
            <a:r>
              <a:rPr lang="fr-FR" dirty="0" smtClean="0"/>
              <a:t>mettre en évidence la balance bénéfice / risque du produit en situation quasi-réelle</a:t>
            </a:r>
          </a:p>
          <a:p>
            <a:pPr lvl="1"/>
            <a:r>
              <a:rPr lang="fr-FR" dirty="0" smtClean="0"/>
              <a:t>préciser encore plus les conditions d'utilisation afin d'obtenir l'AMM</a:t>
            </a:r>
          </a:p>
          <a:p>
            <a:r>
              <a:rPr lang="fr-FR" dirty="0" smtClean="0"/>
              <a:t>Spécificités</a:t>
            </a:r>
          </a:p>
          <a:p>
            <a:pPr lvl="1"/>
            <a:r>
              <a:rPr lang="fr-FR" dirty="0" smtClean="0"/>
              <a:t>sur plusieurs milliers de patients</a:t>
            </a:r>
          </a:p>
          <a:p>
            <a:pPr lvl="1"/>
            <a:r>
              <a:rPr lang="fr-FR" dirty="0" smtClean="0"/>
              <a:t>grand impact sur les conditions d'octroi de l'Autorisation de Mise sur le Marché</a:t>
            </a:r>
            <a:endParaRPr lang="fr-FR" dirty="0"/>
          </a:p>
        </p:txBody>
      </p:sp>
    </p:spTree>
    <p:extLst>
      <p:ext uri="{BB962C8B-B14F-4D97-AF65-F5344CB8AC3E}">
        <p14:creationId xmlns:p14="http://schemas.microsoft.com/office/powerpoint/2010/main" val="21501902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188640"/>
            <a:ext cx="7344816" cy="830997"/>
          </a:xfrm>
        </p:spPr>
        <p:txBody>
          <a:bodyPr/>
          <a:lstStyle/>
          <a:p>
            <a:r>
              <a:rPr lang="fr-FR" dirty="0" smtClean="0"/>
              <a:t>Principes de recevabilité des essais cliniques pour l'obtention de l'AMM</a:t>
            </a:r>
            <a:endParaRPr lang="fr-FR" dirty="0"/>
          </a:p>
        </p:txBody>
      </p:sp>
      <p:sp>
        <p:nvSpPr>
          <p:cNvPr id="3" name="Espace réservé de la date 2"/>
          <p:cNvSpPr>
            <a:spLocks noGrp="1"/>
          </p:cNvSpPr>
          <p:nvPr>
            <p:ph type="dt" sz="half" idx="10"/>
          </p:nvPr>
        </p:nvSpPr>
        <p:spPr/>
        <p:txBody>
          <a:bodyPr/>
          <a:lstStyle/>
          <a:p>
            <a:fld id="{33B6F5E2-E583-413C-8922-3DC6CAA9D286}" type="datetime4">
              <a:rPr lang="fr-FR" smtClean="0"/>
              <a:pPr/>
              <a:t>14 octobre 2014</a:t>
            </a:fld>
            <a:endParaRPr lang="fr-FR" dirty="0"/>
          </a:p>
        </p:txBody>
      </p:sp>
      <p:sp>
        <p:nvSpPr>
          <p:cNvPr id="4" name="Espace réservé du pied de page 3"/>
          <p:cNvSpPr>
            <a:spLocks noGrp="1"/>
          </p:cNvSpPr>
          <p:nvPr>
            <p:ph type="ftr" sz="quarter" idx="11"/>
          </p:nvPr>
        </p:nvSpPr>
        <p:spPr/>
        <p:txBody>
          <a:bodyPr/>
          <a:lstStyle/>
          <a:p>
            <a:r>
              <a:rPr lang="fr-FR" smtClean="0"/>
              <a:t>Sunnikan Consulting 2012 - Tous droits réservés</a:t>
            </a:r>
            <a:endParaRPr lang="fr-FR" dirty="0"/>
          </a:p>
        </p:txBody>
      </p:sp>
      <p:sp>
        <p:nvSpPr>
          <p:cNvPr id="5" name="Espace réservé du numéro de diapositive 4"/>
          <p:cNvSpPr>
            <a:spLocks noGrp="1"/>
          </p:cNvSpPr>
          <p:nvPr>
            <p:ph type="sldNum" sz="quarter" idx="12"/>
          </p:nvPr>
        </p:nvSpPr>
        <p:spPr/>
        <p:txBody>
          <a:bodyPr/>
          <a:lstStyle/>
          <a:p>
            <a:fld id="{E1D61545-30E6-46C7-9396-3AB8FF037665}" type="slidenum">
              <a:rPr lang="fr-FR" smtClean="0"/>
              <a:pPr/>
              <a:t>14</a:t>
            </a:fld>
            <a:endParaRPr lang="fr-FR" dirty="0"/>
          </a:p>
        </p:txBody>
      </p:sp>
      <p:sp>
        <p:nvSpPr>
          <p:cNvPr id="6" name="Espace réservé du contenu 5"/>
          <p:cNvSpPr>
            <a:spLocks noGrp="1"/>
          </p:cNvSpPr>
          <p:nvPr>
            <p:ph idx="1"/>
          </p:nvPr>
        </p:nvSpPr>
        <p:spPr>
          <a:xfrm>
            <a:off x="323528" y="1124744"/>
            <a:ext cx="8064896" cy="1698927"/>
          </a:xfrm>
        </p:spPr>
        <p:txBody>
          <a:bodyPr/>
          <a:lstStyle/>
          <a:p>
            <a:r>
              <a:rPr lang="fr-FR" dirty="0"/>
              <a:t>Le dossier doit permettre de juger de la balance bénéfice / risque du produit</a:t>
            </a:r>
          </a:p>
          <a:p>
            <a:r>
              <a:rPr lang="fr-FR" dirty="0" smtClean="0"/>
              <a:t>Tous les essais cliniques débutés donnent lieu à un Rapport d'Essai</a:t>
            </a:r>
          </a:p>
          <a:p>
            <a:r>
              <a:rPr lang="fr-FR" dirty="0" smtClean="0"/>
              <a:t>Tous les Rapports d'Essai sont inclus dans le dossier de demande d'AMM</a:t>
            </a:r>
          </a:p>
          <a:p>
            <a:r>
              <a:rPr lang="fr-FR" dirty="0" smtClean="0"/>
              <a:t>Tout essai clinique répond à une seule question posée (1 seul objectif primaire)</a:t>
            </a:r>
          </a:p>
          <a:p>
            <a:r>
              <a:rPr lang="fr-FR" dirty="0" smtClean="0"/>
              <a:t>L'ensemble des résultats doit donner une vue cohérente du profil du produit </a:t>
            </a:r>
            <a:r>
              <a:rPr lang="fr-FR" b="1" dirty="0" smtClean="0">
                <a:solidFill>
                  <a:srgbClr val="FF0000"/>
                </a:solidFill>
              </a:rPr>
              <a:t>&gt;&gt;</a:t>
            </a:r>
          </a:p>
        </p:txBody>
      </p:sp>
      <p:grpSp>
        <p:nvGrpSpPr>
          <p:cNvPr id="29" name="Groupe 28"/>
          <p:cNvGrpSpPr/>
          <p:nvPr/>
        </p:nvGrpSpPr>
        <p:grpSpPr>
          <a:xfrm>
            <a:off x="4139952" y="3402374"/>
            <a:ext cx="3555322" cy="2748325"/>
            <a:chOff x="4139952" y="3402374"/>
            <a:chExt cx="3555322" cy="2748325"/>
          </a:xfrm>
        </p:grpSpPr>
        <p:pic>
          <p:nvPicPr>
            <p:cNvPr id="26" name="Image 2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95740" y="3402374"/>
              <a:ext cx="3499534" cy="2748325"/>
            </a:xfrm>
            <a:prstGeom prst="rect">
              <a:avLst/>
            </a:prstGeom>
          </p:spPr>
        </p:pic>
        <p:sp>
          <p:nvSpPr>
            <p:cNvPr id="27" name="ZoneTexte 26"/>
            <p:cNvSpPr txBox="1"/>
            <p:nvPr/>
          </p:nvSpPr>
          <p:spPr>
            <a:xfrm>
              <a:off x="4139952" y="4839543"/>
              <a:ext cx="1267206" cy="461665"/>
            </a:xfrm>
            <a:prstGeom prst="rect">
              <a:avLst/>
            </a:prstGeom>
            <a:solidFill>
              <a:schemeClr val="bg1"/>
            </a:solidFill>
          </p:spPr>
          <p:txBody>
            <a:bodyPr wrap="none" rtlCol="0">
              <a:spAutoFit/>
            </a:bodyPr>
            <a:lstStyle/>
            <a:p>
              <a:r>
                <a:rPr lang="fr-FR" sz="2400" dirty="0" smtClean="0">
                  <a:solidFill>
                    <a:srgbClr val="003399"/>
                  </a:solidFill>
                </a:rPr>
                <a:t>Bénéfice</a:t>
              </a:r>
              <a:endParaRPr lang="fr-FR" sz="2400" dirty="0">
                <a:solidFill>
                  <a:srgbClr val="003399"/>
                </a:solidFill>
              </a:endParaRPr>
            </a:p>
          </p:txBody>
        </p:sp>
        <p:sp>
          <p:nvSpPr>
            <p:cNvPr id="28" name="ZoneTexte 27"/>
            <p:cNvSpPr txBox="1"/>
            <p:nvPr/>
          </p:nvSpPr>
          <p:spPr>
            <a:xfrm>
              <a:off x="6648513" y="4839543"/>
              <a:ext cx="1019831" cy="461665"/>
            </a:xfrm>
            <a:prstGeom prst="rect">
              <a:avLst/>
            </a:prstGeom>
            <a:solidFill>
              <a:schemeClr val="bg1"/>
            </a:solidFill>
          </p:spPr>
          <p:txBody>
            <a:bodyPr wrap="none" rtlCol="0">
              <a:spAutoFit/>
            </a:bodyPr>
            <a:lstStyle/>
            <a:p>
              <a:r>
                <a:rPr lang="fr-FR" sz="2400" dirty="0" smtClean="0">
                  <a:solidFill>
                    <a:srgbClr val="003399"/>
                  </a:solidFill>
                </a:rPr>
                <a:t>Risque</a:t>
              </a:r>
              <a:endParaRPr lang="fr-FR" sz="2400" dirty="0">
                <a:solidFill>
                  <a:srgbClr val="003399"/>
                </a:solidFill>
              </a:endParaRPr>
            </a:p>
          </p:txBody>
        </p:sp>
      </p:grpSp>
    </p:spTree>
    <p:extLst>
      <p:ext uri="{BB962C8B-B14F-4D97-AF65-F5344CB8AC3E}">
        <p14:creationId xmlns:p14="http://schemas.microsoft.com/office/powerpoint/2010/main" val="383953984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188640"/>
            <a:ext cx="7344816" cy="461665"/>
          </a:xfrm>
        </p:spPr>
        <p:txBody>
          <a:bodyPr/>
          <a:lstStyle/>
          <a:p>
            <a:r>
              <a:rPr lang="fr-FR" dirty="0" smtClean="0"/>
              <a:t>Plan de Développement du Produit</a:t>
            </a:r>
            <a:endParaRPr lang="fr-FR" dirty="0"/>
          </a:p>
        </p:txBody>
      </p:sp>
      <p:sp>
        <p:nvSpPr>
          <p:cNvPr id="3" name="Espace réservé de la date 2"/>
          <p:cNvSpPr>
            <a:spLocks noGrp="1"/>
          </p:cNvSpPr>
          <p:nvPr>
            <p:ph type="dt" sz="half" idx="10"/>
          </p:nvPr>
        </p:nvSpPr>
        <p:spPr/>
        <p:txBody>
          <a:bodyPr/>
          <a:lstStyle/>
          <a:p>
            <a:fld id="{33B6F5E2-E583-413C-8922-3DC6CAA9D286}" type="datetime4">
              <a:rPr lang="fr-FR" smtClean="0"/>
              <a:pPr/>
              <a:t>14 octobre 2014</a:t>
            </a:fld>
            <a:endParaRPr lang="fr-FR" dirty="0"/>
          </a:p>
        </p:txBody>
      </p:sp>
      <p:sp>
        <p:nvSpPr>
          <p:cNvPr id="4" name="Espace réservé du pied de page 3"/>
          <p:cNvSpPr>
            <a:spLocks noGrp="1"/>
          </p:cNvSpPr>
          <p:nvPr>
            <p:ph type="ftr" sz="quarter" idx="11"/>
          </p:nvPr>
        </p:nvSpPr>
        <p:spPr/>
        <p:txBody>
          <a:bodyPr/>
          <a:lstStyle/>
          <a:p>
            <a:r>
              <a:rPr lang="fr-FR" smtClean="0"/>
              <a:t>Sunnikan Consulting 2012 - Tous droits réservés</a:t>
            </a:r>
            <a:endParaRPr lang="fr-FR" dirty="0"/>
          </a:p>
        </p:txBody>
      </p:sp>
      <p:sp>
        <p:nvSpPr>
          <p:cNvPr id="5" name="Espace réservé du numéro de diapositive 4"/>
          <p:cNvSpPr>
            <a:spLocks noGrp="1"/>
          </p:cNvSpPr>
          <p:nvPr>
            <p:ph type="sldNum" sz="quarter" idx="12"/>
          </p:nvPr>
        </p:nvSpPr>
        <p:spPr/>
        <p:txBody>
          <a:bodyPr/>
          <a:lstStyle/>
          <a:p>
            <a:fld id="{E1D61545-30E6-46C7-9396-3AB8FF037665}" type="slidenum">
              <a:rPr lang="fr-FR" smtClean="0"/>
              <a:pPr/>
              <a:t>15</a:t>
            </a:fld>
            <a:endParaRPr lang="fr-FR" dirty="0"/>
          </a:p>
        </p:txBody>
      </p:sp>
      <p:sp>
        <p:nvSpPr>
          <p:cNvPr id="6" name="Espace réservé du contenu 5"/>
          <p:cNvSpPr>
            <a:spLocks noGrp="1"/>
          </p:cNvSpPr>
          <p:nvPr>
            <p:ph idx="1"/>
          </p:nvPr>
        </p:nvSpPr>
        <p:spPr>
          <a:xfrm>
            <a:off x="323528" y="1052736"/>
            <a:ext cx="4824536" cy="4635115"/>
          </a:xfrm>
        </p:spPr>
        <p:txBody>
          <a:bodyPr/>
          <a:lstStyle/>
          <a:p>
            <a:r>
              <a:rPr lang="fr-FR" dirty="0" smtClean="0"/>
              <a:t>Essais pivots</a:t>
            </a:r>
          </a:p>
          <a:p>
            <a:pPr lvl="1"/>
            <a:r>
              <a:rPr lang="fr-FR" dirty="0" smtClean="0"/>
              <a:t>en général, 2 </a:t>
            </a:r>
            <a:r>
              <a:rPr lang="fr-FR" dirty="0"/>
              <a:t>essais </a:t>
            </a:r>
            <a:r>
              <a:rPr lang="fr-FR" dirty="0" smtClean="0"/>
              <a:t>pivots requis</a:t>
            </a:r>
          </a:p>
          <a:p>
            <a:pPr lvl="1"/>
            <a:r>
              <a:rPr lang="fr-FR" dirty="0" smtClean="0"/>
              <a:t>avec </a:t>
            </a:r>
            <a:r>
              <a:rPr lang="fr-FR" dirty="0" smtClean="0">
                <a:sym typeface="Symbol" panose="05050102010706020507" pitchFamily="18" charset="2"/>
              </a:rPr>
              <a:t> = 5%, </a:t>
            </a:r>
            <a:r>
              <a:rPr lang="fr-FR" dirty="0">
                <a:sym typeface="Symbol" panose="05050102010706020507" pitchFamily="18" charset="2"/>
              </a:rPr>
              <a:t>la probabilité de conclure à tort à l'efficacité du produit est de </a:t>
            </a:r>
            <a:r>
              <a:rPr lang="fr-FR" dirty="0" smtClean="0">
                <a:sym typeface="Symbol" panose="05050102010706020507" pitchFamily="18" charset="2"/>
              </a:rPr>
              <a:t>0,25%</a:t>
            </a:r>
          </a:p>
          <a:p>
            <a:pPr lvl="1"/>
            <a:r>
              <a:rPr lang="fr-FR" dirty="0" smtClean="0">
                <a:sym typeface="Symbol" panose="05050102010706020507" pitchFamily="18" charset="2"/>
              </a:rPr>
              <a:t>essais explicatifs </a:t>
            </a:r>
          </a:p>
          <a:p>
            <a:r>
              <a:rPr lang="fr-FR" dirty="0" smtClean="0"/>
              <a:t>Essais confirmatoires</a:t>
            </a:r>
          </a:p>
          <a:p>
            <a:pPr lvl="1"/>
            <a:r>
              <a:rPr lang="fr-FR" dirty="0" smtClean="0"/>
              <a:t>essais pragmatiques</a:t>
            </a:r>
          </a:p>
          <a:p>
            <a:endParaRPr lang="fr-FR" dirty="0"/>
          </a:p>
          <a:p>
            <a:endParaRPr lang="fr-FR" dirty="0" smtClean="0"/>
          </a:p>
          <a:p>
            <a:endParaRPr lang="fr-FR" dirty="0"/>
          </a:p>
          <a:p>
            <a:pPr marL="0" indent="0">
              <a:buNone/>
            </a:pPr>
            <a:endParaRPr lang="fr-FR" dirty="0"/>
          </a:p>
          <a:p>
            <a:r>
              <a:rPr lang="fr-FR" dirty="0" smtClean="0"/>
              <a:t>Essais complémentaires</a:t>
            </a:r>
          </a:p>
          <a:p>
            <a:endParaRPr lang="fr-FR" dirty="0"/>
          </a:p>
          <a:p>
            <a:r>
              <a:rPr lang="fr-FR" dirty="0" smtClean="0"/>
              <a:t>Essais exploratoires</a:t>
            </a:r>
          </a:p>
        </p:txBody>
      </p:sp>
      <p:sp>
        <p:nvSpPr>
          <p:cNvPr id="10" name="Rectangle 9"/>
          <p:cNvSpPr/>
          <p:nvPr/>
        </p:nvSpPr>
        <p:spPr>
          <a:xfrm>
            <a:off x="7146392" y="1658450"/>
            <a:ext cx="264902" cy="4002798"/>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fr-FR"/>
          </a:p>
        </p:txBody>
      </p:sp>
      <p:sp>
        <p:nvSpPr>
          <p:cNvPr id="11" name="Rectangle 10"/>
          <p:cNvSpPr/>
          <p:nvPr/>
        </p:nvSpPr>
        <p:spPr>
          <a:xfrm>
            <a:off x="7411293" y="2125836"/>
            <a:ext cx="264902" cy="3535412"/>
          </a:xfrm>
          <a:prstGeom prst="rect">
            <a:avLst/>
          </a:prstGeom>
          <a:gradFill>
            <a:gsLst>
              <a:gs pos="0">
                <a:schemeClr val="accent3">
                  <a:lumMod val="75000"/>
                </a:schemeClr>
              </a:gs>
              <a:gs pos="76000">
                <a:schemeClr val="accent3">
                  <a:lumMod val="60000"/>
                  <a:lumOff val="40000"/>
                </a:schemeClr>
              </a:gs>
              <a:gs pos="100000">
                <a:schemeClr val="accent1">
                  <a:tint val="15000"/>
                  <a:satMod val="350000"/>
                </a:schemeClr>
              </a:gs>
            </a:gsLst>
          </a:grad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fr-FR"/>
          </a:p>
        </p:txBody>
      </p:sp>
      <p:sp>
        <p:nvSpPr>
          <p:cNvPr id="14" name="Rectangle 13"/>
          <p:cNvSpPr/>
          <p:nvPr/>
        </p:nvSpPr>
        <p:spPr>
          <a:xfrm>
            <a:off x="6881490" y="2325954"/>
            <a:ext cx="264902" cy="3335294"/>
          </a:xfrm>
          <a:prstGeom prst="rect">
            <a:avLst/>
          </a:prstGeom>
          <a:gradFill>
            <a:gsLst>
              <a:gs pos="0">
                <a:srgbClr val="FFCCFF"/>
              </a:gs>
              <a:gs pos="69000">
                <a:srgbClr val="FF99FF"/>
              </a:gs>
              <a:gs pos="100000">
                <a:schemeClr val="accent1">
                  <a:tint val="15000"/>
                  <a:satMod val="350000"/>
                </a:schemeClr>
              </a:gs>
            </a:gsLst>
          </a:grad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fr-FR"/>
          </a:p>
        </p:txBody>
      </p:sp>
      <p:sp>
        <p:nvSpPr>
          <p:cNvPr id="15" name="Rectangle 14"/>
          <p:cNvSpPr/>
          <p:nvPr/>
        </p:nvSpPr>
        <p:spPr>
          <a:xfrm>
            <a:off x="7691616" y="3193130"/>
            <a:ext cx="264902" cy="2468118"/>
          </a:xfrm>
          <a:prstGeom prst="rect">
            <a:avLst/>
          </a:prstGeom>
          <a:gradFill>
            <a:gsLst>
              <a:gs pos="0">
                <a:srgbClr val="66FF99"/>
              </a:gs>
              <a:gs pos="76000">
                <a:schemeClr val="accent3">
                  <a:lumMod val="60000"/>
                  <a:lumOff val="40000"/>
                </a:schemeClr>
              </a:gs>
              <a:gs pos="100000">
                <a:schemeClr val="accent1">
                  <a:tint val="15000"/>
                  <a:satMod val="350000"/>
                </a:schemeClr>
              </a:gs>
            </a:gsLst>
          </a:grad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fr-FR"/>
          </a:p>
        </p:txBody>
      </p:sp>
      <p:sp>
        <p:nvSpPr>
          <p:cNvPr id="16" name="Rectangle 15"/>
          <p:cNvSpPr/>
          <p:nvPr/>
        </p:nvSpPr>
        <p:spPr>
          <a:xfrm>
            <a:off x="6616588" y="3593366"/>
            <a:ext cx="264902" cy="2067882"/>
          </a:xfrm>
          <a:prstGeom prst="rect">
            <a:avLst/>
          </a:prstGeom>
          <a:gradFill>
            <a:gsLst>
              <a:gs pos="0">
                <a:srgbClr val="FFFF99"/>
              </a:gs>
              <a:gs pos="76000">
                <a:schemeClr val="accent3">
                  <a:lumMod val="60000"/>
                  <a:lumOff val="40000"/>
                </a:schemeClr>
              </a:gs>
              <a:gs pos="100000">
                <a:schemeClr val="accent1">
                  <a:tint val="15000"/>
                  <a:satMod val="350000"/>
                </a:schemeClr>
              </a:gs>
            </a:gsLst>
          </a:grad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fr-FR"/>
          </a:p>
        </p:txBody>
      </p:sp>
      <p:sp>
        <p:nvSpPr>
          <p:cNvPr id="17" name="Accolade ouvrante 16"/>
          <p:cNvSpPr/>
          <p:nvPr/>
        </p:nvSpPr>
        <p:spPr>
          <a:xfrm>
            <a:off x="5292080" y="1124744"/>
            <a:ext cx="397353" cy="1331474"/>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9" name="Accolade ouvrante 18"/>
          <p:cNvSpPr/>
          <p:nvPr/>
        </p:nvSpPr>
        <p:spPr>
          <a:xfrm>
            <a:off x="5292080" y="2725863"/>
            <a:ext cx="397353" cy="1331474"/>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20" name="Accolade ouvrante 19"/>
          <p:cNvSpPr/>
          <p:nvPr/>
        </p:nvSpPr>
        <p:spPr>
          <a:xfrm>
            <a:off x="5292080" y="4329774"/>
            <a:ext cx="397353" cy="611474"/>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21" name="Rectangle 20"/>
          <p:cNvSpPr/>
          <p:nvPr/>
        </p:nvSpPr>
        <p:spPr>
          <a:xfrm>
            <a:off x="6351687" y="4660660"/>
            <a:ext cx="264902" cy="1000588"/>
          </a:xfrm>
          <a:prstGeom prst="rect">
            <a:avLst/>
          </a:prstGeom>
          <a:gradFill>
            <a:gsLst>
              <a:gs pos="0">
                <a:schemeClr val="accent6">
                  <a:lumMod val="60000"/>
                  <a:lumOff val="40000"/>
                </a:schemeClr>
              </a:gs>
              <a:gs pos="76000">
                <a:schemeClr val="accent3">
                  <a:lumMod val="60000"/>
                  <a:lumOff val="40000"/>
                </a:schemeClr>
              </a:gs>
              <a:gs pos="100000">
                <a:schemeClr val="accent1">
                  <a:tint val="15000"/>
                  <a:satMod val="350000"/>
                </a:schemeClr>
              </a:gs>
            </a:gsLst>
          </a:grad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fr-FR"/>
          </a:p>
        </p:txBody>
      </p:sp>
      <p:sp>
        <p:nvSpPr>
          <p:cNvPr id="22" name="Rectangle 21"/>
          <p:cNvSpPr/>
          <p:nvPr/>
        </p:nvSpPr>
        <p:spPr>
          <a:xfrm>
            <a:off x="8205998" y="4660660"/>
            <a:ext cx="264902" cy="1000588"/>
          </a:xfrm>
          <a:prstGeom prst="rect">
            <a:avLst/>
          </a:prstGeom>
          <a:gradFill>
            <a:gsLst>
              <a:gs pos="0">
                <a:srgbClr val="FFFF99"/>
              </a:gs>
              <a:gs pos="76000">
                <a:schemeClr val="accent3">
                  <a:lumMod val="60000"/>
                  <a:lumOff val="40000"/>
                </a:schemeClr>
              </a:gs>
              <a:gs pos="100000">
                <a:schemeClr val="accent1">
                  <a:tint val="15000"/>
                  <a:satMod val="350000"/>
                </a:schemeClr>
              </a:gs>
            </a:gsLst>
          </a:grad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fr-FR"/>
          </a:p>
        </p:txBody>
      </p:sp>
      <p:sp>
        <p:nvSpPr>
          <p:cNvPr id="23" name="Rectangle 22"/>
          <p:cNvSpPr/>
          <p:nvPr/>
        </p:nvSpPr>
        <p:spPr>
          <a:xfrm>
            <a:off x="7971940" y="3660072"/>
            <a:ext cx="264902" cy="2001176"/>
          </a:xfrm>
          <a:prstGeom prst="rect">
            <a:avLst/>
          </a:prstGeom>
          <a:gradFill>
            <a:gsLst>
              <a:gs pos="0">
                <a:srgbClr val="66FF99"/>
              </a:gs>
              <a:gs pos="76000">
                <a:schemeClr val="accent3">
                  <a:lumMod val="60000"/>
                  <a:lumOff val="40000"/>
                </a:schemeClr>
              </a:gs>
              <a:gs pos="100000">
                <a:schemeClr val="accent1">
                  <a:tint val="15000"/>
                  <a:satMod val="350000"/>
                </a:schemeClr>
              </a:gs>
            </a:gsLst>
          </a:grad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fr-FR"/>
          </a:p>
        </p:txBody>
      </p:sp>
      <p:cxnSp>
        <p:nvCxnSpPr>
          <p:cNvPr id="8" name="Connecteur droit 7"/>
          <p:cNvCxnSpPr/>
          <p:nvPr/>
        </p:nvCxnSpPr>
        <p:spPr>
          <a:xfrm>
            <a:off x="5704854" y="2636912"/>
            <a:ext cx="3204000" cy="0"/>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cxnSp>
        <p:nvCxnSpPr>
          <p:cNvPr id="24" name="Connecteur droit 23"/>
          <p:cNvCxnSpPr/>
          <p:nvPr/>
        </p:nvCxnSpPr>
        <p:spPr>
          <a:xfrm>
            <a:off x="5652120" y="4221088"/>
            <a:ext cx="3204000" cy="0"/>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sp>
        <p:nvSpPr>
          <p:cNvPr id="9" name="ZoneTexte 8"/>
          <p:cNvSpPr txBox="1"/>
          <p:nvPr/>
        </p:nvSpPr>
        <p:spPr>
          <a:xfrm>
            <a:off x="5704855" y="5661248"/>
            <a:ext cx="3151265" cy="707886"/>
          </a:xfrm>
          <a:prstGeom prst="rect">
            <a:avLst/>
          </a:prstGeom>
          <a:noFill/>
        </p:spPr>
        <p:txBody>
          <a:bodyPr wrap="square" rtlCol="0">
            <a:spAutoFit/>
          </a:bodyPr>
          <a:lstStyle/>
          <a:p>
            <a:pPr algn="ctr"/>
            <a:r>
              <a:rPr lang="fr-FR" sz="2000" dirty="0" smtClean="0">
                <a:solidFill>
                  <a:schemeClr val="accent1">
                    <a:lumMod val="75000"/>
                  </a:schemeClr>
                </a:solidFill>
              </a:rPr>
              <a:t>Un ensemble cohérent et stable d'essais cliniques</a:t>
            </a:r>
            <a:endParaRPr lang="fr-FR" sz="2000" dirty="0">
              <a:solidFill>
                <a:schemeClr val="accent1">
                  <a:lumMod val="75000"/>
                </a:schemeClr>
              </a:solidFill>
            </a:endParaRPr>
          </a:p>
        </p:txBody>
      </p:sp>
      <p:sp>
        <p:nvSpPr>
          <p:cNvPr id="25" name="Accolade ouvrante 24"/>
          <p:cNvSpPr/>
          <p:nvPr/>
        </p:nvSpPr>
        <p:spPr>
          <a:xfrm>
            <a:off x="5292080" y="5049933"/>
            <a:ext cx="397353" cy="611315"/>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26" name="Rectangle 25"/>
          <p:cNvSpPr/>
          <p:nvPr/>
        </p:nvSpPr>
        <p:spPr>
          <a:xfrm>
            <a:off x="6107298" y="5085248"/>
            <a:ext cx="264902" cy="576000"/>
          </a:xfrm>
          <a:prstGeom prst="rect">
            <a:avLst/>
          </a:prstGeom>
          <a:gradFill>
            <a:gsLst>
              <a:gs pos="0">
                <a:schemeClr val="accent6">
                  <a:lumMod val="60000"/>
                  <a:lumOff val="40000"/>
                </a:schemeClr>
              </a:gs>
              <a:gs pos="76000">
                <a:schemeClr val="accent3">
                  <a:lumMod val="60000"/>
                  <a:lumOff val="40000"/>
                </a:schemeClr>
              </a:gs>
              <a:gs pos="100000">
                <a:schemeClr val="accent1">
                  <a:tint val="15000"/>
                  <a:satMod val="350000"/>
                </a:schemeClr>
              </a:gs>
            </a:gsLst>
          </a:grad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fr-FR"/>
          </a:p>
        </p:txBody>
      </p:sp>
      <p:sp>
        <p:nvSpPr>
          <p:cNvPr id="27" name="Rectangle 26"/>
          <p:cNvSpPr/>
          <p:nvPr/>
        </p:nvSpPr>
        <p:spPr>
          <a:xfrm>
            <a:off x="8483562" y="5085184"/>
            <a:ext cx="264902" cy="576000"/>
          </a:xfrm>
          <a:prstGeom prst="rect">
            <a:avLst/>
          </a:prstGeom>
          <a:gradFill>
            <a:gsLst>
              <a:gs pos="0">
                <a:schemeClr val="accent6">
                  <a:lumMod val="60000"/>
                  <a:lumOff val="40000"/>
                </a:schemeClr>
              </a:gs>
              <a:gs pos="76000">
                <a:schemeClr val="accent3">
                  <a:lumMod val="60000"/>
                  <a:lumOff val="40000"/>
                </a:schemeClr>
              </a:gs>
              <a:gs pos="100000">
                <a:schemeClr val="accent1">
                  <a:tint val="15000"/>
                  <a:satMod val="350000"/>
                </a:schemeClr>
              </a:gs>
            </a:gsLst>
          </a:grad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fr-FR"/>
          </a:p>
        </p:txBody>
      </p:sp>
      <p:cxnSp>
        <p:nvCxnSpPr>
          <p:cNvPr id="28" name="Connecteur droit 27"/>
          <p:cNvCxnSpPr/>
          <p:nvPr/>
        </p:nvCxnSpPr>
        <p:spPr>
          <a:xfrm>
            <a:off x="5652120" y="5013176"/>
            <a:ext cx="3204000" cy="0"/>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561787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études après mise sur le marché</a:t>
            </a:r>
            <a:endParaRPr lang="fr-FR" dirty="0"/>
          </a:p>
        </p:txBody>
      </p:sp>
      <p:sp>
        <p:nvSpPr>
          <p:cNvPr id="3" name="Espace réservé de la date 2"/>
          <p:cNvSpPr>
            <a:spLocks noGrp="1"/>
          </p:cNvSpPr>
          <p:nvPr>
            <p:ph type="dt" sz="half" idx="10"/>
          </p:nvPr>
        </p:nvSpPr>
        <p:spPr/>
        <p:txBody>
          <a:bodyPr/>
          <a:lstStyle/>
          <a:p>
            <a:fld id="{33B6F5E2-E583-413C-8922-3DC6CAA9D286}" type="datetime4">
              <a:rPr lang="fr-FR" smtClean="0"/>
              <a:pPr/>
              <a:t>14 octobre 2014</a:t>
            </a:fld>
            <a:endParaRPr lang="fr-FR" dirty="0"/>
          </a:p>
        </p:txBody>
      </p:sp>
      <p:sp>
        <p:nvSpPr>
          <p:cNvPr id="4" name="Espace réservé du pied de page 3"/>
          <p:cNvSpPr>
            <a:spLocks noGrp="1"/>
          </p:cNvSpPr>
          <p:nvPr>
            <p:ph type="ftr" sz="quarter" idx="11"/>
          </p:nvPr>
        </p:nvSpPr>
        <p:spPr/>
        <p:txBody>
          <a:bodyPr/>
          <a:lstStyle/>
          <a:p>
            <a:r>
              <a:rPr lang="fr-FR" smtClean="0"/>
              <a:t>Sunnikan Consulting 2012 - Tous droits réservés</a:t>
            </a:r>
            <a:endParaRPr lang="fr-FR" dirty="0"/>
          </a:p>
        </p:txBody>
      </p:sp>
      <p:sp>
        <p:nvSpPr>
          <p:cNvPr id="5" name="Espace réservé du numéro de diapositive 4"/>
          <p:cNvSpPr>
            <a:spLocks noGrp="1"/>
          </p:cNvSpPr>
          <p:nvPr>
            <p:ph type="sldNum" sz="quarter" idx="12"/>
          </p:nvPr>
        </p:nvSpPr>
        <p:spPr/>
        <p:txBody>
          <a:bodyPr/>
          <a:lstStyle/>
          <a:p>
            <a:fld id="{E1D61545-30E6-46C7-9396-3AB8FF037665}" type="slidenum">
              <a:rPr lang="fr-FR" smtClean="0"/>
              <a:pPr/>
              <a:t>16</a:t>
            </a:fld>
            <a:endParaRPr lang="fr-FR" dirty="0"/>
          </a:p>
        </p:txBody>
      </p:sp>
      <p:sp>
        <p:nvSpPr>
          <p:cNvPr id="6" name="Espace réservé du contenu 5"/>
          <p:cNvSpPr>
            <a:spLocks noGrp="1"/>
          </p:cNvSpPr>
          <p:nvPr>
            <p:ph idx="1"/>
          </p:nvPr>
        </p:nvSpPr>
        <p:spPr>
          <a:xfrm>
            <a:off x="323528" y="1124744"/>
            <a:ext cx="7344816" cy="4856714"/>
          </a:xfrm>
        </p:spPr>
        <p:txBody>
          <a:bodyPr/>
          <a:lstStyle/>
          <a:p>
            <a:r>
              <a:rPr lang="fr-FR" dirty="0" smtClean="0"/>
              <a:t>Réalisées après l'obtention de l'AMM</a:t>
            </a:r>
          </a:p>
          <a:p>
            <a:r>
              <a:rPr lang="fr-FR" dirty="0" smtClean="0"/>
              <a:t>Buts :</a:t>
            </a:r>
          </a:p>
          <a:p>
            <a:pPr lvl="1"/>
            <a:r>
              <a:rPr lang="fr-FR" dirty="0"/>
              <a:t>obtenir des informations en conditions réelles </a:t>
            </a:r>
            <a:r>
              <a:rPr lang="fr-FR" dirty="0" smtClean="0"/>
              <a:t>d'utilisation</a:t>
            </a:r>
          </a:p>
          <a:p>
            <a:pPr lvl="2"/>
            <a:r>
              <a:rPr lang="fr-FR" b="1" dirty="0" smtClean="0"/>
              <a:t>essais cliniques de phase </a:t>
            </a:r>
            <a:r>
              <a:rPr lang="fr-FR" b="1" dirty="0"/>
              <a:t>IV</a:t>
            </a:r>
            <a:r>
              <a:rPr lang="fr-FR" dirty="0"/>
              <a:t> </a:t>
            </a:r>
            <a:r>
              <a:rPr lang="fr-FR" dirty="0" smtClean="0"/>
              <a:t>(interventionnels, pragmatiques)</a:t>
            </a:r>
          </a:p>
          <a:p>
            <a:pPr lvl="2"/>
            <a:r>
              <a:rPr lang="fr-FR" b="1" dirty="0" smtClean="0"/>
              <a:t>études observationnelles pharmaco-épidémiologiques</a:t>
            </a:r>
            <a:endParaRPr lang="fr-FR" dirty="0"/>
          </a:p>
          <a:p>
            <a:pPr lvl="1"/>
            <a:r>
              <a:rPr lang="fr-FR" dirty="0" smtClean="0"/>
              <a:t>préciser la tolérance du produit  (par exemple sur des populations spécifiques)</a:t>
            </a:r>
          </a:p>
          <a:p>
            <a:pPr lvl="2"/>
            <a:r>
              <a:rPr lang="fr-FR" dirty="0" smtClean="0"/>
              <a:t>études PASS (Post-</a:t>
            </a:r>
            <a:r>
              <a:rPr lang="fr-FR" dirty="0" err="1" smtClean="0"/>
              <a:t>Authorization</a:t>
            </a:r>
            <a:r>
              <a:rPr lang="fr-FR" dirty="0" smtClean="0"/>
              <a:t> </a:t>
            </a:r>
            <a:r>
              <a:rPr lang="fr-FR" dirty="0" err="1" smtClean="0"/>
              <a:t>Safety</a:t>
            </a:r>
            <a:r>
              <a:rPr lang="fr-FR" dirty="0" smtClean="0"/>
              <a:t> </a:t>
            </a:r>
            <a:r>
              <a:rPr lang="fr-FR" dirty="0" err="1" smtClean="0"/>
              <a:t>Studies</a:t>
            </a:r>
            <a:r>
              <a:rPr lang="fr-FR" dirty="0" smtClean="0"/>
              <a:t>, études de sécurité post-AMM) </a:t>
            </a:r>
            <a:r>
              <a:rPr lang="fr-FR" b="1" dirty="0" smtClean="0">
                <a:solidFill>
                  <a:srgbClr val="FF0000"/>
                </a:solidFill>
              </a:rPr>
              <a:t>&gt;&gt;</a:t>
            </a:r>
          </a:p>
          <a:p>
            <a:pPr lvl="1"/>
            <a:r>
              <a:rPr lang="fr-FR" dirty="0" smtClean="0"/>
              <a:t>élargir l'AMM (nouvelles indications, nouvelles populations de patients…)</a:t>
            </a:r>
          </a:p>
          <a:p>
            <a:pPr lvl="1"/>
            <a:r>
              <a:rPr lang="fr-FR" dirty="0" smtClean="0"/>
              <a:t>pour satisfaire des demandes émanant des Autorités de Santé</a:t>
            </a:r>
          </a:p>
          <a:p>
            <a:pPr lvl="2"/>
            <a:r>
              <a:rPr lang="fr-FR" dirty="0" smtClean="0"/>
              <a:t>études PASS</a:t>
            </a:r>
          </a:p>
          <a:p>
            <a:pPr lvl="2"/>
            <a:r>
              <a:rPr lang="fr-FR" dirty="0" smtClean="0"/>
              <a:t>études observationnelles pharmaco-épidémiologiques</a:t>
            </a:r>
          </a:p>
          <a:p>
            <a:r>
              <a:rPr lang="fr-FR" dirty="0" smtClean="0"/>
              <a:t>Cas particulier des études de prescription (études économiques)</a:t>
            </a:r>
          </a:p>
        </p:txBody>
      </p:sp>
    </p:spTree>
    <p:extLst>
      <p:ext uri="{BB962C8B-B14F-4D97-AF65-F5344CB8AC3E}">
        <p14:creationId xmlns:p14="http://schemas.microsoft.com/office/powerpoint/2010/main" val="393484225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188640"/>
            <a:ext cx="7344816" cy="830997"/>
          </a:xfrm>
        </p:spPr>
        <p:txBody>
          <a:bodyPr/>
          <a:lstStyle/>
          <a:p>
            <a:r>
              <a:rPr lang="fr-FR" dirty="0" smtClean="0"/>
              <a:t>Les études de sécurité post-AMM</a:t>
            </a:r>
            <a:br>
              <a:rPr lang="fr-FR" dirty="0" smtClean="0"/>
            </a:br>
            <a:r>
              <a:rPr lang="fr-FR" dirty="0" smtClean="0"/>
              <a:t>(études PASS = Post-</a:t>
            </a:r>
            <a:r>
              <a:rPr lang="fr-FR" dirty="0" err="1" smtClean="0"/>
              <a:t>Authorization</a:t>
            </a:r>
            <a:r>
              <a:rPr lang="fr-FR" dirty="0" smtClean="0"/>
              <a:t> </a:t>
            </a:r>
            <a:r>
              <a:rPr lang="fr-FR" dirty="0" err="1" smtClean="0"/>
              <a:t>Safety</a:t>
            </a:r>
            <a:r>
              <a:rPr lang="fr-FR" dirty="0" smtClean="0"/>
              <a:t> </a:t>
            </a:r>
            <a:r>
              <a:rPr lang="fr-FR" dirty="0" err="1" smtClean="0"/>
              <a:t>Studies</a:t>
            </a:r>
            <a:r>
              <a:rPr lang="fr-FR" dirty="0" smtClean="0"/>
              <a:t>)</a:t>
            </a:r>
            <a:endParaRPr lang="fr-FR" dirty="0"/>
          </a:p>
        </p:txBody>
      </p:sp>
      <p:sp>
        <p:nvSpPr>
          <p:cNvPr id="3" name="Espace réservé de la date 2"/>
          <p:cNvSpPr>
            <a:spLocks noGrp="1"/>
          </p:cNvSpPr>
          <p:nvPr>
            <p:ph type="dt" sz="half" idx="10"/>
          </p:nvPr>
        </p:nvSpPr>
        <p:spPr/>
        <p:txBody>
          <a:bodyPr/>
          <a:lstStyle/>
          <a:p>
            <a:fld id="{33B6F5E2-E583-413C-8922-3DC6CAA9D286}" type="datetime4">
              <a:rPr lang="fr-FR" smtClean="0"/>
              <a:pPr/>
              <a:t>14 octobre 2014</a:t>
            </a:fld>
            <a:endParaRPr lang="fr-FR" dirty="0"/>
          </a:p>
        </p:txBody>
      </p:sp>
      <p:sp>
        <p:nvSpPr>
          <p:cNvPr id="4" name="Espace réservé du pied de page 3"/>
          <p:cNvSpPr>
            <a:spLocks noGrp="1"/>
          </p:cNvSpPr>
          <p:nvPr>
            <p:ph type="ftr" sz="quarter" idx="11"/>
          </p:nvPr>
        </p:nvSpPr>
        <p:spPr/>
        <p:txBody>
          <a:bodyPr/>
          <a:lstStyle/>
          <a:p>
            <a:r>
              <a:rPr lang="fr-FR" smtClean="0"/>
              <a:t>Sunnikan Consulting 2012 - Tous droits réservés</a:t>
            </a:r>
            <a:endParaRPr lang="fr-FR" dirty="0"/>
          </a:p>
        </p:txBody>
      </p:sp>
      <p:sp>
        <p:nvSpPr>
          <p:cNvPr id="5" name="Espace réservé du numéro de diapositive 4"/>
          <p:cNvSpPr>
            <a:spLocks noGrp="1"/>
          </p:cNvSpPr>
          <p:nvPr>
            <p:ph type="sldNum" sz="quarter" idx="12"/>
          </p:nvPr>
        </p:nvSpPr>
        <p:spPr/>
        <p:txBody>
          <a:bodyPr/>
          <a:lstStyle/>
          <a:p>
            <a:fld id="{E1D61545-30E6-46C7-9396-3AB8FF037665}" type="slidenum">
              <a:rPr lang="fr-FR" smtClean="0"/>
              <a:pPr/>
              <a:t>17</a:t>
            </a:fld>
            <a:endParaRPr lang="fr-FR" dirty="0"/>
          </a:p>
        </p:txBody>
      </p:sp>
      <p:sp>
        <p:nvSpPr>
          <p:cNvPr id="6" name="Espace réservé du contenu 5"/>
          <p:cNvSpPr>
            <a:spLocks noGrp="1"/>
          </p:cNvSpPr>
          <p:nvPr>
            <p:ph idx="1"/>
          </p:nvPr>
        </p:nvSpPr>
        <p:spPr>
          <a:xfrm>
            <a:off x="323528" y="1124744"/>
            <a:ext cx="7344816" cy="2640723"/>
          </a:xfrm>
        </p:spPr>
        <p:txBody>
          <a:bodyPr/>
          <a:lstStyle/>
          <a:p>
            <a:r>
              <a:rPr lang="fr-FR" dirty="0" smtClean="0"/>
              <a:t>Études portant sur la sécurité (tolérance, pharmacovigilance) du produit</a:t>
            </a:r>
          </a:p>
          <a:p>
            <a:r>
              <a:rPr lang="fr-FR" dirty="0" smtClean="0"/>
              <a:t>Font partie des études de phase </a:t>
            </a:r>
            <a:r>
              <a:rPr lang="fr-FR" dirty="0"/>
              <a:t>IV </a:t>
            </a:r>
            <a:r>
              <a:rPr lang="fr-FR" dirty="0" smtClean="0"/>
              <a:t>(soit au </a:t>
            </a:r>
            <a:r>
              <a:rPr lang="fr-FR" dirty="0"/>
              <a:t>moment de l'octroi de l'AMM, </a:t>
            </a:r>
            <a:r>
              <a:rPr lang="fr-FR" dirty="0" smtClean="0"/>
              <a:t>soit après)</a:t>
            </a:r>
          </a:p>
          <a:p>
            <a:r>
              <a:rPr lang="fr-FR" dirty="0"/>
              <a:t>Soit à la demande des Autorités de Santé, soit volontaires</a:t>
            </a:r>
          </a:p>
          <a:p>
            <a:r>
              <a:rPr lang="fr-FR" dirty="0" smtClean="0"/>
              <a:t>Le Promoteur de ces études est le laboratoire pharmaceutique</a:t>
            </a:r>
          </a:p>
          <a:p>
            <a:r>
              <a:rPr lang="fr-FR" dirty="0" smtClean="0"/>
              <a:t>Méthodologies :</a:t>
            </a:r>
          </a:p>
          <a:p>
            <a:pPr lvl="1"/>
            <a:r>
              <a:rPr lang="fr-FR" dirty="0" smtClean="0"/>
              <a:t>soit essais interventionnels</a:t>
            </a:r>
          </a:p>
          <a:p>
            <a:pPr lvl="1"/>
            <a:r>
              <a:rPr lang="fr-FR" dirty="0" smtClean="0"/>
              <a:t>soit études observationnelles </a:t>
            </a:r>
            <a:r>
              <a:rPr lang="fr-FR" b="1" dirty="0" smtClean="0">
                <a:solidFill>
                  <a:srgbClr val="FF0000"/>
                </a:solidFill>
              </a:rPr>
              <a:t>&gt;&gt;</a:t>
            </a:r>
            <a:endParaRPr lang="fr-FR" b="1" dirty="0">
              <a:solidFill>
                <a:srgbClr val="FF0000"/>
              </a:solidFill>
            </a:endParaRPr>
          </a:p>
        </p:txBody>
      </p:sp>
      <p:sp>
        <p:nvSpPr>
          <p:cNvPr id="7" name="Rectangle 1"/>
          <p:cNvSpPr>
            <a:spLocks noChangeArrowheads="1"/>
          </p:cNvSpPr>
          <p:nvPr/>
        </p:nvSpPr>
        <p:spPr bwMode="auto">
          <a:xfrm>
            <a:off x="412989" y="4305870"/>
            <a:ext cx="8263467"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marR="0" lvl="0" indent="-342900" algn="just" defTabSz="914400" latinLnBrk="0">
              <a:lnSpc>
                <a:spcPct val="100000"/>
              </a:lnSpc>
              <a:spcBef>
                <a:spcPct val="20000"/>
              </a:spcBef>
              <a:buClr>
                <a:srgbClr val="FF3399"/>
              </a:buClr>
              <a:buSzPct val="150000"/>
              <a:buFont typeface="Arial" pitchFamily="34" charset="0"/>
              <a:buChar char="»"/>
              <a:tabLst/>
            </a:pPr>
            <a:r>
              <a:rPr lang="fr-FR" sz="1800" dirty="0">
                <a:solidFill>
                  <a:srgbClr val="003399"/>
                </a:solidFill>
                <a:latin typeface="+mn-lt"/>
                <a:cs typeface="Calibri" pitchFamily="34" charset="0"/>
              </a:rPr>
              <a:t> "</a:t>
            </a:r>
            <a:r>
              <a:rPr lang="fr-FR" sz="1800" i="1" dirty="0">
                <a:solidFill>
                  <a:srgbClr val="003399"/>
                </a:solidFill>
                <a:latin typeface="+mn-lt"/>
                <a:cs typeface="Calibri" pitchFamily="34" charset="0"/>
              </a:rPr>
              <a:t>Une étude </a:t>
            </a:r>
            <a:r>
              <a:rPr lang="fr-FR" sz="1800" i="1" dirty="0" err="1">
                <a:solidFill>
                  <a:srgbClr val="003399"/>
                </a:solidFill>
                <a:latin typeface="+mn-lt"/>
                <a:cs typeface="Calibri" pitchFamily="34" charset="0"/>
              </a:rPr>
              <a:t>pharmaco-épidémiologique</a:t>
            </a:r>
            <a:r>
              <a:rPr lang="fr-FR" sz="1800" i="1" dirty="0">
                <a:solidFill>
                  <a:srgbClr val="003399"/>
                </a:solidFill>
                <a:latin typeface="+mn-lt"/>
                <a:cs typeface="Calibri" pitchFamily="34" charset="0"/>
              </a:rPr>
              <a:t> ou un essai clinique effectués conformément aux termes de l'autorisation de mise sur le marché, dans le but d'identifier ou de quantifier un risque de sécurité relatif à un médicament autorisé</a:t>
            </a:r>
            <a:r>
              <a:rPr lang="fr-FR" sz="1800" dirty="0">
                <a:solidFill>
                  <a:srgbClr val="003399"/>
                </a:solidFill>
                <a:latin typeface="+mn-lt"/>
                <a:cs typeface="Calibri" pitchFamily="34" charset="0"/>
              </a:rPr>
              <a:t>" (Directive européenne 2001/83/CE)</a:t>
            </a:r>
          </a:p>
        </p:txBody>
      </p:sp>
      <p:pic>
        <p:nvPicPr>
          <p:cNvPr id="2050" name="Picture 2" descr="C:\Synchros\Intra_SC\RechBiom\Flag_CE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366470" y="4338792"/>
            <a:ext cx="365609" cy="3288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964811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188640"/>
            <a:ext cx="7344816" cy="830997"/>
          </a:xfrm>
        </p:spPr>
        <p:txBody>
          <a:bodyPr/>
          <a:lstStyle/>
          <a:p>
            <a:r>
              <a:rPr lang="fr-FR" dirty="0" smtClean="0"/>
              <a:t>Les acteurs des essais cliniques</a:t>
            </a:r>
            <a:br>
              <a:rPr lang="fr-FR" dirty="0" smtClean="0"/>
            </a:br>
            <a:r>
              <a:rPr lang="fr-FR" dirty="0" smtClean="0"/>
              <a:t>Le Promoteur</a:t>
            </a:r>
            <a:endParaRPr lang="fr-FR" dirty="0"/>
          </a:p>
        </p:txBody>
      </p:sp>
      <p:sp>
        <p:nvSpPr>
          <p:cNvPr id="3" name="Espace réservé de la date 2"/>
          <p:cNvSpPr>
            <a:spLocks noGrp="1"/>
          </p:cNvSpPr>
          <p:nvPr>
            <p:ph type="dt" sz="half" idx="10"/>
          </p:nvPr>
        </p:nvSpPr>
        <p:spPr/>
        <p:txBody>
          <a:bodyPr/>
          <a:lstStyle/>
          <a:p>
            <a:fld id="{33B6F5E2-E583-413C-8922-3DC6CAA9D286}" type="datetime4">
              <a:rPr lang="fr-FR" smtClean="0"/>
              <a:pPr/>
              <a:t>14 octobre 2014</a:t>
            </a:fld>
            <a:endParaRPr lang="fr-FR" dirty="0"/>
          </a:p>
        </p:txBody>
      </p:sp>
      <p:sp>
        <p:nvSpPr>
          <p:cNvPr id="4" name="Espace réservé du pied de page 3"/>
          <p:cNvSpPr>
            <a:spLocks noGrp="1"/>
          </p:cNvSpPr>
          <p:nvPr>
            <p:ph type="ftr" sz="quarter" idx="11"/>
          </p:nvPr>
        </p:nvSpPr>
        <p:spPr/>
        <p:txBody>
          <a:bodyPr/>
          <a:lstStyle/>
          <a:p>
            <a:r>
              <a:rPr lang="fr-FR" smtClean="0"/>
              <a:t>Sunnikan Consulting 2012 - Tous droits réservés</a:t>
            </a:r>
            <a:endParaRPr lang="fr-FR" dirty="0"/>
          </a:p>
        </p:txBody>
      </p:sp>
      <p:sp>
        <p:nvSpPr>
          <p:cNvPr id="5" name="Espace réservé du numéro de diapositive 4"/>
          <p:cNvSpPr>
            <a:spLocks noGrp="1"/>
          </p:cNvSpPr>
          <p:nvPr>
            <p:ph type="sldNum" sz="quarter" idx="12"/>
          </p:nvPr>
        </p:nvSpPr>
        <p:spPr/>
        <p:txBody>
          <a:bodyPr/>
          <a:lstStyle/>
          <a:p>
            <a:fld id="{E1D61545-30E6-46C7-9396-3AB8FF037665}" type="slidenum">
              <a:rPr lang="fr-FR" smtClean="0"/>
              <a:pPr/>
              <a:t>18</a:t>
            </a:fld>
            <a:endParaRPr lang="fr-FR" dirty="0"/>
          </a:p>
        </p:txBody>
      </p:sp>
      <p:sp>
        <p:nvSpPr>
          <p:cNvPr id="6" name="Espace réservé du contenu 5"/>
          <p:cNvSpPr>
            <a:spLocks noGrp="1"/>
          </p:cNvSpPr>
          <p:nvPr>
            <p:ph idx="1"/>
          </p:nvPr>
        </p:nvSpPr>
        <p:spPr>
          <a:xfrm>
            <a:off x="323528" y="1124744"/>
            <a:ext cx="7344816" cy="4136517"/>
          </a:xfrm>
        </p:spPr>
        <p:txBody>
          <a:bodyPr/>
          <a:lstStyle/>
          <a:p>
            <a:r>
              <a:rPr lang="fr-FR" dirty="0" smtClean="0"/>
              <a:t>"</a:t>
            </a:r>
            <a:r>
              <a:rPr lang="fr-FR" i="1" dirty="0"/>
              <a:t>personne physique ou morale qui prend l'initiative d'une recherche biomédicale sur l'être humain, qui en assure la gestion et qui vérifie que son financement est prévu</a:t>
            </a:r>
            <a:r>
              <a:rPr lang="fr-FR" i="1" dirty="0" smtClean="0"/>
              <a:t>.</a:t>
            </a:r>
            <a:r>
              <a:rPr lang="fr-FR" dirty="0" smtClean="0"/>
              <a:t>" </a:t>
            </a:r>
            <a:r>
              <a:rPr lang="fr-FR" dirty="0"/>
              <a:t>(</a:t>
            </a:r>
            <a:r>
              <a:rPr lang="fr-FR" b="1" dirty="0"/>
              <a:t>Décision du 24 novembre 2006 fixant les règles de bonnes pratiques cliniques pour les recherches biomédicales portant sur des médicaments à usage humain</a:t>
            </a:r>
            <a:r>
              <a:rPr lang="fr-FR" dirty="0" smtClean="0"/>
              <a:t>)</a:t>
            </a:r>
          </a:p>
          <a:p>
            <a:r>
              <a:rPr lang="fr-FR" dirty="0" smtClean="0"/>
              <a:t>Équipe de projet clinique :</a:t>
            </a:r>
          </a:p>
          <a:p>
            <a:pPr lvl="1"/>
            <a:r>
              <a:rPr lang="fr-FR" dirty="0" smtClean="0"/>
              <a:t>Chef de Projet Clinique</a:t>
            </a:r>
          </a:p>
          <a:p>
            <a:pPr lvl="1"/>
            <a:r>
              <a:rPr lang="fr-FR" dirty="0" smtClean="0"/>
              <a:t>Attachés de Recherche Clinique (ARC)</a:t>
            </a:r>
          </a:p>
          <a:p>
            <a:pPr lvl="1"/>
            <a:r>
              <a:rPr lang="fr-FR" dirty="0" smtClean="0"/>
              <a:t>Statisticien</a:t>
            </a:r>
          </a:p>
          <a:p>
            <a:pPr lvl="1"/>
            <a:r>
              <a:rPr lang="fr-FR" dirty="0" smtClean="0"/>
              <a:t>Data Manager</a:t>
            </a:r>
          </a:p>
          <a:p>
            <a:pPr lvl="1"/>
            <a:r>
              <a:rPr lang="fr-FR" dirty="0" smtClean="0"/>
              <a:t>Opérateurs de saisie</a:t>
            </a:r>
          </a:p>
          <a:p>
            <a:pPr lvl="1"/>
            <a:r>
              <a:rPr lang="fr-FR" dirty="0" smtClean="0"/>
              <a:t>Pharmacovigilant</a:t>
            </a:r>
          </a:p>
          <a:p>
            <a:pPr lvl="1"/>
            <a:r>
              <a:rPr lang="fr-FR" dirty="0" smtClean="0"/>
              <a:t>Assureur Qualité</a:t>
            </a:r>
            <a:endParaRPr lang="fr-FR" dirty="0"/>
          </a:p>
        </p:txBody>
      </p:sp>
    </p:spTree>
    <p:extLst>
      <p:ext uri="{BB962C8B-B14F-4D97-AF65-F5344CB8AC3E}">
        <p14:creationId xmlns:p14="http://schemas.microsoft.com/office/powerpoint/2010/main" val="6671103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188640"/>
            <a:ext cx="7344816" cy="830997"/>
          </a:xfrm>
        </p:spPr>
        <p:txBody>
          <a:bodyPr/>
          <a:lstStyle/>
          <a:p>
            <a:r>
              <a:rPr lang="fr-FR" dirty="0" smtClean="0"/>
              <a:t>Les acteurs de la recherche clinique</a:t>
            </a:r>
            <a:br>
              <a:rPr lang="fr-FR" dirty="0" smtClean="0"/>
            </a:br>
            <a:r>
              <a:rPr lang="fr-FR" dirty="0" smtClean="0"/>
              <a:t>Les Investigateurs</a:t>
            </a:r>
            <a:endParaRPr lang="fr-FR" dirty="0"/>
          </a:p>
        </p:txBody>
      </p:sp>
      <p:sp>
        <p:nvSpPr>
          <p:cNvPr id="3" name="Espace réservé de la date 2"/>
          <p:cNvSpPr>
            <a:spLocks noGrp="1"/>
          </p:cNvSpPr>
          <p:nvPr>
            <p:ph type="dt" sz="half" idx="10"/>
          </p:nvPr>
        </p:nvSpPr>
        <p:spPr/>
        <p:txBody>
          <a:bodyPr/>
          <a:lstStyle/>
          <a:p>
            <a:fld id="{33B6F5E2-E583-413C-8922-3DC6CAA9D286}" type="datetime4">
              <a:rPr lang="fr-FR" smtClean="0"/>
              <a:pPr/>
              <a:t>14 octobre 2014</a:t>
            </a:fld>
            <a:endParaRPr lang="fr-FR" dirty="0"/>
          </a:p>
        </p:txBody>
      </p:sp>
      <p:sp>
        <p:nvSpPr>
          <p:cNvPr id="4" name="Espace réservé du pied de page 3"/>
          <p:cNvSpPr>
            <a:spLocks noGrp="1"/>
          </p:cNvSpPr>
          <p:nvPr>
            <p:ph type="ftr" sz="quarter" idx="11"/>
          </p:nvPr>
        </p:nvSpPr>
        <p:spPr/>
        <p:txBody>
          <a:bodyPr/>
          <a:lstStyle/>
          <a:p>
            <a:r>
              <a:rPr lang="fr-FR" smtClean="0"/>
              <a:t>Sunnikan Consulting 2012 - Tous droits réservés</a:t>
            </a:r>
            <a:endParaRPr lang="fr-FR" dirty="0"/>
          </a:p>
        </p:txBody>
      </p:sp>
      <p:sp>
        <p:nvSpPr>
          <p:cNvPr id="5" name="Espace réservé du numéro de diapositive 4"/>
          <p:cNvSpPr>
            <a:spLocks noGrp="1"/>
          </p:cNvSpPr>
          <p:nvPr>
            <p:ph type="sldNum" sz="quarter" idx="12"/>
          </p:nvPr>
        </p:nvSpPr>
        <p:spPr/>
        <p:txBody>
          <a:bodyPr/>
          <a:lstStyle/>
          <a:p>
            <a:fld id="{E1D61545-30E6-46C7-9396-3AB8FF037665}" type="slidenum">
              <a:rPr lang="fr-FR" smtClean="0"/>
              <a:pPr/>
              <a:t>19</a:t>
            </a:fld>
            <a:endParaRPr lang="fr-FR" dirty="0"/>
          </a:p>
        </p:txBody>
      </p:sp>
      <p:sp>
        <p:nvSpPr>
          <p:cNvPr id="6" name="Espace réservé du contenu 5"/>
          <p:cNvSpPr>
            <a:spLocks noGrp="1"/>
          </p:cNvSpPr>
          <p:nvPr>
            <p:ph idx="1"/>
          </p:nvPr>
        </p:nvSpPr>
        <p:spPr>
          <a:xfrm>
            <a:off x="323528" y="1124744"/>
            <a:ext cx="7344816" cy="5244513"/>
          </a:xfrm>
        </p:spPr>
        <p:txBody>
          <a:bodyPr/>
          <a:lstStyle/>
          <a:p>
            <a:r>
              <a:rPr lang="fr-FR" i="1" dirty="0"/>
              <a:t>"La ou les personnes physiques qui dirigent et surveillent la réalisation de la recherche sur un lieu sont dénommées investigateurs.</a:t>
            </a:r>
            <a:r>
              <a:rPr lang="fr-FR" dirty="0"/>
              <a:t>" (</a:t>
            </a:r>
            <a:r>
              <a:rPr lang="fr-FR" b="1" dirty="0"/>
              <a:t>Article L. 1121-1 du CSP</a:t>
            </a:r>
            <a:r>
              <a:rPr lang="fr-FR" dirty="0" smtClean="0"/>
              <a:t>)</a:t>
            </a:r>
          </a:p>
          <a:p>
            <a:r>
              <a:rPr lang="fr-FR" dirty="0" smtClean="0"/>
              <a:t>Équipe d'investigation dans un centre d'investigation :</a:t>
            </a:r>
          </a:p>
          <a:p>
            <a:pPr lvl="1"/>
            <a:r>
              <a:rPr lang="fr-FR" dirty="0" smtClean="0"/>
              <a:t>1 Investigateur (Principal)</a:t>
            </a:r>
          </a:p>
          <a:p>
            <a:pPr lvl="1"/>
            <a:r>
              <a:rPr lang="fr-FR" dirty="0" smtClean="0"/>
              <a:t>des Collaborateur de l'Investigateur :</a:t>
            </a:r>
          </a:p>
          <a:p>
            <a:pPr lvl="2"/>
            <a:r>
              <a:rPr lang="fr-FR" dirty="0" smtClean="0"/>
              <a:t>médecins</a:t>
            </a:r>
          </a:p>
          <a:p>
            <a:pPr lvl="2"/>
            <a:r>
              <a:rPr lang="fr-FR" dirty="0" smtClean="0"/>
              <a:t>Technicien(ne)s d'Essai Clinique (TEC)</a:t>
            </a:r>
          </a:p>
          <a:p>
            <a:r>
              <a:rPr lang="fr-FR" dirty="0" smtClean="0"/>
              <a:t>L'Investigateur</a:t>
            </a:r>
          </a:p>
          <a:p>
            <a:pPr lvl="1"/>
            <a:r>
              <a:rPr lang="fr-FR" dirty="0" smtClean="0"/>
              <a:t>recrute les patients</a:t>
            </a:r>
          </a:p>
          <a:p>
            <a:pPr lvl="1"/>
            <a:r>
              <a:rPr lang="fr-FR" dirty="0" smtClean="0"/>
              <a:t>les informe et recueille les consentements informés</a:t>
            </a:r>
          </a:p>
          <a:p>
            <a:pPr lvl="1"/>
            <a:r>
              <a:rPr lang="fr-FR" dirty="0" smtClean="0"/>
              <a:t>dispense les médicaments expérimentaux</a:t>
            </a:r>
          </a:p>
          <a:p>
            <a:pPr lvl="1"/>
            <a:r>
              <a:rPr lang="fr-FR" dirty="0" smtClean="0"/>
              <a:t>recueille les données</a:t>
            </a:r>
          </a:p>
          <a:p>
            <a:pPr marL="342900" lvl="2" indent="-342900">
              <a:buSzPct val="150000"/>
              <a:buFont typeface="Arial" pitchFamily="34" charset="0"/>
              <a:buChar char="»"/>
            </a:pPr>
            <a:r>
              <a:rPr lang="fr-FR" dirty="0" smtClean="0"/>
              <a:t>Les </a:t>
            </a:r>
            <a:r>
              <a:rPr lang="fr-FR" dirty="0"/>
              <a:t>Technicien(ne)s d'Essai Clinique (TEC)</a:t>
            </a:r>
          </a:p>
          <a:p>
            <a:pPr lvl="1"/>
            <a:r>
              <a:rPr lang="fr-FR" dirty="0" smtClean="0"/>
              <a:t>collecte les données</a:t>
            </a:r>
          </a:p>
          <a:p>
            <a:pPr lvl="1"/>
            <a:r>
              <a:rPr lang="fr-FR" dirty="0" smtClean="0"/>
              <a:t>les saisit dans le Cahier d'Observation (papier ou </a:t>
            </a:r>
            <a:r>
              <a:rPr lang="fr-FR" dirty="0" err="1" smtClean="0"/>
              <a:t>éléctronique</a:t>
            </a:r>
            <a:r>
              <a:rPr lang="fr-FR" dirty="0" smtClean="0"/>
              <a:t>)</a:t>
            </a:r>
            <a:endParaRPr lang="fr-FR" dirty="0"/>
          </a:p>
        </p:txBody>
      </p:sp>
    </p:spTree>
    <p:extLst>
      <p:ext uri="{BB962C8B-B14F-4D97-AF65-F5344CB8AC3E}">
        <p14:creationId xmlns:p14="http://schemas.microsoft.com/office/powerpoint/2010/main" val="15901246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188640"/>
            <a:ext cx="7344816" cy="830997"/>
          </a:xfrm>
        </p:spPr>
        <p:txBody>
          <a:bodyPr/>
          <a:lstStyle/>
          <a:p>
            <a:r>
              <a:rPr lang="fr-FR" dirty="0" smtClean="0"/>
              <a:t>Les acteurs de la recherche clinique</a:t>
            </a:r>
            <a:br>
              <a:rPr lang="fr-FR" dirty="0" smtClean="0"/>
            </a:br>
            <a:r>
              <a:rPr lang="fr-FR" dirty="0" smtClean="0"/>
              <a:t>L'Attaché de Recherche Clinique (ARC) - L'Auditeur</a:t>
            </a:r>
            <a:endParaRPr lang="fr-FR" dirty="0"/>
          </a:p>
        </p:txBody>
      </p:sp>
      <p:sp>
        <p:nvSpPr>
          <p:cNvPr id="3" name="Espace réservé de la date 2"/>
          <p:cNvSpPr>
            <a:spLocks noGrp="1"/>
          </p:cNvSpPr>
          <p:nvPr>
            <p:ph type="dt" sz="half" idx="10"/>
          </p:nvPr>
        </p:nvSpPr>
        <p:spPr/>
        <p:txBody>
          <a:bodyPr/>
          <a:lstStyle/>
          <a:p>
            <a:fld id="{33B6F5E2-E583-413C-8922-3DC6CAA9D286}" type="datetime4">
              <a:rPr lang="fr-FR" smtClean="0"/>
              <a:pPr/>
              <a:t>14 octobre 2014</a:t>
            </a:fld>
            <a:endParaRPr lang="fr-FR" dirty="0"/>
          </a:p>
        </p:txBody>
      </p:sp>
      <p:sp>
        <p:nvSpPr>
          <p:cNvPr id="4" name="Espace réservé du pied de page 3"/>
          <p:cNvSpPr>
            <a:spLocks noGrp="1"/>
          </p:cNvSpPr>
          <p:nvPr>
            <p:ph type="ftr" sz="quarter" idx="11"/>
          </p:nvPr>
        </p:nvSpPr>
        <p:spPr/>
        <p:txBody>
          <a:bodyPr/>
          <a:lstStyle/>
          <a:p>
            <a:r>
              <a:rPr lang="fr-FR" smtClean="0"/>
              <a:t>Sunnikan Consulting 2012 - Tous droits réservés</a:t>
            </a:r>
            <a:endParaRPr lang="fr-FR" dirty="0"/>
          </a:p>
        </p:txBody>
      </p:sp>
      <p:sp>
        <p:nvSpPr>
          <p:cNvPr id="5" name="Espace réservé du numéro de diapositive 4"/>
          <p:cNvSpPr>
            <a:spLocks noGrp="1"/>
          </p:cNvSpPr>
          <p:nvPr>
            <p:ph type="sldNum" sz="quarter" idx="12"/>
          </p:nvPr>
        </p:nvSpPr>
        <p:spPr/>
        <p:txBody>
          <a:bodyPr/>
          <a:lstStyle/>
          <a:p>
            <a:fld id="{E1D61545-30E6-46C7-9396-3AB8FF037665}" type="slidenum">
              <a:rPr lang="fr-FR" smtClean="0"/>
              <a:pPr/>
              <a:t>20</a:t>
            </a:fld>
            <a:endParaRPr lang="fr-FR" dirty="0"/>
          </a:p>
        </p:txBody>
      </p:sp>
      <p:sp>
        <p:nvSpPr>
          <p:cNvPr id="6" name="Espace réservé du contenu 5"/>
          <p:cNvSpPr>
            <a:spLocks noGrp="1"/>
          </p:cNvSpPr>
          <p:nvPr>
            <p:ph idx="1"/>
          </p:nvPr>
        </p:nvSpPr>
        <p:spPr>
          <a:xfrm>
            <a:off x="323528" y="1124744"/>
            <a:ext cx="7344816" cy="5299912"/>
          </a:xfrm>
        </p:spPr>
        <p:txBody>
          <a:bodyPr/>
          <a:lstStyle/>
          <a:p>
            <a:r>
              <a:rPr lang="fr-FR" b="1" dirty="0" smtClean="0"/>
              <a:t>L'ARC, représentant du Promoteur,</a:t>
            </a:r>
            <a:r>
              <a:rPr lang="fr-FR" dirty="0" smtClean="0"/>
              <a:t> est l'interface entre le Promoteur et les centres d'investigation :</a:t>
            </a:r>
          </a:p>
          <a:p>
            <a:pPr lvl="2"/>
            <a:r>
              <a:rPr lang="fr-FR" dirty="0" smtClean="0"/>
              <a:t>sélection, mise en place, suivi, clôture</a:t>
            </a:r>
          </a:p>
          <a:p>
            <a:pPr lvl="2"/>
            <a:r>
              <a:rPr lang="fr-FR" dirty="0" smtClean="0"/>
              <a:t>information, formation, communication</a:t>
            </a:r>
          </a:p>
          <a:p>
            <a:pPr lvl="2"/>
            <a:r>
              <a:rPr lang="fr-FR" dirty="0" smtClean="0"/>
              <a:t>coordination de la logistique</a:t>
            </a:r>
          </a:p>
          <a:p>
            <a:r>
              <a:rPr lang="fr-FR" b="1" dirty="0" smtClean="0"/>
              <a:t>L'ARC contrôle</a:t>
            </a:r>
            <a:r>
              <a:rPr lang="fr-FR" dirty="0" smtClean="0"/>
              <a:t> la réalisation de l'essai par l'Investigateur</a:t>
            </a:r>
          </a:p>
          <a:p>
            <a:pPr marL="1257300" lvl="2" indent="-342900">
              <a:buFont typeface="+mj-lt"/>
              <a:buAutoNum type="arabicPeriod"/>
            </a:pPr>
            <a:r>
              <a:rPr lang="fr-FR" b="1" dirty="0" smtClean="0"/>
              <a:t>sécurité et respect des droit des patients</a:t>
            </a:r>
          </a:p>
          <a:p>
            <a:pPr marL="1257300" lvl="2" indent="-342900">
              <a:buFont typeface="+mj-lt"/>
              <a:buAutoNum type="arabicPeriod"/>
            </a:pPr>
            <a:r>
              <a:rPr lang="fr-FR" b="1" dirty="0" smtClean="0"/>
              <a:t>respect de la réglementation applicable</a:t>
            </a:r>
          </a:p>
          <a:p>
            <a:pPr marL="1257300" lvl="2" indent="-342900">
              <a:buFont typeface="+mj-lt"/>
              <a:buAutoNum type="arabicPeriod"/>
            </a:pPr>
            <a:r>
              <a:rPr lang="fr-FR" b="1" dirty="0" smtClean="0"/>
              <a:t>fiabilité des données</a:t>
            </a:r>
          </a:p>
          <a:p>
            <a:endParaRPr lang="fr-FR" dirty="0" smtClean="0"/>
          </a:p>
          <a:p>
            <a:r>
              <a:rPr lang="fr-FR" b="1" dirty="0" smtClean="0"/>
              <a:t>L'Auditeur Clinique, mandaté par le Promoteur :</a:t>
            </a:r>
          </a:p>
          <a:p>
            <a:pPr lvl="1"/>
            <a:r>
              <a:rPr lang="fr-FR" b="1" dirty="0" smtClean="0"/>
              <a:t>audite</a:t>
            </a:r>
            <a:r>
              <a:rPr lang="fr-FR" dirty="0" smtClean="0"/>
              <a:t> la réalisation de l'essai dans certains centres d'investigation</a:t>
            </a:r>
          </a:p>
          <a:p>
            <a:pPr lvl="2"/>
            <a:r>
              <a:rPr lang="fr-FR" dirty="0" smtClean="0"/>
              <a:t>audits de routine</a:t>
            </a:r>
          </a:p>
          <a:p>
            <a:pPr lvl="2"/>
            <a:r>
              <a:rPr lang="fr-FR" dirty="0" smtClean="0"/>
              <a:t>audits pour inconduite / suspicion de fraude</a:t>
            </a:r>
          </a:p>
          <a:p>
            <a:pPr lvl="1"/>
            <a:r>
              <a:rPr lang="fr-FR" dirty="0" smtClean="0"/>
              <a:t>audite les prestataires travaillant sur l'essai</a:t>
            </a:r>
          </a:p>
          <a:p>
            <a:pPr lvl="2"/>
            <a:r>
              <a:rPr lang="fr-FR" dirty="0" smtClean="0"/>
              <a:t>audits de qualification, audits de suivi</a:t>
            </a:r>
            <a:endParaRPr lang="fr-FR" dirty="0"/>
          </a:p>
        </p:txBody>
      </p:sp>
    </p:spTree>
    <p:extLst>
      <p:ext uri="{BB962C8B-B14F-4D97-AF65-F5344CB8AC3E}">
        <p14:creationId xmlns:p14="http://schemas.microsoft.com/office/powerpoint/2010/main" val="35541009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188640"/>
            <a:ext cx="7344816" cy="461665"/>
          </a:xfrm>
        </p:spPr>
        <p:txBody>
          <a:bodyPr/>
          <a:lstStyle/>
          <a:p>
            <a:r>
              <a:rPr lang="fr-FR" dirty="0" smtClean="0"/>
              <a:t>Les essais Investigateur-Promoteur </a:t>
            </a:r>
            <a:endParaRPr lang="fr-FR" dirty="0"/>
          </a:p>
        </p:txBody>
      </p:sp>
      <p:sp>
        <p:nvSpPr>
          <p:cNvPr id="3" name="Espace réservé de la date 2"/>
          <p:cNvSpPr>
            <a:spLocks noGrp="1"/>
          </p:cNvSpPr>
          <p:nvPr>
            <p:ph type="dt" sz="half" idx="10"/>
          </p:nvPr>
        </p:nvSpPr>
        <p:spPr/>
        <p:txBody>
          <a:bodyPr/>
          <a:lstStyle/>
          <a:p>
            <a:fld id="{33B6F5E2-E583-413C-8922-3DC6CAA9D286}" type="datetime4">
              <a:rPr lang="fr-FR" smtClean="0"/>
              <a:pPr/>
              <a:t>14 octobre 2014</a:t>
            </a:fld>
            <a:endParaRPr lang="fr-FR" dirty="0"/>
          </a:p>
        </p:txBody>
      </p:sp>
      <p:sp>
        <p:nvSpPr>
          <p:cNvPr id="4" name="Espace réservé du pied de page 3"/>
          <p:cNvSpPr>
            <a:spLocks noGrp="1"/>
          </p:cNvSpPr>
          <p:nvPr>
            <p:ph type="ftr" sz="quarter" idx="11"/>
          </p:nvPr>
        </p:nvSpPr>
        <p:spPr/>
        <p:txBody>
          <a:bodyPr/>
          <a:lstStyle/>
          <a:p>
            <a:r>
              <a:rPr lang="fr-FR" smtClean="0"/>
              <a:t>Sunnikan Consulting 2012 - Tous droits réservés</a:t>
            </a:r>
            <a:endParaRPr lang="fr-FR" dirty="0"/>
          </a:p>
        </p:txBody>
      </p:sp>
      <p:sp>
        <p:nvSpPr>
          <p:cNvPr id="5" name="Espace réservé du numéro de diapositive 4"/>
          <p:cNvSpPr>
            <a:spLocks noGrp="1"/>
          </p:cNvSpPr>
          <p:nvPr>
            <p:ph type="sldNum" sz="quarter" idx="12"/>
          </p:nvPr>
        </p:nvSpPr>
        <p:spPr/>
        <p:txBody>
          <a:bodyPr/>
          <a:lstStyle/>
          <a:p>
            <a:fld id="{E1D61545-30E6-46C7-9396-3AB8FF037665}" type="slidenum">
              <a:rPr lang="fr-FR" smtClean="0"/>
              <a:pPr/>
              <a:t>21</a:t>
            </a:fld>
            <a:endParaRPr lang="fr-FR" dirty="0"/>
          </a:p>
        </p:txBody>
      </p:sp>
      <p:sp>
        <p:nvSpPr>
          <p:cNvPr id="6" name="Espace réservé du contenu 5"/>
          <p:cNvSpPr>
            <a:spLocks noGrp="1"/>
          </p:cNvSpPr>
          <p:nvPr>
            <p:ph idx="1"/>
          </p:nvPr>
        </p:nvSpPr>
        <p:spPr>
          <a:xfrm>
            <a:off x="323528" y="1124744"/>
            <a:ext cx="7992888" cy="5410712"/>
          </a:xfrm>
        </p:spPr>
        <p:txBody>
          <a:bodyPr/>
          <a:lstStyle/>
          <a:p>
            <a:pPr algn="l"/>
            <a:r>
              <a:rPr lang="fr-FR" dirty="0" smtClean="0"/>
              <a:t>IIS = </a:t>
            </a:r>
            <a:r>
              <a:rPr lang="fr-FR" dirty="0" err="1" smtClean="0"/>
              <a:t>Investigator-Sponsored</a:t>
            </a:r>
            <a:r>
              <a:rPr lang="fr-FR" dirty="0" smtClean="0"/>
              <a:t> </a:t>
            </a:r>
            <a:r>
              <a:rPr lang="fr-FR" dirty="0" err="1" smtClean="0"/>
              <a:t>Study</a:t>
            </a:r>
            <a:r>
              <a:rPr lang="fr-FR" dirty="0" smtClean="0"/>
              <a:t/>
            </a:r>
            <a:br>
              <a:rPr lang="fr-FR" dirty="0" smtClean="0"/>
            </a:br>
            <a:r>
              <a:rPr lang="fr-FR" dirty="0" smtClean="0"/>
              <a:t>IIT = </a:t>
            </a:r>
            <a:r>
              <a:rPr lang="fr-FR" dirty="0" err="1" smtClean="0"/>
              <a:t>Invesitigator-Initiated</a:t>
            </a:r>
            <a:r>
              <a:rPr lang="fr-FR" dirty="0" smtClean="0"/>
              <a:t> Trial</a:t>
            </a:r>
            <a:br>
              <a:rPr lang="fr-FR" dirty="0" smtClean="0"/>
            </a:br>
            <a:r>
              <a:rPr lang="fr-FR" dirty="0" smtClean="0"/>
              <a:t>TPT = </a:t>
            </a:r>
            <a:r>
              <a:rPr lang="fr-FR" dirty="0" err="1" smtClean="0"/>
              <a:t>Third</a:t>
            </a:r>
            <a:r>
              <a:rPr lang="fr-FR" dirty="0" smtClean="0"/>
              <a:t> Party Trial</a:t>
            </a:r>
          </a:p>
          <a:p>
            <a:r>
              <a:rPr lang="fr-FR" dirty="0" smtClean="0"/>
              <a:t>Le Promoteur est un Investigateur qui prend l'initiative d'un essai clinique, souvent interventionnel</a:t>
            </a:r>
          </a:p>
          <a:p>
            <a:r>
              <a:rPr lang="fr-FR" dirty="0" smtClean="0"/>
              <a:t>Il peut demander l'aide d'un laboratoire pharmaceutique (étude "soutien à la recherche), par exemple :</a:t>
            </a:r>
          </a:p>
          <a:p>
            <a:pPr lvl="1"/>
            <a:r>
              <a:rPr lang="fr-FR" dirty="0" smtClean="0"/>
              <a:t>financement</a:t>
            </a:r>
          </a:p>
          <a:p>
            <a:pPr lvl="1"/>
            <a:r>
              <a:rPr lang="fr-FR" dirty="0" smtClean="0"/>
              <a:t>conception du protocole (appui statistique)</a:t>
            </a:r>
          </a:p>
          <a:p>
            <a:pPr lvl="1"/>
            <a:r>
              <a:rPr lang="fr-FR" dirty="0" smtClean="0"/>
              <a:t>aide à la réalisation des démarches administratives</a:t>
            </a:r>
          </a:p>
          <a:p>
            <a:pPr lvl="1"/>
            <a:r>
              <a:rPr lang="fr-FR" dirty="0" smtClean="0"/>
              <a:t>fourniture de médicaments expérimentaux</a:t>
            </a:r>
          </a:p>
          <a:p>
            <a:pPr lvl="1"/>
            <a:r>
              <a:rPr lang="fr-FR" dirty="0" smtClean="0"/>
              <a:t>analyse statistique</a:t>
            </a:r>
          </a:p>
          <a:p>
            <a:pPr lvl="1"/>
            <a:r>
              <a:rPr lang="fr-FR" dirty="0" smtClean="0"/>
              <a:t>rédaction du rapport d'essai…</a:t>
            </a:r>
          </a:p>
          <a:p>
            <a:r>
              <a:rPr lang="fr-FR" dirty="0" smtClean="0"/>
              <a:t>ATTENTION : le laboratoire pharmaceutique pourrait se faire qualifier Promoteur </a:t>
            </a:r>
            <a:r>
              <a:rPr lang="fr-FR" i="1" dirty="0" smtClean="0"/>
              <a:t>de facto</a:t>
            </a:r>
            <a:r>
              <a:rPr lang="fr-FR" dirty="0" smtClean="0"/>
              <a:t> en cas de :</a:t>
            </a:r>
          </a:p>
          <a:p>
            <a:pPr lvl="1"/>
            <a:r>
              <a:rPr lang="fr-FR" dirty="0" smtClean="0"/>
              <a:t>financement intégral</a:t>
            </a:r>
          </a:p>
          <a:p>
            <a:pPr lvl="1"/>
            <a:r>
              <a:rPr lang="fr-FR" dirty="0" smtClean="0"/>
              <a:t>clause de propriété des données</a:t>
            </a:r>
          </a:p>
        </p:txBody>
      </p:sp>
    </p:spTree>
    <p:extLst>
      <p:ext uri="{BB962C8B-B14F-4D97-AF65-F5344CB8AC3E}">
        <p14:creationId xmlns:p14="http://schemas.microsoft.com/office/powerpoint/2010/main" val="12372882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p:cNvSpPr>
            <a:spLocks noGrp="1"/>
          </p:cNvSpPr>
          <p:nvPr>
            <p:ph type="title"/>
          </p:nvPr>
        </p:nvSpPr>
        <p:spPr>
          <a:xfrm>
            <a:off x="323528" y="188641"/>
            <a:ext cx="7560840" cy="504056"/>
          </a:xfrm>
        </p:spPr>
        <p:txBody>
          <a:bodyPr/>
          <a:lstStyle/>
          <a:p>
            <a:r>
              <a:rPr lang="fr-FR" dirty="0" smtClean="0"/>
              <a:t>Les démarches administratives des essais interventionnels</a:t>
            </a:r>
            <a:endParaRPr lang="fr-FR" dirty="0"/>
          </a:p>
        </p:txBody>
      </p:sp>
      <p:sp>
        <p:nvSpPr>
          <p:cNvPr id="3" name="Espace réservé de la date 2"/>
          <p:cNvSpPr>
            <a:spLocks noGrp="1"/>
          </p:cNvSpPr>
          <p:nvPr>
            <p:ph type="dt" sz="half" idx="10"/>
          </p:nvPr>
        </p:nvSpPr>
        <p:spPr/>
        <p:txBody>
          <a:bodyPr/>
          <a:lstStyle/>
          <a:p>
            <a:fld id="{33B6F5E2-E583-413C-8922-3DC6CAA9D286}" type="datetime4">
              <a:rPr lang="fr-FR" smtClean="0"/>
              <a:pPr/>
              <a:t>14 octobre 2014</a:t>
            </a:fld>
            <a:endParaRPr lang="fr-FR" dirty="0"/>
          </a:p>
        </p:txBody>
      </p:sp>
      <p:sp>
        <p:nvSpPr>
          <p:cNvPr id="4" name="Espace réservé du pied de page 3"/>
          <p:cNvSpPr>
            <a:spLocks noGrp="1"/>
          </p:cNvSpPr>
          <p:nvPr>
            <p:ph type="ftr" sz="quarter" idx="11"/>
          </p:nvPr>
        </p:nvSpPr>
        <p:spPr/>
        <p:txBody>
          <a:bodyPr/>
          <a:lstStyle/>
          <a:p>
            <a:r>
              <a:rPr lang="fr-FR" smtClean="0"/>
              <a:t>Sunnikan Consulting 2012 - Tous droits réservés</a:t>
            </a:r>
            <a:endParaRPr lang="fr-FR" dirty="0"/>
          </a:p>
        </p:txBody>
      </p:sp>
      <p:sp>
        <p:nvSpPr>
          <p:cNvPr id="5" name="Espace réservé du numéro de diapositive 4"/>
          <p:cNvSpPr>
            <a:spLocks noGrp="1"/>
          </p:cNvSpPr>
          <p:nvPr>
            <p:ph type="sldNum" sz="quarter" idx="12"/>
          </p:nvPr>
        </p:nvSpPr>
        <p:spPr/>
        <p:txBody>
          <a:bodyPr/>
          <a:lstStyle/>
          <a:p>
            <a:fld id="{E1D61545-30E6-46C7-9396-3AB8FF037665}" type="slidenum">
              <a:rPr lang="fr-FR" smtClean="0"/>
              <a:pPr/>
              <a:t>22</a:t>
            </a:fld>
            <a:endParaRPr lang="fr-FR" dirty="0"/>
          </a:p>
        </p:txBody>
      </p:sp>
      <p:sp>
        <p:nvSpPr>
          <p:cNvPr id="8" name="Espace réservé du contenu 7"/>
          <p:cNvSpPr>
            <a:spLocks noGrp="1"/>
          </p:cNvSpPr>
          <p:nvPr>
            <p:ph idx="1"/>
          </p:nvPr>
        </p:nvSpPr>
        <p:spPr>
          <a:xfrm>
            <a:off x="323528" y="764704"/>
            <a:ext cx="8352928" cy="4912114"/>
          </a:xfrm>
        </p:spPr>
        <p:txBody>
          <a:bodyPr/>
          <a:lstStyle/>
          <a:p>
            <a:r>
              <a:rPr lang="fr-FR" b="1" dirty="0" smtClean="0"/>
              <a:t>Demande de numéro EudraCT</a:t>
            </a:r>
          </a:p>
          <a:p>
            <a:r>
              <a:rPr lang="fr-FR" b="1" dirty="0" smtClean="0"/>
              <a:t>Assurance</a:t>
            </a:r>
          </a:p>
          <a:p>
            <a:pPr algn="l"/>
            <a:r>
              <a:rPr lang="fr-FR" b="1" dirty="0" smtClean="0"/>
              <a:t>Obtention de l'avis favorable du Comité d'Éthique</a:t>
            </a:r>
            <a:endParaRPr lang="fr-FR" dirty="0" smtClean="0"/>
          </a:p>
          <a:p>
            <a:pPr lvl="1"/>
            <a:r>
              <a:rPr lang="fr-FR" dirty="0" smtClean="0"/>
              <a:t>a pour vocation de protéger les patients</a:t>
            </a:r>
          </a:p>
          <a:p>
            <a:pPr lvl="1"/>
            <a:r>
              <a:rPr lang="fr-FR" dirty="0" smtClean="0"/>
              <a:t>donne un avis éthique et méthodologique sur la méthodologie de la recherche, la qualification des Investigateurs, l'information des patients</a:t>
            </a:r>
          </a:p>
          <a:p>
            <a:pPr lvl="1"/>
            <a:r>
              <a:rPr lang="fr-FR" dirty="0" smtClean="0"/>
              <a:t>un Promoteur ne peut passer outre un avis négatif du CPP</a:t>
            </a:r>
          </a:p>
          <a:p>
            <a:pPr algn="l"/>
            <a:r>
              <a:rPr lang="fr-FR" b="1" dirty="0" smtClean="0"/>
              <a:t>Obtention de l'autorisation de l'ANSM</a:t>
            </a:r>
            <a:r>
              <a:rPr lang="fr-FR" dirty="0" smtClean="0"/>
              <a:t> </a:t>
            </a:r>
          </a:p>
          <a:p>
            <a:pPr lvl="1" algn="l"/>
            <a:r>
              <a:rPr lang="fr-FR" dirty="0" smtClean="0"/>
              <a:t>se prononce sur </a:t>
            </a:r>
            <a:r>
              <a:rPr lang="fr-FR" i="1" dirty="0" smtClean="0"/>
              <a:t>"la sécurité des personnes, </a:t>
            </a:r>
            <a:r>
              <a:rPr lang="fr-FR" i="1" dirty="0"/>
              <a:t>au regard des actes pratiqués et des méthodes utilisées ainsi que les modalités prévues pour le suivi des personnes</a:t>
            </a:r>
            <a:r>
              <a:rPr lang="fr-FR" dirty="0" smtClean="0"/>
              <a:t>"</a:t>
            </a:r>
          </a:p>
          <a:p>
            <a:pPr lvl="1"/>
            <a:r>
              <a:rPr lang="fr-FR" dirty="0" smtClean="0"/>
              <a:t>considère "</a:t>
            </a:r>
            <a:r>
              <a:rPr lang="fr-FR" i="1" dirty="0" smtClean="0"/>
              <a:t>la </a:t>
            </a:r>
            <a:r>
              <a:rPr lang="fr-FR" i="1" dirty="0"/>
              <a:t>sécurité et la qualité des produits </a:t>
            </a:r>
            <a:r>
              <a:rPr lang="fr-FR" i="1" dirty="0" smtClean="0"/>
              <a:t>utilisés"</a:t>
            </a:r>
            <a:endParaRPr lang="fr-FR" dirty="0" smtClean="0"/>
          </a:p>
          <a:p>
            <a:pPr lvl="1"/>
            <a:r>
              <a:rPr lang="fr-FR" dirty="0" smtClean="0"/>
              <a:t>évalue la balance bénéfices / risques de la recherche</a:t>
            </a:r>
          </a:p>
          <a:p>
            <a:pPr lvl="1"/>
            <a:r>
              <a:rPr lang="fr-FR" dirty="0" smtClean="0"/>
              <a:t>autorise la recherche</a:t>
            </a:r>
            <a:endParaRPr lang="fr-FR" dirty="0"/>
          </a:p>
          <a:p>
            <a:r>
              <a:rPr lang="fr-FR" b="1" dirty="0" smtClean="0"/>
              <a:t>Engagement de conformité à </a:t>
            </a:r>
            <a:r>
              <a:rPr lang="fr-FR" b="1" dirty="0"/>
              <a:t>la "Méthodologie de Référence MR-001</a:t>
            </a:r>
            <a:r>
              <a:rPr lang="fr-FR" b="1" dirty="0" smtClean="0"/>
              <a:t>" de la CNIL</a:t>
            </a:r>
            <a:r>
              <a:rPr lang="fr-FR" dirty="0" smtClean="0"/>
              <a:t> </a:t>
            </a:r>
          </a:p>
          <a:p>
            <a:pPr lvl="1"/>
            <a:r>
              <a:rPr lang="fr-FR" dirty="0" smtClean="0"/>
              <a:t>1 fois pour tous les essais cliniques</a:t>
            </a:r>
            <a:endParaRPr lang="fr-FR" dirty="0"/>
          </a:p>
        </p:txBody>
      </p:sp>
    </p:spTree>
    <p:extLst>
      <p:ext uri="{BB962C8B-B14F-4D97-AF65-F5344CB8AC3E}">
        <p14:creationId xmlns:p14="http://schemas.microsoft.com/office/powerpoint/2010/main" val="5452506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études observationnelles</a:t>
            </a:r>
            <a:endParaRPr lang="fr-FR" dirty="0"/>
          </a:p>
        </p:txBody>
      </p:sp>
      <p:sp>
        <p:nvSpPr>
          <p:cNvPr id="3" name="Espace réservé de la date 2"/>
          <p:cNvSpPr>
            <a:spLocks noGrp="1"/>
          </p:cNvSpPr>
          <p:nvPr>
            <p:ph type="dt" sz="half" idx="10"/>
          </p:nvPr>
        </p:nvSpPr>
        <p:spPr/>
        <p:txBody>
          <a:bodyPr/>
          <a:lstStyle/>
          <a:p>
            <a:fld id="{33B6F5E2-E583-413C-8922-3DC6CAA9D286}" type="datetime4">
              <a:rPr lang="fr-FR" smtClean="0"/>
              <a:pPr/>
              <a:t>14 octobre 2014</a:t>
            </a:fld>
            <a:endParaRPr lang="fr-FR" dirty="0"/>
          </a:p>
        </p:txBody>
      </p:sp>
      <p:sp>
        <p:nvSpPr>
          <p:cNvPr id="4" name="Espace réservé du pied de page 3"/>
          <p:cNvSpPr>
            <a:spLocks noGrp="1"/>
          </p:cNvSpPr>
          <p:nvPr>
            <p:ph type="ftr" sz="quarter" idx="11"/>
          </p:nvPr>
        </p:nvSpPr>
        <p:spPr/>
        <p:txBody>
          <a:bodyPr/>
          <a:lstStyle/>
          <a:p>
            <a:r>
              <a:rPr lang="fr-FR" smtClean="0"/>
              <a:t>Sunnikan Consulting 2012 - Tous droits réservés</a:t>
            </a:r>
            <a:endParaRPr lang="fr-FR" dirty="0"/>
          </a:p>
        </p:txBody>
      </p:sp>
      <p:sp>
        <p:nvSpPr>
          <p:cNvPr id="5" name="Espace réservé du numéro de diapositive 4"/>
          <p:cNvSpPr>
            <a:spLocks noGrp="1"/>
          </p:cNvSpPr>
          <p:nvPr>
            <p:ph type="sldNum" sz="quarter" idx="12"/>
          </p:nvPr>
        </p:nvSpPr>
        <p:spPr/>
        <p:txBody>
          <a:bodyPr/>
          <a:lstStyle/>
          <a:p>
            <a:fld id="{E1D61545-30E6-46C7-9396-3AB8FF037665}" type="slidenum">
              <a:rPr lang="fr-FR" smtClean="0"/>
              <a:pPr/>
              <a:t>23</a:t>
            </a:fld>
            <a:endParaRPr lang="fr-FR" dirty="0"/>
          </a:p>
        </p:txBody>
      </p:sp>
      <p:sp>
        <p:nvSpPr>
          <p:cNvPr id="6" name="Espace réservé du contenu 5"/>
          <p:cNvSpPr>
            <a:spLocks noGrp="1"/>
          </p:cNvSpPr>
          <p:nvPr>
            <p:ph idx="1"/>
          </p:nvPr>
        </p:nvSpPr>
        <p:spPr>
          <a:xfrm>
            <a:off x="323528" y="980728"/>
            <a:ext cx="8147372" cy="4524315"/>
          </a:xfrm>
        </p:spPr>
        <p:txBody>
          <a:bodyPr/>
          <a:lstStyle/>
          <a:p>
            <a:r>
              <a:rPr lang="fr-FR" dirty="0" smtClean="0"/>
              <a:t>Par opposition aux essais interventionnels</a:t>
            </a:r>
          </a:p>
          <a:p>
            <a:r>
              <a:rPr lang="fr-FR" dirty="0" smtClean="0"/>
              <a:t>Caractéristiques :</a:t>
            </a:r>
          </a:p>
          <a:p>
            <a:pPr lvl="1"/>
            <a:r>
              <a:rPr lang="fr-FR" i="1" dirty="0" smtClean="0"/>
              <a:t>la </a:t>
            </a:r>
            <a:r>
              <a:rPr lang="fr-FR" i="1" dirty="0"/>
              <a:t>stratégie médicale destinée à une personne qui se prête à la recherche </a:t>
            </a:r>
            <a:r>
              <a:rPr lang="fr-FR" i="1" dirty="0" smtClean="0"/>
              <a:t>observationnelle n'est </a:t>
            </a:r>
            <a:r>
              <a:rPr lang="fr-FR" i="1" dirty="0"/>
              <a:t>pas fixée à l'avance par un </a:t>
            </a:r>
            <a:r>
              <a:rPr lang="fr-FR" i="1" dirty="0" smtClean="0"/>
              <a:t>protocole</a:t>
            </a:r>
          </a:p>
          <a:p>
            <a:pPr lvl="1"/>
            <a:r>
              <a:rPr lang="fr-FR" i="1" dirty="0"/>
              <a:t>La décision de prescription ou d'utilisation </a:t>
            </a:r>
            <a:r>
              <a:rPr lang="fr-FR" i="1" dirty="0" smtClean="0"/>
              <a:t>du médicament est </a:t>
            </a:r>
            <a:r>
              <a:rPr lang="fr-FR" i="1" dirty="0"/>
              <a:t>indépendante de celle d'inclure </a:t>
            </a:r>
            <a:r>
              <a:rPr lang="fr-FR" i="1" dirty="0" smtClean="0"/>
              <a:t>la personne dans la recherche</a:t>
            </a:r>
          </a:p>
          <a:p>
            <a:pPr lvl="1"/>
            <a:r>
              <a:rPr lang="fr-FR" dirty="0" smtClean="0"/>
              <a:t>le traitement médical </a:t>
            </a:r>
            <a:r>
              <a:rPr lang="fr-FR" i="1" dirty="0" smtClean="0"/>
              <a:t>relève </a:t>
            </a:r>
            <a:r>
              <a:rPr lang="fr-FR" i="1" dirty="0"/>
              <a:t>de la pratique </a:t>
            </a:r>
            <a:r>
              <a:rPr lang="fr-FR" i="1" dirty="0" smtClean="0"/>
              <a:t>courante</a:t>
            </a:r>
            <a:r>
              <a:rPr lang="fr-FR" dirty="0" smtClean="0"/>
              <a:t> (conforme à l'AMM)</a:t>
            </a:r>
          </a:p>
          <a:p>
            <a:pPr lvl="1"/>
            <a:r>
              <a:rPr lang="fr-FR" i="1" dirty="0"/>
              <a:t>tous les actes sont pratiqués </a:t>
            </a:r>
            <a:r>
              <a:rPr lang="fr-FR" i="1" dirty="0" smtClean="0"/>
              <a:t>de </a:t>
            </a:r>
            <a:r>
              <a:rPr lang="fr-FR" i="1" dirty="0"/>
              <a:t>manière habituelle, sans aucune procédure supplémentaire ou inhabituelle de diagnostic ou de surveillance</a:t>
            </a:r>
            <a:endParaRPr lang="fr-FR" i="1" dirty="0" smtClean="0"/>
          </a:p>
          <a:p>
            <a:pPr lvl="2"/>
            <a:r>
              <a:rPr lang="fr-FR" dirty="0" smtClean="0"/>
              <a:t>pas de randomisation</a:t>
            </a:r>
          </a:p>
          <a:p>
            <a:pPr lvl="2"/>
            <a:r>
              <a:rPr lang="fr-FR" dirty="0" smtClean="0"/>
              <a:t>pas d'examens complémentaires supplémentaires</a:t>
            </a:r>
          </a:p>
          <a:p>
            <a:r>
              <a:rPr lang="fr-FR" dirty="0" smtClean="0"/>
              <a:t>A ce jour, pas de réglementation spécifique : la Loi "Jardé" n'est pas applicable !</a:t>
            </a:r>
          </a:p>
          <a:p>
            <a:endParaRPr lang="fr-FR" dirty="0" smtClean="0"/>
          </a:p>
          <a:p>
            <a:endParaRPr lang="fr-FR" dirty="0"/>
          </a:p>
        </p:txBody>
      </p:sp>
    </p:spTree>
    <p:extLst>
      <p:ext uri="{BB962C8B-B14F-4D97-AF65-F5344CB8AC3E}">
        <p14:creationId xmlns:p14="http://schemas.microsoft.com/office/powerpoint/2010/main" val="14754488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188640"/>
            <a:ext cx="7344816" cy="830997"/>
          </a:xfrm>
        </p:spPr>
        <p:txBody>
          <a:bodyPr/>
          <a:lstStyle/>
          <a:p>
            <a:r>
              <a:rPr lang="fr-FR" dirty="0" smtClean="0"/>
              <a:t>Le cadre réglementaire</a:t>
            </a:r>
            <a:br>
              <a:rPr lang="fr-FR" dirty="0" smtClean="0"/>
            </a:br>
            <a:r>
              <a:rPr lang="fr-FR" dirty="0" smtClean="0"/>
              <a:t>des </a:t>
            </a:r>
            <a:r>
              <a:rPr lang="fr-FR" b="1" dirty="0" smtClean="0"/>
              <a:t>essais interventionnels</a:t>
            </a:r>
            <a:endParaRPr lang="fr-FR" b="1" dirty="0"/>
          </a:p>
        </p:txBody>
      </p:sp>
      <p:sp>
        <p:nvSpPr>
          <p:cNvPr id="3" name="Espace réservé de la date 2"/>
          <p:cNvSpPr>
            <a:spLocks noGrp="1"/>
          </p:cNvSpPr>
          <p:nvPr>
            <p:ph type="dt" sz="half" idx="10"/>
          </p:nvPr>
        </p:nvSpPr>
        <p:spPr/>
        <p:txBody>
          <a:bodyPr/>
          <a:lstStyle/>
          <a:p>
            <a:fld id="{33B6F5E2-E583-413C-8922-3DC6CAA9D286}" type="datetime4">
              <a:rPr lang="fr-FR" smtClean="0"/>
              <a:pPr/>
              <a:t>14 octobre 2014</a:t>
            </a:fld>
            <a:endParaRPr lang="fr-FR" dirty="0"/>
          </a:p>
        </p:txBody>
      </p:sp>
      <p:sp>
        <p:nvSpPr>
          <p:cNvPr id="4" name="Espace réservé du pied de page 3"/>
          <p:cNvSpPr>
            <a:spLocks noGrp="1"/>
          </p:cNvSpPr>
          <p:nvPr>
            <p:ph type="ftr" sz="quarter" idx="11"/>
          </p:nvPr>
        </p:nvSpPr>
        <p:spPr/>
        <p:txBody>
          <a:bodyPr/>
          <a:lstStyle/>
          <a:p>
            <a:r>
              <a:rPr lang="fr-FR" smtClean="0"/>
              <a:t>Sunnikan Consulting 2012 - Tous droits réservés</a:t>
            </a:r>
            <a:endParaRPr lang="fr-FR" dirty="0"/>
          </a:p>
        </p:txBody>
      </p:sp>
      <p:sp>
        <p:nvSpPr>
          <p:cNvPr id="5" name="Espace réservé du numéro de diapositive 4"/>
          <p:cNvSpPr>
            <a:spLocks noGrp="1"/>
          </p:cNvSpPr>
          <p:nvPr>
            <p:ph type="sldNum" sz="quarter" idx="12"/>
          </p:nvPr>
        </p:nvSpPr>
        <p:spPr/>
        <p:txBody>
          <a:bodyPr/>
          <a:lstStyle/>
          <a:p>
            <a:fld id="{E1D61545-30E6-46C7-9396-3AB8FF037665}" type="slidenum">
              <a:rPr lang="fr-FR" smtClean="0"/>
              <a:pPr/>
              <a:t>24</a:t>
            </a:fld>
            <a:endParaRPr lang="fr-FR" dirty="0"/>
          </a:p>
        </p:txBody>
      </p:sp>
      <p:sp>
        <p:nvSpPr>
          <p:cNvPr id="6" name="Espace réservé du contenu 5"/>
          <p:cNvSpPr>
            <a:spLocks noGrp="1"/>
          </p:cNvSpPr>
          <p:nvPr>
            <p:ph idx="1"/>
          </p:nvPr>
        </p:nvSpPr>
        <p:spPr>
          <a:xfrm>
            <a:off x="323528" y="1124744"/>
            <a:ext cx="8280920" cy="5355312"/>
          </a:xfrm>
        </p:spPr>
        <p:txBody>
          <a:bodyPr/>
          <a:lstStyle/>
          <a:p>
            <a:r>
              <a:rPr lang="fr-FR" dirty="0" smtClean="0"/>
              <a:t>Déclaration d'Helsinki</a:t>
            </a:r>
          </a:p>
          <a:p>
            <a:endParaRPr lang="fr-FR" dirty="0"/>
          </a:p>
          <a:p>
            <a:r>
              <a:rPr lang="fr-FR" dirty="0" smtClean="0"/>
              <a:t>Réglementation française</a:t>
            </a:r>
          </a:p>
          <a:p>
            <a:pPr lvl="1"/>
            <a:r>
              <a:rPr lang="fr-FR" dirty="0" smtClean="0"/>
              <a:t>Loi Huriet </a:t>
            </a:r>
            <a:r>
              <a:rPr lang="fr-FR" dirty="0" smtClean="0">
                <a:sym typeface="Wingdings" panose="05000000000000000000" pitchFamily="2" charset="2"/>
              </a:rPr>
              <a:t> </a:t>
            </a:r>
            <a:r>
              <a:rPr lang="fr-FR" dirty="0" smtClean="0"/>
              <a:t>Loi relative à la Politique de Santé Publique</a:t>
            </a:r>
          </a:p>
          <a:p>
            <a:pPr lvl="1"/>
            <a:r>
              <a:rPr lang="fr-FR" dirty="0" smtClean="0"/>
              <a:t>Loi Informatique &amp; Libertés</a:t>
            </a:r>
          </a:p>
          <a:p>
            <a:pPr lvl="1"/>
            <a:r>
              <a:rPr lang="fr-FR" dirty="0" smtClean="0"/>
              <a:t>Article du Code de la Santé Publique sur la confidentialité du dossier médical</a:t>
            </a:r>
          </a:p>
          <a:p>
            <a:pPr lvl="1"/>
            <a:r>
              <a:rPr lang="fr-FR" dirty="0" smtClean="0"/>
              <a:t>Bonnes Pratiques Cliniques françaises</a:t>
            </a:r>
          </a:p>
          <a:p>
            <a:endParaRPr lang="fr-FR" dirty="0"/>
          </a:p>
          <a:p>
            <a:r>
              <a:rPr lang="fr-FR" dirty="0" smtClean="0"/>
              <a:t>Réglementation européenne</a:t>
            </a:r>
          </a:p>
          <a:p>
            <a:pPr lvl="1"/>
            <a:r>
              <a:rPr lang="fr-FR" dirty="0" smtClean="0"/>
              <a:t>Directive 2001/20/CE sur les essais de médicaments</a:t>
            </a:r>
          </a:p>
          <a:p>
            <a:pPr lvl="1"/>
            <a:r>
              <a:rPr lang="fr-FR" dirty="0" smtClean="0"/>
              <a:t>Bonnes Pratiques Cliniques européennes</a:t>
            </a:r>
          </a:p>
          <a:p>
            <a:pPr lvl="1"/>
            <a:r>
              <a:rPr lang="fr-FR" dirty="0" smtClean="0"/>
              <a:t>Directive 95/46/CE sur la protection des données à caractère personnel</a:t>
            </a:r>
          </a:p>
          <a:p>
            <a:pPr lvl="1"/>
            <a:endParaRPr lang="fr-FR" dirty="0"/>
          </a:p>
          <a:p>
            <a:r>
              <a:rPr lang="fr-FR" dirty="0" smtClean="0"/>
              <a:t>Le cadre ICH (International </a:t>
            </a:r>
            <a:r>
              <a:rPr lang="fr-FR" dirty="0" err="1" smtClean="0"/>
              <a:t>Conference</a:t>
            </a:r>
            <a:r>
              <a:rPr lang="fr-FR" dirty="0" smtClean="0"/>
              <a:t> on </a:t>
            </a:r>
            <a:r>
              <a:rPr lang="fr-FR" dirty="0" err="1" smtClean="0"/>
              <a:t>Harmonization</a:t>
            </a:r>
            <a:r>
              <a:rPr lang="fr-FR" dirty="0" smtClean="0"/>
              <a:t>)</a:t>
            </a:r>
          </a:p>
          <a:p>
            <a:pPr lvl="1"/>
            <a:r>
              <a:rPr lang="fr-FR" dirty="0" smtClean="0"/>
              <a:t>Europe, USA, Japon</a:t>
            </a:r>
            <a:endParaRPr lang="fr-FR" dirty="0"/>
          </a:p>
          <a:p>
            <a:pPr lvl="1"/>
            <a:r>
              <a:rPr lang="fr-FR" dirty="0" smtClean="0">
                <a:hlinkClick r:id="rId3"/>
              </a:rPr>
              <a:t>www.ich.org</a:t>
            </a:r>
            <a:r>
              <a:rPr lang="fr-FR" dirty="0" smtClean="0"/>
              <a:t> </a:t>
            </a:r>
            <a:endParaRPr lang="fr-FR" dirty="0"/>
          </a:p>
        </p:txBody>
      </p:sp>
    </p:spTree>
    <p:extLst>
      <p:ext uri="{BB962C8B-B14F-4D97-AF65-F5344CB8AC3E}">
        <p14:creationId xmlns:p14="http://schemas.microsoft.com/office/powerpoint/2010/main" val="38238458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p:cNvSpPr>
            <a:spLocks noGrp="1"/>
          </p:cNvSpPr>
          <p:nvPr>
            <p:ph type="title"/>
          </p:nvPr>
        </p:nvSpPr>
        <p:spPr>
          <a:xfrm>
            <a:off x="323528" y="188640"/>
            <a:ext cx="7344816" cy="830997"/>
          </a:xfrm>
        </p:spPr>
        <p:txBody>
          <a:bodyPr/>
          <a:lstStyle/>
          <a:p>
            <a:r>
              <a:rPr lang="fr-FR" dirty="0" smtClean="0"/>
              <a:t>Les démarches administratives</a:t>
            </a:r>
            <a:br>
              <a:rPr lang="fr-FR" dirty="0" smtClean="0"/>
            </a:br>
            <a:r>
              <a:rPr lang="fr-FR" dirty="0" smtClean="0"/>
              <a:t>des </a:t>
            </a:r>
            <a:r>
              <a:rPr lang="fr-FR" b="1" dirty="0" smtClean="0"/>
              <a:t>études observationnelles</a:t>
            </a:r>
            <a:endParaRPr lang="fr-FR" b="1" dirty="0"/>
          </a:p>
        </p:txBody>
      </p:sp>
      <p:sp>
        <p:nvSpPr>
          <p:cNvPr id="3" name="Espace réservé de la date 2"/>
          <p:cNvSpPr>
            <a:spLocks noGrp="1"/>
          </p:cNvSpPr>
          <p:nvPr>
            <p:ph type="dt" sz="half" idx="10"/>
          </p:nvPr>
        </p:nvSpPr>
        <p:spPr/>
        <p:txBody>
          <a:bodyPr/>
          <a:lstStyle/>
          <a:p>
            <a:fld id="{33B6F5E2-E583-413C-8922-3DC6CAA9D286}" type="datetime4">
              <a:rPr lang="fr-FR" smtClean="0"/>
              <a:pPr/>
              <a:t>14 octobre 2014</a:t>
            </a:fld>
            <a:endParaRPr lang="fr-FR" dirty="0"/>
          </a:p>
        </p:txBody>
      </p:sp>
      <p:sp>
        <p:nvSpPr>
          <p:cNvPr id="4" name="Espace réservé du pied de page 3"/>
          <p:cNvSpPr>
            <a:spLocks noGrp="1"/>
          </p:cNvSpPr>
          <p:nvPr>
            <p:ph type="ftr" sz="quarter" idx="11"/>
          </p:nvPr>
        </p:nvSpPr>
        <p:spPr/>
        <p:txBody>
          <a:bodyPr/>
          <a:lstStyle/>
          <a:p>
            <a:r>
              <a:rPr lang="fr-FR" smtClean="0"/>
              <a:t>Sunnikan Consulting 2012 - Tous droits réservés</a:t>
            </a:r>
            <a:endParaRPr lang="fr-FR" dirty="0"/>
          </a:p>
        </p:txBody>
      </p:sp>
      <p:sp>
        <p:nvSpPr>
          <p:cNvPr id="5" name="Espace réservé du numéro de diapositive 4"/>
          <p:cNvSpPr>
            <a:spLocks noGrp="1"/>
          </p:cNvSpPr>
          <p:nvPr>
            <p:ph type="sldNum" sz="quarter" idx="12"/>
          </p:nvPr>
        </p:nvSpPr>
        <p:spPr/>
        <p:txBody>
          <a:bodyPr/>
          <a:lstStyle/>
          <a:p>
            <a:fld id="{E1D61545-30E6-46C7-9396-3AB8FF037665}" type="slidenum">
              <a:rPr lang="fr-FR" smtClean="0"/>
              <a:pPr/>
              <a:t>25</a:t>
            </a:fld>
            <a:endParaRPr lang="fr-FR" dirty="0"/>
          </a:p>
        </p:txBody>
      </p:sp>
      <p:sp>
        <p:nvSpPr>
          <p:cNvPr id="8" name="Espace réservé du contenu 7"/>
          <p:cNvSpPr>
            <a:spLocks noGrp="1"/>
          </p:cNvSpPr>
          <p:nvPr>
            <p:ph idx="1"/>
          </p:nvPr>
        </p:nvSpPr>
        <p:spPr>
          <a:xfrm>
            <a:off x="323528" y="1124744"/>
            <a:ext cx="8352928" cy="3693319"/>
          </a:xfrm>
        </p:spPr>
        <p:txBody>
          <a:bodyPr/>
          <a:lstStyle/>
          <a:p>
            <a:r>
              <a:rPr lang="fr-FR" b="1" dirty="0" smtClean="0"/>
              <a:t>Pas de numéro EudraCT</a:t>
            </a:r>
          </a:p>
          <a:p>
            <a:r>
              <a:rPr lang="fr-FR" b="1" dirty="0" smtClean="0"/>
              <a:t>Pas d'assurance</a:t>
            </a:r>
          </a:p>
          <a:p>
            <a:r>
              <a:rPr lang="fr-FR" b="1" dirty="0" smtClean="0"/>
              <a:t>Pas d'obligation réglementaire de soumission à un Comité d'Éthique</a:t>
            </a:r>
          </a:p>
          <a:p>
            <a:pPr lvl="1"/>
            <a:r>
              <a:rPr lang="fr-FR" dirty="0" smtClean="0"/>
              <a:t>mais avis d'un Comité d'Éthique nécessaire pour publier</a:t>
            </a:r>
          </a:p>
          <a:p>
            <a:pPr algn="l"/>
            <a:r>
              <a:rPr lang="fr-FR" b="1" dirty="0" smtClean="0"/>
              <a:t>Ni information, ni soumission à l'ANSM </a:t>
            </a:r>
            <a:endParaRPr lang="fr-FR" dirty="0"/>
          </a:p>
          <a:p>
            <a:pPr algn="l"/>
            <a:r>
              <a:rPr lang="fr-FR" b="1" dirty="0" smtClean="0"/>
              <a:t>Demande d'avis préalable au CCTIRS</a:t>
            </a:r>
            <a:endParaRPr lang="fr-FR" dirty="0" smtClean="0"/>
          </a:p>
          <a:p>
            <a:pPr lvl="1"/>
            <a:r>
              <a:rPr lang="fr-FR" dirty="0" smtClean="0"/>
              <a:t>formule un avis préalable sur :</a:t>
            </a:r>
          </a:p>
          <a:p>
            <a:pPr lvl="2"/>
            <a:r>
              <a:rPr lang="fr-FR" dirty="0" smtClean="0"/>
              <a:t>la méthodologie de la recherche</a:t>
            </a:r>
          </a:p>
          <a:p>
            <a:pPr lvl="2"/>
            <a:r>
              <a:rPr lang="fr-FR" dirty="0" smtClean="0"/>
              <a:t>la nécessité de recueillir des données personnelles, et leur pertinence</a:t>
            </a:r>
          </a:p>
          <a:p>
            <a:pPr algn="l"/>
            <a:r>
              <a:rPr lang="fr-FR" b="1" dirty="0" smtClean="0"/>
              <a:t>Demande d'autorisation à la CNIL</a:t>
            </a:r>
          </a:p>
          <a:p>
            <a:pPr lvl="1" algn="l"/>
            <a:r>
              <a:rPr lang="fr-FR" dirty="0" smtClean="0"/>
              <a:t>demande d'autorisation, étude par étude</a:t>
            </a:r>
            <a:endParaRPr lang="fr-FR" dirty="0"/>
          </a:p>
        </p:txBody>
      </p:sp>
    </p:spTree>
    <p:extLst>
      <p:ext uri="{BB962C8B-B14F-4D97-AF65-F5344CB8AC3E}">
        <p14:creationId xmlns:p14="http://schemas.microsoft.com/office/powerpoint/2010/main" val="26661768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p>
            <a:fld id="{33B6F5E2-E583-413C-8922-3DC6CAA9D286}" type="datetime4">
              <a:rPr lang="fr-FR" smtClean="0"/>
              <a:pPr/>
              <a:t>14 octobre 2014</a:t>
            </a:fld>
            <a:endParaRPr lang="fr-FR" dirty="0"/>
          </a:p>
        </p:txBody>
      </p:sp>
      <p:sp>
        <p:nvSpPr>
          <p:cNvPr id="4" name="Espace réservé du pied de page 3"/>
          <p:cNvSpPr>
            <a:spLocks noGrp="1"/>
          </p:cNvSpPr>
          <p:nvPr>
            <p:ph type="ftr" sz="quarter" idx="11"/>
          </p:nvPr>
        </p:nvSpPr>
        <p:spPr/>
        <p:txBody>
          <a:bodyPr/>
          <a:lstStyle/>
          <a:p>
            <a:r>
              <a:rPr lang="fr-FR" smtClean="0"/>
              <a:t>Sunnikan Consulting 2012 - Tous droits réservés</a:t>
            </a:r>
            <a:endParaRPr lang="fr-FR" dirty="0"/>
          </a:p>
        </p:txBody>
      </p:sp>
      <p:sp>
        <p:nvSpPr>
          <p:cNvPr id="5" name="Espace réservé du numéro de diapositive 4"/>
          <p:cNvSpPr>
            <a:spLocks noGrp="1"/>
          </p:cNvSpPr>
          <p:nvPr>
            <p:ph type="sldNum" sz="quarter" idx="12"/>
          </p:nvPr>
        </p:nvSpPr>
        <p:spPr/>
        <p:txBody>
          <a:bodyPr/>
          <a:lstStyle/>
          <a:p>
            <a:fld id="{E1D61545-30E6-46C7-9396-3AB8FF037665}" type="slidenum">
              <a:rPr lang="fr-FR" smtClean="0"/>
              <a:pPr/>
              <a:t>26</a:t>
            </a:fld>
            <a:endParaRPr lang="fr-FR" dirty="0"/>
          </a:p>
        </p:txBody>
      </p:sp>
      <p:sp>
        <p:nvSpPr>
          <p:cNvPr id="7" name="Titre 6"/>
          <p:cNvSpPr>
            <a:spLocks noGrp="1"/>
          </p:cNvSpPr>
          <p:nvPr>
            <p:ph type="title"/>
          </p:nvPr>
        </p:nvSpPr>
        <p:spPr>
          <a:xfrm>
            <a:off x="323528" y="188640"/>
            <a:ext cx="7344816" cy="492443"/>
          </a:xfrm>
        </p:spPr>
        <p:txBody>
          <a:bodyPr/>
          <a:lstStyle/>
          <a:p>
            <a:r>
              <a:rPr lang="fr-FR" dirty="0" smtClean="0"/>
              <a:t>Schéma récapitulatif : Les démarches administratives</a:t>
            </a:r>
            <a:endParaRPr lang="fr-FR" dirty="0"/>
          </a:p>
        </p:txBody>
      </p:sp>
      <p:pic>
        <p:nvPicPr>
          <p:cNvPr id="3074" name="Picture 2" descr="mire epidem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818" y="692696"/>
            <a:ext cx="7067181" cy="61837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52290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188640"/>
            <a:ext cx="7344816" cy="461665"/>
          </a:xfrm>
        </p:spPr>
        <p:txBody>
          <a:bodyPr/>
          <a:lstStyle/>
          <a:p>
            <a:r>
              <a:rPr lang="fr-FR" dirty="0"/>
              <a:t>Le système de management de la qualité</a:t>
            </a:r>
          </a:p>
        </p:txBody>
      </p:sp>
      <p:sp>
        <p:nvSpPr>
          <p:cNvPr id="3" name="Espace réservé de la date 2"/>
          <p:cNvSpPr>
            <a:spLocks noGrp="1"/>
          </p:cNvSpPr>
          <p:nvPr>
            <p:ph type="dt" sz="half" idx="10"/>
          </p:nvPr>
        </p:nvSpPr>
        <p:spPr/>
        <p:txBody>
          <a:bodyPr/>
          <a:lstStyle/>
          <a:p>
            <a:fld id="{33B6F5E2-E583-413C-8922-3DC6CAA9D286}" type="datetime4">
              <a:rPr lang="fr-FR" smtClean="0"/>
              <a:pPr/>
              <a:t>14 octobre 2014</a:t>
            </a:fld>
            <a:endParaRPr lang="fr-FR" dirty="0"/>
          </a:p>
        </p:txBody>
      </p:sp>
      <p:sp>
        <p:nvSpPr>
          <p:cNvPr id="4" name="Espace réservé du pied de page 3"/>
          <p:cNvSpPr>
            <a:spLocks noGrp="1"/>
          </p:cNvSpPr>
          <p:nvPr>
            <p:ph type="ftr" sz="quarter" idx="11"/>
          </p:nvPr>
        </p:nvSpPr>
        <p:spPr/>
        <p:txBody>
          <a:bodyPr/>
          <a:lstStyle/>
          <a:p>
            <a:r>
              <a:rPr lang="fr-FR" smtClean="0"/>
              <a:t>Sunnikan Consulting 2012 - Tous droits réservés</a:t>
            </a:r>
            <a:endParaRPr lang="fr-FR" dirty="0"/>
          </a:p>
        </p:txBody>
      </p:sp>
      <p:sp>
        <p:nvSpPr>
          <p:cNvPr id="5" name="Espace réservé du numéro de diapositive 4"/>
          <p:cNvSpPr>
            <a:spLocks noGrp="1"/>
          </p:cNvSpPr>
          <p:nvPr>
            <p:ph type="sldNum" sz="quarter" idx="12"/>
          </p:nvPr>
        </p:nvSpPr>
        <p:spPr/>
        <p:txBody>
          <a:bodyPr/>
          <a:lstStyle/>
          <a:p>
            <a:fld id="{E1D61545-30E6-46C7-9396-3AB8FF037665}" type="slidenum">
              <a:rPr lang="fr-FR" smtClean="0"/>
              <a:pPr/>
              <a:t>27</a:t>
            </a:fld>
            <a:endParaRPr lang="fr-FR" dirty="0"/>
          </a:p>
        </p:txBody>
      </p:sp>
      <p:graphicFrame>
        <p:nvGraphicFramePr>
          <p:cNvPr id="8" name="Object 2"/>
          <p:cNvGraphicFramePr>
            <a:graphicFrameLocks/>
          </p:cNvGraphicFramePr>
          <p:nvPr>
            <p:extLst>
              <p:ext uri="{D42A27DB-BD31-4B8C-83A1-F6EECF244321}">
                <p14:modId xmlns:p14="http://schemas.microsoft.com/office/powerpoint/2010/main" val="3824878515"/>
              </p:ext>
            </p:extLst>
          </p:nvPr>
        </p:nvGraphicFramePr>
        <p:xfrm>
          <a:off x="1857376" y="1268413"/>
          <a:ext cx="5178425" cy="4897437"/>
        </p:xfrm>
        <a:graphic>
          <a:graphicData uri="http://schemas.openxmlformats.org/presentationml/2006/ole">
            <mc:AlternateContent xmlns:mc="http://schemas.openxmlformats.org/markup-compatibility/2006">
              <mc:Choice xmlns:v="urn:schemas-microsoft-com:vml" Requires="v">
                <p:oleObj spid="_x0000_s1202" name="Clip" r:id="rId4" imgW="2286000" imgH="1826427" progId="MS_ClipArt_Gallery.5">
                  <p:embed/>
                </p:oleObj>
              </mc:Choice>
              <mc:Fallback>
                <p:oleObj name="Clip" r:id="rId4" imgW="2286000" imgH="1826427" progId="MS_ClipArt_Gallery.5">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57376" y="1268413"/>
                        <a:ext cx="5178425" cy="4897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 name="Rectangle 3"/>
          <p:cNvSpPr>
            <a:spLocks noChangeArrowheads="1"/>
          </p:cNvSpPr>
          <p:nvPr/>
        </p:nvSpPr>
        <p:spPr bwMode="auto">
          <a:xfrm>
            <a:off x="3275856" y="692696"/>
            <a:ext cx="179995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square">
            <a:spAutoFit/>
          </a:bodyPr>
          <a:lstStyle/>
          <a:p>
            <a:pPr marL="93663" indent="-7938" algn="ctr">
              <a:spcBef>
                <a:spcPct val="20000"/>
              </a:spcBef>
              <a:buClr>
                <a:srgbClr val="FFCC00"/>
              </a:buClr>
              <a:buSzPct val="160000"/>
            </a:pPr>
            <a:r>
              <a:rPr lang="fr-FR" sz="1500" b="1" dirty="0" smtClean="0">
                <a:solidFill>
                  <a:srgbClr val="FF3399"/>
                </a:solidFill>
                <a:latin typeface="+mn-lt"/>
              </a:rPr>
              <a:t>Direction</a:t>
            </a:r>
            <a:br>
              <a:rPr lang="fr-FR" sz="1500" b="1" dirty="0" smtClean="0">
                <a:solidFill>
                  <a:srgbClr val="FF3399"/>
                </a:solidFill>
                <a:latin typeface="+mn-lt"/>
              </a:rPr>
            </a:br>
            <a:r>
              <a:rPr lang="fr-FR" sz="1500" b="1" dirty="0" smtClean="0">
                <a:solidFill>
                  <a:srgbClr val="FF3399"/>
                </a:solidFill>
                <a:latin typeface="+mn-lt"/>
              </a:rPr>
              <a:t>Organisation</a:t>
            </a:r>
            <a:endParaRPr lang="fr-FR" sz="1500" b="1" dirty="0">
              <a:solidFill>
                <a:srgbClr val="FF3399"/>
              </a:solidFill>
              <a:latin typeface="+mn-lt"/>
            </a:endParaRPr>
          </a:p>
        </p:txBody>
      </p:sp>
      <p:sp>
        <p:nvSpPr>
          <p:cNvPr id="10" name="Rectangle 4"/>
          <p:cNvSpPr>
            <a:spLocks noChangeArrowheads="1"/>
          </p:cNvSpPr>
          <p:nvPr/>
        </p:nvSpPr>
        <p:spPr bwMode="auto">
          <a:xfrm>
            <a:off x="3080792" y="2514962"/>
            <a:ext cx="213928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square">
            <a:spAutoFit/>
          </a:bodyPr>
          <a:lstStyle/>
          <a:p>
            <a:pPr marL="93663" indent="-7938" algn="ctr">
              <a:spcBef>
                <a:spcPct val="20000"/>
              </a:spcBef>
              <a:buClr>
                <a:srgbClr val="FFCC00"/>
              </a:buClr>
              <a:buSzPct val="160000"/>
            </a:pPr>
            <a:r>
              <a:rPr lang="fr-FR" sz="1500" b="1" dirty="0">
                <a:latin typeface="+mn-lt"/>
              </a:rPr>
              <a:t>Personnel</a:t>
            </a:r>
            <a:br>
              <a:rPr lang="fr-FR" sz="1500" b="1" dirty="0">
                <a:latin typeface="+mn-lt"/>
              </a:rPr>
            </a:br>
            <a:r>
              <a:rPr lang="fr-FR" sz="1500" b="1" dirty="0">
                <a:latin typeface="+mn-lt"/>
              </a:rPr>
              <a:t>Qualifié, Formé</a:t>
            </a:r>
          </a:p>
        </p:txBody>
      </p:sp>
      <p:sp>
        <p:nvSpPr>
          <p:cNvPr id="11" name="Rectangle 5"/>
          <p:cNvSpPr>
            <a:spLocks noChangeArrowheads="1"/>
          </p:cNvSpPr>
          <p:nvPr/>
        </p:nvSpPr>
        <p:spPr bwMode="auto">
          <a:xfrm>
            <a:off x="3419872" y="3573016"/>
            <a:ext cx="1512093"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square">
            <a:spAutoFit/>
          </a:bodyPr>
          <a:lstStyle/>
          <a:p>
            <a:pPr marL="93663" indent="-7938" algn="ctr">
              <a:spcBef>
                <a:spcPct val="20000"/>
              </a:spcBef>
              <a:buClr>
                <a:srgbClr val="FFCC00"/>
              </a:buClr>
              <a:buSzPct val="160000"/>
            </a:pPr>
            <a:r>
              <a:rPr lang="fr-FR" sz="1500" b="1" dirty="0">
                <a:latin typeface="+mn-lt"/>
              </a:rPr>
              <a:t>Procédures</a:t>
            </a:r>
          </a:p>
        </p:txBody>
      </p:sp>
      <p:pic>
        <p:nvPicPr>
          <p:cNvPr id="12" name="Picture 3"/>
          <p:cNvPicPr>
            <a:picLocks noChangeArrowheads="1"/>
          </p:cNvPicPr>
          <p:nvPr/>
        </p:nvPicPr>
        <p:blipFill>
          <a:blip r:embed="rId6">
            <a:extLst>
              <a:ext uri="{28A0092B-C50C-407E-A947-70E740481C1C}">
                <a14:useLocalDpi xmlns:a14="http://schemas.microsoft.com/office/drawing/2010/main" val="0"/>
              </a:ext>
            </a:extLst>
          </a:blip>
          <a:srcRect l="3154" t="11424" r="3619" b="29314"/>
          <a:stretch>
            <a:fillRect/>
          </a:stretch>
        </p:blipFill>
        <p:spPr bwMode="auto">
          <a:xfrm>
            <a:off x="1856657" y="4170832"/>
            <a:ext cx="5256583" cy="113037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3" name="Rectangle 7"/>
          <p:cNvSpPr>
            <a:spLocks noChangeArrowheads="1"/>
          </p:cNvSpPr>
          <p:nvPr/>
        </p:nvSpPr>
        <p:spPr bwMode="auto">
          <a:xfrm>
            <a:off x="7596336" y="4365104"/>
            <a:ext cx="1161603" cy="792088"/>
          </a:xfrm>
          <a:prstGeom prst="rect">
            <a:avLst/>
          </a:prstGeom>
          <a:solidFill>
            <a:srgbClr val="FFFFCC"/>
          </a:solidFill>
          <a:ln w="12700">
            <a:solidFill>
              <a:schemeClr val="tx1"/>
            </a:solidFill>
            <a:miter lim="800000"/>
            <a:headEnd/>
            <a:tailEnd/>
          </a:ln>
        </p:spPr>
        <p:txBody>
          <a:bodyPr wrap="none" anchor="ctr"/>
          <a:lstStyle/>
          <a:p>
            <a:pPr algn="ctr"/>
            <a:r>
              <a:rPr lang="fr-FR" sz="1500" b="1" dirty="0">
                <a:solidFill>
                  <a:schemeClr val="accent1"/>
                </a:solidFill>
                <a:latin typeface="+mn-lt"/>
              </a:rPr>
              <a:t>Rapport</a:t>
            </a:r>
            <a:br>
              <a:rPr lang="fr-FR" sz="1500" b="1" dirty="0">
                <a:solidFill>
                  <a:schemeClr val="accent1"/>
                </a:solidFill>
                <a:latin typeface="+mn-lt"/>
              </a:rPr>
            </a:br>
            <a:r>
              <a:rPr lang="fr-FR" sz="1500" b="1" dirty="0">
                <a:solidFill>
                  <a:schemeClr val="accent1"/>
                </a:solidFill>
                <a:latin typeface="+mn-lt"/>
              </a:rPr>
              <a:t>d'Essai</a:t>
            </a:r>
            <a:br>
              <a:rPr lang="fr-FR" sz="1500" b="1" dirty="0">
                <a:solidFill>
                  <a:schemeClr val="accent1"/>
                </a:solidFill>
                <a:latin typeface="+mn-lt"/>
              </a:rPr>
            </a:br>
            <a:r>
              <a:rPr lang="fr-FR" sz="1500" b="1" dirty="0">
                <a:solidFill>
                  <a:schemeClr val="accent1"/>
                </a:solidFill>
                <a:latin typeface="+mn-lt"/>
              </a:rPr>
              <a:t>Clinique</a:t>
            </a:r>
          </a:p>
        </p:txBody>
      </p:sp>
      <p:sp>
        <p:nvSpPr>
          <p:cNvPr id="14" name="Rectangle 7"/>
          <p:cNvSpPr>
            <a:spLocks noChangeArrowheads="1"/>
          </p:cNvSpPr>
          <p:nvPr/>
        </p:nvSpPr>
        <p:spPr bwMode="auto">
          <a:xfrm>
            <a:off x="179512" y="4293096"/>
            <a:ext cx="1176338" cy="864096"/>
          </a:xfrm>
          <a:prstGeom prst="rect">
            <a:avLst/>
          </a:prstGeom>
          <a:solidFill>
            <a:srgbClr val="FFFFCC"/>
          </a:solidFill>
          <a:ln w="12700">
            <a:solidFill>
              <a:schemeClr val="tx1"/>
            </a:solidFill>
            <a:miter lim="800000"/>
            <a:headEnd/>
            <a:tailEnd/>
          </a:ln>
        </p:spPr>
        <p:txBody>
          <a:bodyPr wrap="none" anchor="ctr"/>
          <a:lstStyle/>
          <a:p>
            <a:pPr algn="ctr"/>
            <a:r>
              <a:rPr lang="fr-FR" sz="1500" b="1" dirty="0">
                <a:solidFill>
                  <a:schemeClr val="accent1"/>
                </a:solidFill>
                <a:latin typeface="+mn-lt"/>
              </a:rPr>
              <a:t>Synopsis</a:t>
            </a:r>
            <a:br>
              <a:rPr lang="fr-FR" sz="1500" b="1" dirty="0">
                <a:solidFill>
                  <a:schemeClr val="accent1"/>
                </a:solidFill>
                <a:latin typeface="+mn-lt"/>
              </a:rPr>
            </a:br>
            <a:r>
              <a:rPr lang="fr-FR" sz="1500" b="1" dirty="0">
                <a:solidFill>
                  <a:schemeClr val="accent1"/>
                </a:solidFill>
                <a:latin typeface="+mn-lt"/>
              </a:rPr>
              <a:t>d'Essai</a:t>
            </a:r>
            <a:br>
              <a:rPr lang="fr-FR" sz="1500" b="1" dirty="0">
                <a:solidFill>
                  <a:schemeClr val="accent1"/>
                </a:solidFill>
                <a:latin typeface="+mn-lt"/>
              </a:rPr>
            </a:br>
            <a:r>
              <a:rPr lang="fr-FR" sz="1500" b="1" dirty="0">
                <a:solidFill>
                  <a:schemeClr val="accent1"/>
                </a:solidFill>
                <a:latin typeface="+mn-lt"/>
              </a:rPr>
              <a:t>Clinique</a:t>
            </a:r>
          </a:p>
        </p:txBody>
      </p:sp>
      <p:sp>
        <p:nvSpPr>
          <p:cNvPr id="15" name="Flèche vers le bas 14"/>
          <p:cNvSpPr>
            <a:spLocks noChangeArrowheads="1"/>
          </p:cNvSpPr>
          <p:nvPr/>
        </p:nvSpPr>
        <p:spPr bwMode="auto">
          <a:xfrm rot="16200000">
            <a:off x="1486727" y="4539508"/>
            <a:ext cx="183817" cy="349975"/>
          </a:xfrm>
          <a:prstGeom prst="downArrow">
            <a:avLst>
              <a:gd name="adj1" fmla="val 50000"/>
              <a:gd name="adj2" fmla="val 50002"/>
            </a:avLst>
          </a:prstGeom>
          <a:solidFill>
            <a:srgbClr val="FFFFCC"/>
          </a:solidFill>
          <a:ln w="9525" algn="ctr">
            <a:solidFill>
              <a:schemeClr val="tx1"/>
            </a:solidFill>
            <a:round/>
            <a:headEnd/>
            <a:tailEnd/>
          </a:ln>
        </p:spPr>
        <p:txBody>
          <a:bodyPr/>
          <a:lstStyle/>
          <a:p>
            <a:endParaRPr lang="fr-FR" sz="1400">
              <a:solidFill>
                <a:schemeClr val="accent1"/>
              </a:solidFill>
              <a:latin typeface="+mn-lt"/>
            </a:endParaRPr>
          </a:p>
        </p:txBody>
      </p:sp>
      <p:sp>
        <p:nvSpPr>
          <p:cNvPr id="16" name="Flèche vers le bas 14"/>
          <p:cNvSpPr>
            <a:spLocks noChangeArrowheads="1"/>
          </p:cNvSpPr>
          <p:nvPr/>
        </p:nvSpPr>
        <p:spPr bwMode="auto">
          <a:xfrm rot="16200000">
            <a:off x="7247367" y="4586162"/>
            <a:ext cx="183817" cy="349975"/>
          </a:xfrm>
          <a:prstGeom prst="downArrow">
            <a:avLst>
              <a:gd name="adj1" fmla="val 50000"/>
              <a:gd name="adj2" fmla="val 50002"/>
            </a:avLst>
          </a:prstGeom>
          <a:solidFill>
            <a:srgbClr val="FFFFCC"/>
          </a:solidFill>
          <a:ln w="9525" algn="ctr">
            <a:solidFill>
              <a:schemeClr val="tx1"/>
            </a:solidFill>
            <a:round/>
            <a:headEnd/>
            <a:tailEnd/>
          </a:ln>
        </p:spPr>
        <p:txBody>
          <a:bodyPr/>
          <a:lstStyle/>
          <a:p>
            <a:endParaRPr lang="fr-FR" sz="1400">
              <a:solidFill>
                <a:schemeClr val="accent1"/>
              </a:solidFill>
              <a:latin typeface="+mn-lt"/>
            </a:endParaRPr>
          </a:p>
        </p:txBody>
      </p:sp>
      <p:sp>
        <p:nvSpPr>
          <p:cNvPr id="17" name="Rectangle 5"/>
          <p:cNvSpPr>
            <a:spLocks noChangeArrowheads="1"/>
          </p:cNvSpPr>
          <p:nvPr/>
        </p:nvSpPr>
        <p:spPr bwMode="auto">
          <a:xfrm>
            <a:off x="2288705" y="5517232"/>
            <a:ext cx="3867471"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square">
            <a:spAutoFit/>
          </a:bodyPr>
          <a:lstStyle/>
          <a:p>
            <a:pPr marL="93663" indent="-7938" algn="ctr">
              <a:spcBef>
                <a:spcPct val="20000"/>
              </a:spcBef>
              <a:buClr>
                <a:srgbClr val="FFCC00"/>
              </a:buClr>
              <a:buSzPct val="160000"/>
            </a:pPr>
            <a:r>
              <a:rPr lang="fr-FR" sz="1500" b="1" dirty="0" smtClean="0">
                <a:latin typeface="+mn-lt"/>
              </a:rPr>
              <a:t>Enregistrements, Documentation</a:t>
            </a:r>
            <a:endParaRPr lang="fr-FR" sz="1500" b="1" dirty="0">
              <a:latin typeface="+mn-lt"/>
            </a:endParaRPr>
          </a:p>
        </p:txBody>
      </p:sp>
      <p:sp>
        <p:nvSpPr>
          <p:cNvPr id="18" name="Rectangle 5"/>
          <p:cNvSpPr>
            <a:spLocks noChangeArrowheads="1"/>
          </p:cNvSpPr>
          <p:nvPr/>
        </p:nvSpPr>
        <p:spPr bwMode="auto">
          <a:xfrm>
            <a:off x="3593233" y="4581129"/>
            <a:ext cx="14317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square">
            <a:spAutoFit/>
          </a:bodyPr>
          <a:lstStyle/>
          <a:p>
            <a:pPr marL="93663" indent="-7938" algn="ctr">
              <a:spcBef>
                <a:spcPct val="20000"/>
              </a:spcBef>
              <a:buClr>
                <a:srgbClr val="FFCC00"/>
              </a:buClr>
              <a:buSzPct val="160000"/>
            </a:pPr>
            <a:r>
              <a:rPr lang="fr-FR" sz="1400" b="0" dirty="0" smtClean="0">
                <a:solidFill>
                  <a:schemeClr val="accent1"/>
                </a:solidFill>
                <a:effectLst>
                  <a:outerShdw blurRad="38100" dist="38100" dir="2700000" algn="tl">
                    <a:srgbClr val="000000">
                      <a:alpha val="43137"/>
                    </a:srgbClr>
                  </a:outerShdw>
                </a:effectLst>
                <a:latin typeface="+mn-lt"/>
              </a:rPr>
              <a:t>Activités</a:t>
            </a:r>
            <a:endParaRPr lang="fr-FR" sz="1400" b="0" dirty="0">
              <a:solidFill>
                <a:schemeClr val="accent1"/>
              </a:solidFill>
              <a:effectLst>
                <a:outerShdw blurRad="38100" dist="38100" dir="2700000" algn="tl">
                  <a:srgbClr val="000000">
                    <a:alpha val="43137"/>
                  </a:srgbClr>
                </a:outerShdw>
              </a:effectLst>
              <a:latin typeface="+mn-lt"/>
            </a:endParaRPr>
          </a:p>
        </p:txBody>
      </p:sp>
      <p:cxnSp>
        <p:nvCxnSpPr>
          <p:cNvPr id="19" name="Connecteur droit avec flèche 18"/>
          <p:cNvCxnSpPr/>
          <p:nvPr/>
        </p:nvCxnSpPr>
        <p:spPr bwMode="auto">
          <a:xfrm flipH="1">
            <a:off x="6732240" y="2686406"/>
            <a:ext cx="449162" cy="131865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20" name="Rectangle 3"/>
          <p:cNvSpPr>
            <a:spLocks noChangeArrowheads="1"/>
          </p:cNvSpPr>
          <p:nvPr/>
        </p:nvSpPr>
        <p:spPr bwMode="auto">
          <a:xfrm>
            <a:off x="6281426" y="2296282"/>
            <a:ext cx="1799952"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square">
            <a:spAutoFit/>
          </a:bodyPr>
          <a:lstStyle/>
          <a:p>
            <a:pPr marL="93663" indent="-7938" algn="ctr">
              <a:spcBef>
                <a:spcPct val="20000"/>
              </a:spcBef>
              <a:buClr>
                <a:srgbClr val="FFCC00"/>
              </a:buClr>
              <a:buSzPct val="160000"/>
            </a:pPr>
            <a:r>
              <a:rPr lang="fr-FR" sz="1500" b="1" dirty="0" smtClean="0">
                <a:solidFill>
                  <a:srgbClr val="FF3399"/>
                </a:solidFill>
                <a:latin typeface="+mn-lt"/>
              </a:rPr>
              <a:t>Audits</a:t>
            </a:r>
            <a:endParaRPr lang="fr-FR" sz="1500" b="1" dirty="0">
              <a:solidFill>
                <a:srgbClr val="FF3399"/>
              </a:solidFill>
              <a:latin typeface="+mn-lt"/>
            </a:endParaRPr>
          </a:p>
        </p:txBody>
      </p:sp>
      <p:sp>
        <p:nvSpPr>
          <p:cNvPr id="21" name="Rectangle 3"/>
          <p:cNvSpPr>
            <a:spLocks noChangeArrowheads="1"/>
          </p:cNvSpPr>
          <p:nvPr/>
        </p:nvSpPr>
        <p:spPr bwMode="auto">
          <a:xfrm>
            <a:off x="147070" y="2420888"/>
            <a:ext cx="2033747"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square">
            <a:spAutoFit/>
          </a:bodyPr>
          <a:lstStyle/>
          <a:p>
            <a:pPr marL="93663" indent="-7938" algn="ctr">
              <a:spcBef>
                <a:spcPct val="20000"/>
              </a:spcBef>
              <a:buClr>
                <a:srgbClr val="FFCC00"/>
              </a:buClr>
              <a:buSzPct val="160000"/>
            </a:pPr>
            <a:r>
              <a:rPr lang="fr-FR" sz="1500" b="1" dirty="0" smtClean="0">
                <a:solidFill>
                  <a:srgbClr val="FF3399"/>
                </a:solidFill>
                <a:latin typeface="+mn-lt"/>
              </a:rPr>
              <a:t>Contrôles</a:t>
            </a:r>
            <a:endParaRPr lang="fr-FR" sz="1500" b="1" dirty="0">
              <a:solidFill>
                <a:srgbClr val="FF3399"/>
              </a:solidFill>
              <a:latin typeface="+mn-lt"/>
            </a:endParaRPr>
          </a:p>
        </p:txBody>
      </p:sp>
      <p:cxnSp>
        <p:nvCxnSpPr>
          <p:cNvPr id="23" name="Connecteur droit avec flèche 22"/>
          <p:cNvCxnSpPr/>
          <p:nvPr/>
        </p:nvCxnSpPr>
        <p:spPr bwMode="auto">
          <a:xfrm>
            <a:off x="1352601" y="2780928"/>
            <a:ext cx="828216" cy="1224136"/>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25" name="Rectangle 7"/>
          <p:cNvSpPr>
            <a:spLocks noChangeArrowheads="1"/>
          </p:cNvSpPr>
          <p:nvPr/>
        </p:nvSpPr>
        <p:spPr bwMode="auto">
          <a:xfrm>
            <a:off x="6076965" y="739847"/>
            <a:ext cx="2004413" cy="1173211"/>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wrap="none" anchor="ctr"/>
          <a:lstStyle/>
          <a:p>
            <a:pPr algn="ctr"/>
            <a:r>
              <a:rPr lang="fr-FR" sz="1500" b="1" dirty="0" smtClean="0">
                <a:solidFill>
                  <a:schemeClr val="accent1"/>
                </a:solidFill>
                <a:latin typeface="+mn-lt"/>
              </a:rPr>
              <a:t>Environnement :</a:t>
            </a:r>
          </a:p>
          <a:p>
            <a:pPr marL="285750" indent="-285750">
              <a:buFont typeface="Arial" panose="020B0604020202020204" pitchFamily="34" charset="0"/>
              <a:buChar char="•"/>
            </a:pPr>
            <a:r>
              <a:rPr lang="fr-FR" sz="1500" b="1" dirty="0" smtClean="0">
                <a:solidFill>
                  <a:schemeClr val="accent1"/>
                </a:solidFill>
              </a:rPr>
              <a:t>Éthique</a:t>
            </a:r>
          </a:p>
          <a:p>
            <a:pPr marL="285750" indent="-285750">
              <a:buFont typeface="Arial" panose="020B0604020202020204" pitchFamily="34" charset="0"/>
              <a:buChar char="•"/>
            </a:pPr>
            <a:r>
              <a:rPr lang="fr-FR" sz="1500" b="1" dirty="0" smtClean="0">
                <a:solidFill>
                  <a:schemeClr val="accent1"/>
                </a:solidFill>
                <a:latin typeface="+mn-lt"/>
              </a:rPr>
              <a:t>Réglementation</a:t>
            </a:r>
          </a:p>
          <a:p>
            <a:pPr marL="285750" indent="-285750">
              <a:buFont typeface="Arial" panose="020B0604020202020204" pitchFamily="34" charset="0"/>
              <a:buChar char="•"/>
            </a:pPr>
            <a:r>
              <a:rPr lang="fr-FR" sz="1500" b="1" dirty="0" smtClean="0">
                <a:solidFill>
                  <a:schemeClr val="accent1"/>
                </a:solidFill>
              </a:rPr>
              <a:t>Risques</a:t>
            </a:r>
            <a:endParaRPr lang="fr-FR" sz="1500" b="1" dirty="0">
              <a:solidFill>
                <a:schemeClr val="accent1"/>
              </a:solidFill>
              <a:latin typeface="+mn-lt"/>
            </a:endParaRPr>
          </a:p>
        </p:txBody>
      </p:sp>
    </p:spTree>
    <p:extLst>
      <p:ext uri="{BB962C8B-B14F-4D97-AF65-F5344CB8AC3E}">
        <p14:creationId xmlns:p14="http://schemas.microsoft.com/office/powerpoint/2010/main" val="214963929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188640"/>
            <a:ext cx="7344816" cy="461665"/>
          </a:xfrm>
        </p:spPr>
        <p:txBody>
          <a:bodyPr/>
          <a:lstStyle/>
          <a:p>
            <a:r>
              <a:rPr lang="fr-FR" dirty="0" smtClean="0"/>
              <a:t>Le coût des études cliniques</a:t>
            </a:r>
            <a:endParaRPr lang="fr-FR" dirty="0"/>
          </a:p>
        </p:txBody>
      </p:sp>
      <p:sp>
        <p:nvSpPr>
          <p:cNvPr id="3" name="Espace réservé de la date 2"/>
          <p:cNvSpPr>
            <a:spLocks noGrp="1"/>
          </p:cNvSpPr>
          <p:nvPr>
            <p:ph type="dt" sz="half" idx="10"/>
          </p:nvPr>
        </p:nvSpPr>
        <p:spPr/>
        <p:txBody>
          <a:bodyPr/>
          <a:lstStyle/>
          <a:p>
            <a:fld id="{33B6F5E2-E583-413C-8922-3DC6CAA9D286}" type="datetime4">
              <a:rPr lang="fr-FR" smtClean="0"/>
              <a:pPr/>
              <a:t>14 octobre 2014</a:t>
            </a:fld>
            <a:endParaRPr lang="fr-FR" dirty="0"/>
          </a:p>
        </p:txBody>
      </p:sp>
      <p:sp>
        <p:nvSpPr>
          <p:cNvPr id="4" name="Espace réservé du pied de page 3"/>
          <p:cNvSpPr>
            <a:spLocks noGrp="1"/>
          </p:cNvSpPr>
          <p:nvPr>
            <p:ph type="ftr" sz="quarter" idx="11"/>
          </p:nvPr>
        </p:nvSpPr>
        <p:spPr/>
        <p:txBody>
          <a:bodyPr/>
          <a:lstStyle/>
          <a:p>
            <a:r>
              <a:rPr lang="fr-FR" smtClean="0"/>
              <a:t>Sunnikan Consulting 2012 - Tous droits réservés</a:t>
            </a:r>
            <a:endParaRPr lang="fr-FR" dirty="0"/>
          </a:p>
        </p:txBody>
      </p:sp>
      <p:sp>
        <p:nvSpPr>
          <p:cNvPr id="5" name="Espace réservé du numéro de diapositive 4"/>
          <p:cNvSpPr>
            <a:spLocks noGrp="1"/>
          </p:cNvSpPr>
          <p:nvPr>
            <p:ph type="sldNum" sz="quarter" idx="12"/>
          </p:nvPr>
        </p:nvSpPr>
        <p:spPr/>
        <p:txBody>
          <a:bodyPr/>
          <a:lstStyle/>
          <a:p>
            <a:fld id="{E1D61545-30E6-46C7-9396-3AB8FF037665}" type="slidenum">
              <a:rPr lang="fr-FR" smtClean="0"/>
              <a:pPr/>
              <a:t>28</a:t>
            </a:fld>
            <a:endParaRPr lang="fr-FR" dirty="0"/>
          </a:p>
        </p:txBody>
      </p:sp>
      <p:sp>
        <p:nvSpPr>
          <p:cNvPr id="6" name="Espace réservé du contenu 5"/>
          <p:cNvSpPr>
            <a:spLocks noGrp="1"/>
          </p:cNvSpPr>
          <p:nvPr>
            <p:ph idx="1"/>
          </p:nvPr>
        </p:nvSpPr>
        <p:spPr>
          <a:xfrm>
            <a:off x="323528" y="1124744"/>
            <a:ext cx="7920880" cy="2197525"/>
          </a:xfrm>
        </p:spPr>
        <p:txBody>
          <a:bodyPr/>
          <a:lstStyle/>
          <a:p>
            <a:pPr algn="l"/>
            <a:r>
              <a:rPr lang="fr-FR" b="1" dirty="0" smtClean="0"/>
              <a:t>Coût du développement d'un médicament  : environ 1 milliard d'euros </a:t>
            </a:r>
            <a:br>
              <a:rPr lang="fr-FR" b="1" dirty="0" smtClean="0"/>
            </a:br>
            <a:r>
              <a:rPr lang="fr-FR" dirty="0" smtClean="0"/>
              <a:t>(de 400 millions à 3 milliards d'euros), </a:t>
            </a:r>
            <a:r>
              <a:rPr lang="fr-FR" dirty="0" err="1" smtClean="0"/>
              <a:t>pré-clinique</a:t>
            </a:r>
            <a:r>
              <a:rPr lang="fr-FR" dirty="0" smtClean="0"/>
              <a:t> et clinique</a:t>
            </a:r>
          </a:p>
          <a:p>
            <a:pPr algn="l"/>
            <a:r>
              <a:rPr lang="fr-FR" dirty="0"/>
              <a:t>Les </a:t>
            </a:r>
            <a:r>
              <a:rPr lang="fr-FR" b="1" dirty="0"/>
              <a:t>échecs en phase III</a:t>
            </a:r>
            <a:r>
              <a:rPr lang="fr-FR" dirty="0"/>
              <a:t> </a:t>
            </a:r>
            <a:r>
              <a:rPr lang="fr-FR" dirty="0" smtClean="0"/>
              <a:t>(une </a:t>
            </a:r>
            <a:r>
              <a:rPr lang="fr-FR" dirty="0"/>
              <a:t>vingtaine chaque année) </a:t>
            </a:r>
            <a:r>
              <a:rPr lang="fr-FR" dirty="0" smtClean="0"/>
              <a:t>coûtent à l'industrie pharmaceutique </a:t>
            </a:r>
            <a:r>
              <a:rPr lang="fr-FR" b="1" dirty="0" smtClean="0"/>
              <a:t>80 </a:t>
            </a:r>
            <a:r>
              <a:rPr lang="fr-FR" b="1" dirty="0"/>
              <a:t>milliards de $ par </a:t>
            </a:r>
            <a:r>
              <a:rPr lang="fr-FR" b="1" dirty="0" smtClean="0"/>
              <a:t>an</a:t>
            </a:r>
          </a:p>
          <a:p>
            <a:pPr algn="l"/>
            <a:r>
              <a:rPr lang="fr-FR" b="1" dirty="0" smtClean="0"/>
              <a:t>le coût des essais cliniques a été multiplié par 9 entre 1980 et 2000, représentant 58% du coût total (25%, 20 </a:t>
            </a:r>
            <a:r>
              <a:rPr lang="fr-FR" b="1" smtClean="0"/>
              <a:t>ans avant)</a:t>
            </a:r>
            <a:endParaRPr lang="fr-FR" b="1" dirty="0" smtClean="0"/>
          </a:p>
          <a:p>
            <a:endParaRPr lang="fr-FR" dirty="0"/>
          </a:p>
        </p:txBody>
      </p:sp>
    </p:spTree>
    <p:extLst>
      <p:ext uri="{BB962C8B-B14F-4D97-AF65-F5344CB8AC3E}">
        <p14:creationId xmlns:p14="http://schemas.microsoft.com/office/powerpoint/2010/main" val="27622306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5"/>
          <p:cNvSpPr>
            <a:spLocks noGrp="1"/>
          </p:cNvSpPr>
          <p:nvPr>
            <p:ph type="subTitle" idx="1"/>
          </p:nvPr>
        </p:nvSpPr>
        <p:spPr>
          <a:xfrm>
            <a:off x="1371600" y="2348880"/>
            <a:ext cx="6400800" cy="3637919"/>
          </a:xfrm>
        </p:spPr>
        <p:txBody>
          <a:bodyPr/>
          <a:lstStyle/>
          <a:p>
            <a:pPr marL="285750" indent="-285750" algn="l">
              <a:buFont typeface="Arial" panose="020B0604020202020204" pitchFamily="34" charset="0"/>
              <a:buChar char="•"/>
            </a:pPr>
            <a:r>
              <a:rPr lang="fr-FR" dirty="0" smtClean="0"/>
              <a:t>La conception </a:t>
            </a:r>
            <a:r>
              <a:rPr lang="fr-FR" dirty="0"/>
              <a:t>de l'étude</a:t>
            </a:r>
          </a:p>
          <a:p>
            <a:pPr marL="285750" indent="-285750" algn="l">
              <a:buFont typeface="Arial" panose="020B0604020202020204" pitchFamily="34" charset="0"/>
              <a:buChar char="•"/>
            </a:pPr>
            <a:r>
              <a:rPr lang="fr-FR" dirty="0" smtClean="0"/>
              <a:t>Les documents </a:t>
            </a:r>
            <a:r>
              <a:rPr lang="fr-FR" dirty="0"/>
              <a:t>de l'étude</a:t>
            </a:r>
          </a:p>
          <a:p>
            <a:pPr marL="285750" indent="-285750" algn="l">
              <a:buFont typeface="Arial" panose="020B0604020202020204" pitchFamily="34" charset="0"/>
              <a:buChar char="•"/>
            </a:pPr>
            <a:r>
              <a:rPr lang="fr-FR" dirty="0" smtClean="0"/>
              <a:t>Les démarches </a:t>
            </a:r>
            <a:r>
              <a:rPr lang="fr-FR" dirty="0"/>
              <a:t>administratives</a:t>
            </a:r>
          </a:p>
          <a:p>
            <a:pPr marL="285750" indent="-285750" algn="l">
              <a:buFont typeface="Arial" panose="020B0604020202020204" pitchFamily="34" charset="0"/>
              <a:buChar char="•"/>
            </a:pPr>
            <a:r>
              <a:rPr lang="fr-FR" dirty="0" smtClean="0"/>
              <a:t>La fourniture </a:t>
            </a:r>
            <a:r>
              <a:rPr lang="fr-FR" dirty="0"/>
              <a:t>des médicaments expérimentaux</a:t>
            </a:r>
          </a:p>
          <a:p>
            <a:pPr marL="285750" indent="-285750" algn="l">
              <a:buFont typeface="Arial" panose="020B0604020202020204" pitchFamily="34" charset="0"/>
              <a:buChar char="•"/>
            </a:pPr>
            <a:r>
              <a:rPr lang="fr-FR" dirty="0" smtClean="0"/>
              <a:t>La sélection </a:t>
            </a:r>
            <a:r>
              <a:rPr lang="fr-FR" dirty="0"/>
              <a:t>(modes de recrutement), la mise en place, le suivi, la clôture </a:t>
            </a:r>
            <a:r>
              <a:rPr lang="fr-FR" dirty="0" smtClean="0"/>
              <a:t>des centres </a:t>
            </a:r>
            <a:r>
              <a:rPr lang="fr-FR" dirty="0"/>
              <a:t>d'investigation</a:t>
            </a:r>
          </a:p>
          <a:p>
            <a:pPr marL="285750" indent="-285750" algn="l">
              <a:buFont typeface="Arial" panose="020B0604020202020204" pitchFamily="34" charset="0"/>
              <a:buChar char="•"/>
            </a:pPr>
            <a:r>
              <a:rPr lang="fr-FR" dirty="0" smtClean="0"/>
              <a:t>La vigilance </a:t>
            </a:r>
            <a:r>
              <a:rPr lang="fr-FR" dirty="0"/>
              <a:t>des essais cliniques</a:t>
            </a:r>
          </a:p>
          <a:p>
            <a:pPr marL="285750" indent="-285750" algn="l">
              <a:buFont typeface="Arial" panose="020B0604020202020204" pitchFamily="34" charset="0"/>
              <a:buChar char="•"/>
            </a:pPr>
            <a:r>
              <a:rPr lang="fr-FR" dirty="0" smtClean="0"/>
              <a:t>Les contrôles </a:t>
            </a:r>
            <a:r>
              <a:rPr lang="fr-FR" dirty="0"/>
              <a:t>qualité, les audits, les inspections</a:t>
            </a:r>
          </a:p>
          <a:p>
            <a:pPr marL="285750" indent="-285750" algn="l">
              <a:buFont typeface="Arial" panose="020B0604020202020204" pitchFamily="34" charset="0"/>
              <a:buChar char="•"/>
            </a:pPr>
            <a:r>
              <a:rPr lang="fr-FR" dirty="0" smtClean="0"/>
              <a:t>La publication</a:t>
            </a:r>
            <a:endParaRPr lang="fr-FR" dirty="0"/>
          </a:p>
          <a:p>
            <a:pPr marL="285750" indent="-285750" algn="l">
              <a:buFont typeface="Arial" panose="020B0604020202020204" pitchFamily="34" charset="0"/>
              <a:buChar char="•"/>
            </a:pPr>
            <a:r>
              <a:rPr lang="fr-FR" dirty="0" smtClean="0"/>
              <a:t>La durée </a:t>
            </a:r>
            <a:r>
              <a:rPr lang="fr-FR" dirty="0"/>
              <a:t>d'une étude clinique et de ses étapes</a:t>
            </a:r>
          </a:p>
          <a:p>
            <a:pPr marL="285750" indent="-285750" algn="l">
              <a:buFont typeface="Arial" panose="020B0604020202020204" pitchFamily="34" charset="0"/>
              <a:buChar char="•"/>
            </a:pPr>
            <a:r>
              <a:rPr lang="fr-FR" dirty="0" smtClean="0"/>
              <a:t>Tableaux récapitulatifs</a:t>
            </a:r>
            <a:endParaRPr lang="fr-FR" dirty="0"/>
          </a:p>
        </p:txBody>
      </p:sp>
      <p:sp>
        <p:nvSpPr>
          <p:cNvPr id="2" name="Titre 1"/>
          <p:cNvSpPr>
            <a:spLocks noGrp="1"/>
          </p:cNvSpPr>
          <p:nvPr>
            <p:ph type="ctrTitle"/>
          </p:nvPr>
        </p:nvSpPr>
        <p:spPr>
          <a:xfrm>
            <a:off x="685800" y="799837"/>
            <a:ext cx="7772400" cy="492443"/>
          </a:xfrm>
        </p:spPr>
        <p:txBody>
          <a:bodyPr/>
          <a:lstStyle/>
          <a:p>
            <a:r>
              <a:rPr lang="fr-FR" dirty="0"/>
              <a:t>Thème 2 : Le déroulement d'un essai clinique</a:t>
            </a:r>
          </a:p>
        </p:txBody>
      </p:sp>
      <p:sp>
        <p:nvSpPr>
          <p:cNvPr id="3" name="Espace réservé de la date 2"/>
          <p:cNvSpPr>
            <a:spLocks noGrp="1"/>
          </p:cNvSpPr>
          <p:nvPr>
            <p:ph type="dt" sz="half" idx="2"/>
          </p:nvPr>
        </p:nvSpPr>
        <p:spPr/>
        <p:txBody>
          <a:bodyPr/>
          <a:lstStyle/>
          <a:p>
            <a:fld id="{33B6F5E2-E583-413C-8922-3DC6CAA9D286}" type="datetime4">
              <a:rPr lang="fr-FR" smtClean="0"/>
              <a:pPr/>
              <a:t>14 octobre 2014</a:t>
            </a:fld>
            <a:endParaRPr lang="fr-FR" dirty="0"/>
          </a:p>
        </p:txBody>
      </p:sp>
      <p:sp>
        <p:nvSpPr>
          <p:cNvPr id="4" name="Espace réservé du pied de page 3"/>
          <p:cNvSpPr>
            <a:spLocks noGrp="1"/>
          </p:cNvSpPr>
          <p:nvPr>
            <p:ph type="ftr" sz="quarter" idx="3"/>
          </p:nvPr>
        </p:nvSpPr>
        <p:spPr/>
        <p:txBody>
          <a:bodyPr/>
          <a:lstStyle/>
          <a:p>
            <a:r>
              <a:rPr lang="fr-FR" smtClean="0"/>
              <a:t>Sunnikan Consulting 2012 - Tous droits réservés</a:t>
            </a:r>
            <a:endParaRPr lang="fr-FR" dirty="0"/>
          </a:p>
        </p:txBody>
      </p:sp>
      <p:sp>
        <p:nvSpPr>
          <p:cNvPr id="5" name="Espace réservé du numéro de diapositive 4"/>
          <p:cNvSpPr>
            <a:spLocks noGrp="1"/>
          </p:cNvSpPr>
          <p:nvPr>
            <p:ph type="sldNum" sz="quarter" idx="4"/>
          </p:nvPr>
        </p:nvSpPr>
        <p:spPr/>
        <p:txBody>
          <a:bodyPr/>
          <a:lstStyle/>
          <a:p>
            <a:fld id="{E1D61545-30E6-46C7-9396-3AB8FF037665}" type="slidenum">
              <a:rPr lang="fr-FR" smtClean="0"/>
              <a:pPr/>
              <a:t>29</a:t>
            </a:fld>
            <a:endParaRPr lang="fr-FR" dirty="0"/>
          </a:p>
        </p:txBody>
      </p:sp>
    </p:spTree>
    <p:extLst>
      <p:ext uri="{BB962C8B-B14F-4D97-AF65-F5344CB8AC3E}">
        <p14:creationId xmlns:p14="http://schemas.microsoft.com/office/powerpoint/2010/main" val="364139553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33B6F5E2-E583-413C-8922-3DC6CAA9D286}" type="datetime4">
              <a:rPr lang="fr-FR" smtClean="0"/>
              <a:pPr/>
              <a:t>14 octobre 2014</a:t>
            </a:fld>
            <a:endParaRPr lang="fr-FR" dirty="0"/>
          </a:p>
        </p:txBody>
      </p:sp>
      <p:sp>
        <p:nvSpPr>
          <p:cNvPr id="3" name="Espace réservé du pied de page 2"/>
          <p:cNvSpPr>
            <a:spLocks noGrp="1"/>
          </p:cNvSpPr>
          <p:nvPr>
            <p:ph type="ftr" sz="quarter" idx="11"/>
          </p:nvPr>
        </p:nvSpPr>
        <p:spPr/>
        <p:txBody>
          <a:bodyPr/>
          <a:lstStyle/>
          <a:p>
            <a:r>
              <a:rPr lang="fr-FR" smtClean="0"/>
              <a:t>Sunnikan Consulting 2012 - Tous droits réservés</a:t>
            </a:r>
            <a:endParaRPr lang="fr-FR" dirty="0"/>
          </a:p>
        </p:txBody>
      </p:sp>
      <p:sp>
        <p:nvSpPr>
          <p:cNvPr id="4" name="Espace réservé du numéro de diapositive 3"/>
          <p:cNvSpPr>
            <a:spLocks noGrp="1"/>
          </p:cNvSpPr>
          <p:nvPr>
            <p:ph type="sldNum" sz="quarter" idx="12"/>
          </p:nvPr>
        </p:nvSpPr>
        <p:spPr/>
        <p:txBody>
          <a:bodyPr/>
          <a:lstStyle/>
          <a:p>
            <a:fld id="{E1D61545-30E6-46C7-9396-3AB8FF037665}" type="slidenum">
              <a:rPr lang="fr-FR" smtClean="0"/>
              <a:pPr/>
              <a:t>30</a:t>
            </a:fld>
            <a:endParaRPr lang="fr-FR" dirty="0"/>
          </a:p>
        </p:txBody>
      </p:sp>
      <p:sp>
        <p:nvSpPr>
          <p:cNvPr id="6" name="Titre 5"/>
          <p:cNvSpPr>
            <a:spLocks noGrp="1"/>
          </p:cNvSpPr>
          <p:nvPr>
            <p:ph type="title"/>
          </p:nvPr>
        </p:nvSpPr>
        <p:spPr>
          <a:xfrm>
            <a:off x="323528" y="188640"/>
            <a:ext cx="7344816" cy="492443"/>
          </a:xfrm>
        </p:spPr>
        <p:txBody>
          <a:bodyPr/>
          <a:lstStyle/>
          <a:p>
            <a:r>
              <a:rPr lang="fr-FR" dirty="0" smtClean="0"/>
              <a:t>Le déroulement d'un essai clinique</a:t>
            </a:r>
            <a:endParaRPr lang="fr-FR" dirty="0"/>
          </a:p>
        </p:txBody>
      </p:sp>
      <p:pic>
        <p:nvPicPr>
          <p:cNvPr id="7" name="Image 6"/>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323528" y="764351"/>
            <a:ext cx="8522950" cy="5617399"/>
          </a:xfrm>
          <a:prstGeom prst="rect">
            <a:avLst/>
          </a:prstGeom>
        </p:spPr>
      </p:pic>
    </p:spTree>
    <p:extLst>
      <p:ext uri="{BB962C8B-B14F-4D97-AF65-F5344CB8AC3E}">
        <p14:creationId xmlns:p14="http://schemas.microsoft.com/office/powerpoint/2010/main" val="19641089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lstStyle/>
          <a:p>
            <a:r>
              <a:rPr lang="fr-FR" dirty="0" smtClean="0"/>
              <a:t>La conception de l'essai clinique</a:t>
            </a:r>
            <a:endParaRPr lang="fr-FR" dirty="0"/>
          </a:p>
        </p:txBody>
      </p:sp>
      <p:sp>
        <p:nvSpPr>
          <p:cNvPr id="2" name="Espace réservé de la date 1"/>
          <p:cNvSpPr>
            <a:spLocks noGrp="1"/>
          </p:cNvSpPr>
          <p:nvPr>
            <p:ph type="dt" sz="half" idx="10"/>
          </p:nvPr>
        </p:nvSpPr>
        <p:spPr/>
        <p:txBody>
          <a:bodyPr/>
          <a:lstStyle/>
          <a:p>
            <a:fld id="{33B6F5E2-E583-413C-8922-3DC6CAA9D286}" type="datetime4">
              <a:rPr lang="fr-FR" smtClean="0"/>
              <a:pPr/>
              <a:t>14 octobre 2014</a:t>
            </a:fld>
            <a:endParaRPr lang="fr-FR" dirty="0"/>
          </a:p>
        </p:txBody>
      </p:sp>
      <p:sp>
        <p:nvSpPr>
          <p:cNvPr id="3" name="Espace réservé du pied de page 2"/>
          <p:cNvSpPr>
            <a:spLocks noGrp="1"/>
          </p:cNvSpPr>
          <p:nvPr>
            <p:ph type="ftr" sz="quarter" idx="11"/>
          </p:nvPr>
        </p:nvSpPr>
        <p:spPr/>
        <p:txBody>
          <a:bodyPr/>
          <a:lstStyle/>
          <a:p>
            <a:r>
              <a:rPr lang="fr-FR" smtClean="0"/>
              <a:t>Sunnikan Consulting 2012 - Tous droits réservés</a:t>
            </a:r>
            <a:endParaRPr lang="fr-FR" dirty="0"/>
          </a:p>
        </p:txBody>
      </p:sp>
      <p:sp>
        <p:nvSpPr>
          <p:cNvPr id="4" name="Espace réservé du numéro de diapositive 3"/>
          <p:cNvSpPr>
            <a:spLocks noGrp="1"/>
          </p:cNvSpPr>
          <p:nvPr>
            <p:ph type="sldNum" sz="quarter" idx="12"/>
          </p:nvPr>
        </p:nvSpPr>
        <p:spPr/>
        <p:txBody>
          <a:bodyPr/>
          <a:lstStyle/>
          <a:p>
            <a:fld id="{E1D61545-30E6-46C7-9396-3AB8FF037665}" type="slidenum">
              <a:rPr lang="fr-FR" smtClean="0"/>
              <a:pPr/>
              <a:t>31</a:t>
            </a:fld>
            <a:endParaRPr lang="fr-FR" dirty="0"/>
          </a:p>
        </p:txBody>
      </p:sp>
      <p:sp>
        <p:nvSpPr>
          <p:cNvPr id="6" name="Espace réservé du contenu 5"/>
          <p:cNvSpPr>
            <a:spLocks noGrp="1"/>
          </p:cNvSpPr>
          <p:nvPr>
            <p:ph idx="1"/>
          </p:nvPr>
        </p:nvSpPr>
        <p:spPr>
          <a:xfrm>
            <a:off x="323528" y="1124744"/>
            <a:ext cx="7344816" cy="4635115"/>
          </a:xfrm>
        </p:spPr>
        <p:txBody>
          <a:bodyPr/>
          <a:lstStyle/>
          <a:p>
            <a:r>
              <a:rPr lang="fr-FR" dirty="0" smtClean="0"/>
              <a:t>Par :</a:t>
            </a:r>
          </a:p>
          <a:p>
            <a:pPr lvl="1"/>
            <a:r>
              <a:rPr lang="fr-FR" dirty="0" smtClean="0"/>
              <a:t>des Méthodologistes des essais cliniques</a:t>
            </a:r>
          </a:p>
          <a:p>
            <a:pPr lvl="1"/>
            <a:r>
              <a:rPr lang="fr-FR" dirty="0" smtClean="0"/>
              <a:t>des Cliniciens</a:t>
            </a:r>
          </a:p>
          <a:p>
            <a:pPr lvl="1"/>
            <a:r>
              <a:rPr lang="fr-FR" dirty="0" smtClean="0"/>
              <a:t>un Statisticien</a:t>
            </a:r>
          </a:p>
          <a:p>
            <a:r>
              <a:rPr lang="fr-FR" dirty="0" smtClean="0"/>
              <a:t>Nécessite de définir :</a:t>
            </a:r>
          </a:p>
          <a:p>
            <a:pPr lvl="1"/>
            <a:r>
              <a:rPr lang="fr-FR" dirty="0" smtClean="0"/>
              <a:t>une seule question = un seul objectif principal, un seul critère de jugement principal</a:t>
            </a:r>
          </a:p>
          <a:p>
            <a:pPr lvl="1"/>
            <a:r>
              <a:rPr lang="fr-FR" dirty="0" smtClean="0"/>
              <a:t>des objectifs secondaires, des critères de jugement secondaires</a:t>
            </a:r>
          </a:p>
          <a:p>
            <a:r>
              <a:rPr lang="fr-FR" dirty="0" smtClean="0"/>
              <a:t>Passe par le calcul du nombre de sujets nécessaires</a:t>
            </a:r>
          </a:p>
          <a:p>
            <a:r>
              <a:rPr lang="fr-FR" dirty="0" smtClean="0"/>
              <a:t>Étude de faisabilité auprès d'Investigateurs potentiels</a:t>
            </a:r>
          </a:p>
          <a:p>
            <a:r>
              <a:rPr lang="fr-FR" dirty="0" smtClean="0"/>
              <a:t>Définition des moyens nécessaires</a:t>
            </a:r>
          </a:p>
          <a:p>
            <a:pPr lvl="1"/>
            <a:r>
              <a:rPr lang="fr-FR" dirty="0" smtClean="0"/>
              <a:t>centres d'investigation, pays</a:t>
            </a:r>
          </a:p>
          <a:p>
            <a:pPr lvl="1"/>
            <a:r>
              <a:rPr lang="fr-FR" dirty="0" smtClean="0"/>
              <a:t>sous-traitance</a:t>
            </a:r>
          </a:p>
          <a:p>
            <a:pPr lvl="1"/>
            <a:r>
              <a:rPr lang="fr-FR" dirty="0" smtClean="0"/>
              <a:t>chronologie, budget</a:t>
            </a:r>
          </a:p>
        </p:txBody>
      </p:sp>
    </p:spTree>
    <p:extLst>
      <p:ext uri="{BB962C8B-B14F-4D97-AF65-F5344CB8AC3E}">
        <p14:creationId xmlns:p14="http://schemas.microsoft.com/office/powerpoint/2010/main" val="33135528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188640"/>
            <a:ext cx="7344816" cy="461665"/>
          </a:xfrm>
        </p:spPr>
        <p:txBody>
          <a:bodyPr/>
          <a:lstStyle/>
          <a:p>
            <a:r>
              <a:rPr lang="fr-FR" dirty="0"/>
              <a:t>Les documents de l'étude</a:t>
            </a:r>
          </a:p>
        </p:txBody>
      </p:sp>
      <p:sp>
        <p:nvSpPr>
          <p:cNvPr id="3" name="Espace réservé de la date 2"/>
          <p:cNvSpPr>
            <a:spLocks noGrp="1"/>
          </p:cNvSpPr>
          <p:nvPr>
            <p:ph type="dt" sz="half" idx="10"/>
          </p:nvPr>
        </p:nvSpPr>
        <p:spPr/>
        <p:txBody>
          <a:bodyPr/>
          <a:lstStyle/>
          <a:p>
            <a:fld id="{33B6F5E2-E583-413C-8922-3DC6CAA9D286}" type="datetime4">
              <a:rPr lang="fr-FR" smtClean="0"/>
              <a:pPr/>
              <a:t>14 octobre 2014</a:t>
            </a:fld>
            <a:endParaRPr lang="fr-FR" dirty="0"/>
          </a:p>
        </p:txBody>
      </p:sp>
      <p:sp>
        <p:nvSpPr>
          <p:cNvPr id="4" name="Espace réservé du pied de page 3"/>
          <p:cNvSpPr>
            <a:spLocks noGrp="1"/>
          </p:cNvSpPr>
          <p:nvPr>
            <p:ph type="ftr" sz="quarter" idx="11"/>
          </p:nvPr>
        </p:nvSpPr>
        <p:spPr/>
        <p:txBody>
          <a:bodyPr/>
          <a:lstStyle/>
          <a:p>
            <a:r>
              <a:rPr lang="fr-FR" smtClean="0"/>
              <a:t>Sunnikan Consulting 2012 - Tous droits réservés</a:t>
            </a:r>
            <a:endParaRPr lang="fr-FR" dirty="0"/>
          </a:p>
        </p:txBody>
      </p:sp>
      <p:sp>
        <p:nvSpPr>
          <p:cNvPr id="5" name="Espace réservé du numéro de diapositive 4"/>
          <p:cNvSpPr>
            <a:spLocks noGrp="1"/>
          </p:cNvSpPr>
          <p:nvPr>
            <p:ph type="sldNum" sz="quarter" idx="12"/>
          </p:nvPr>
        </p:nvSpPr>
        <p:spPr/>
        <p:txBody>
          <a:bodyPr/>
          <a:lstStyle/>
          <a:p>
            <a:fld id="{E1D61545-30E6-46C7-9396-3AB8FF037665}" type="slidenum">
              <a:rPr lang="fr-FR" smtClean="0"/>
              <a:pPr/>
              <a:t>32</a:t>
            </a:fld>
            <a:endParaRPr lang="fr-FR" dirty="0"/>
          </a:p>
        </p:txBody>
      </p:sp>
      <p:pic>
        <p:nvPicPr>
          <p:cNvPr id="8" name="Image 7"/>
          <p:cNvPicPr>
            <a:picLocks noChangeAspect="1"/>
          </p:cNvPicPr>
          <p:nvPr/>
        </p:nvPicPr>
        <p:blipFill>
          <a:blip r:embed="rId3"/>
          <a:stretch>
            <a:fillRect/>
          </a:stretch>
        </p:blipFill>
        <p:spPr>
          <a:xfrm>
            <a:off x="400311" y="650305"/>
            <a:ext cx="8592771" cy="5723507"/>
          </a:xfrm>
          <a:prstGeom prst="rect">
            <a:avLst/>
          </a:prstGeom>
        </p:spPr>
      </p:pic>
    </p:spTree>
    <p:extLst>
      <p:ext uri="{BB962C8B-B14F-4D97-AF65-F5344CB8AC3E}">
        <p14:creationId xmlns:p14="http://schemas.microsoft.com/office/powerpoint/2010/main" val="65078730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188640"/>
            <a:ext cx="7344816" cy="461665"/>
          </a:xfrm>
        </p:spPr>
        <p:txBody>
          <a:bodyPr/>
          <a:lstStyle/>
          <a:p>
            <a:r>
              <a:rPr lang="fr-FR" dirty="0"/>
              <a:t>Les démarches administratives</a:t>
            </a:r>
          </a:p>
        </p:txBody>
      </p:sp>
      <p:sp>
        <p:nvSpPr>
          <p:cNvPr id="3" name="Espace réservé de la date 2"/>
          <p:cNvSpPr>
            <a:spLocks noGrp="1"/>
          </p:cNvSpPr>
          <p:nvPr>
            <p:ph type="dt" sz="half" idx="10"/>
          </p:nvPr>
        </p:nvSpPr>
        <p:spPr/>
        <p:txBody>
          <a:bodyPr/>
          <a:lstStyle/>
          <a:p>
            <a:fld id="{33B6F5E2-E583-413C-8922-3DC6CAA9D286}" type="datetime4">
              <a:rPr lang="fr-FR" smtClean="0"/>
              <a:pPr/>
              <a:t>14 octobre 2014</a:t>
            </a:fld>
            <a:endParaRPr lang="fr-FR" dirty="0"/>
          </a:p>
        </p:txBody>
      </p:sp>
      <p:sp>
        <p:nvSpPr>
          <p:cNvPr id="4" name="Espace réservé du pied de page 3"/>
          <p:cNvSpPr>
            <a:spLocks noGrp="1"/>
          </p:cNvSpPr>
          <p:nvPr>
            <p:ph type="ftr" sz="quarter" idx="11"/>
          </p:nvPr>
        </p:nvSpPr>
        <p:spPr/>
        <p:txBody>
          <a:bodyPr/>
          <a:lstStyle/>
          <a:p>
            <a:r>
              <a:rPr lang="fr-FR" smtClean="0"/>
              <a:t>Sunnikan Consulting 2012 - Tous droits réservés</a:t>
            </a:r>
            <a:endParaRPr lang="fr-FR" dirty="0"/>
          </a:p>
        </p:txBody>
      </p:sp>
      <p:sp>
        <p:nvSpPr>
          <p:cNvPr id="5" name="Espace réservé du numéro de diapositive 4"/>
          <p:cNvSpPr>
            <a:spLocks noGrp="1"/>
          </p:cNvSpPr>
          <p:nvPr>
            <p:ph type="sldNum" sz="quarter" idx="12"/>
          </p:nvPr>
        </p:nvSpPr>
        <p:spPr/>
        <p:txBody>
          <a:bodyPr/>
          <a:lstStyle/>
          <a:p>
            <a:fld id="{E1D61545-30E6-46C7-9396-3AB8FF037665}" type="slidenum">
              <a:rPr lang="fr-FR" smtClean="0"/>
              <a:pPr/>
              <a:t>33</a:t>
            </a:fld>
            <a:endParaRPr lang="fr-FR" dirty="0"/>
          </a:p>
        </p:txBody>
      </p:sp>
      <p:sp>
        <p:nvSpPr>
          <p:cNvPr id="22" name="Rectangle 9"/>
          <p:cNvSpPr>
            <a:spLocks noChangeArrowheads="1"/>
          </p:cNvSpPr>
          <p:nvPr/>
        </p:nvSpPr>
        <p:spPr bwMode="auto">
          <a:xfrm>
            <a:off x="971550" y="1412875"/>
            <a:ext cx="6975475" cy="475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90525" indent="-304800">
              <a:defRPr sz="1400">
                <a:solidFill>
                  <a:srgbClr val="3366FF"/>
                </a:solidFill>
                <a:latin typeface="ITC Franklin Gothic Book" panose="020B0504030503020204" pitchFamily="34" charset="0"/>
              </a:defRPr>
            </a:lvl1pPr>
            <a:lvl2pPr marL="742950" indent="-285750">
              <a:defRPr sz="1400">
                <a:solidFill>
                  <a:srgbClr val="3366FF"/>
                </a:solidFill>
                <a:latin typeface="ITC Franklin Gothic Book" panose="020B0504030503020204" pitchFamily="34" charset="0"/>
              </a:defRPr>
            </a:lvl2pPr>
            <a:lvl3pPr marL="1143000" indent="-228600">
              <a:defRPr sz="1400">
                <a:solidFill>
                  <a:srgbClr val="3366FF"/>
                </a:solidFill>
                <a:latin typeface="ITC Franklin Gothic Book" panose="020B0504030503020204" pitchFamily="34" charset="0"/>
              </a:defRPr>
            </a:lvl3pPr>
            <a:lvl4pPr marL="1600200" indent="-228600">
              <a:defRPr sz="1400">
                <a:solidFill>
                  <a:srgbClr val="3366FF"/>
                </a:solidFill>
                <a:latin typeface="ITC Franklin Gothic Book" panose="020B0504030503020204" pitchFamily="34" charset="0"/>
              </a:defRPr>
            </a:lvl4pPr>
            <a:lvl5pPr marL="2057400" indent="-228600">
              <a:defRPr sz="1400">
                <a:solidFill>
                  <a:srgbClr val="3366FF"/>
                </a:solidFill>
                <a:latin typeface="ITC Franklin Gothic Book" panose="020B0504030503020204" pitchFamily="34" charset="0"/>
              </a:defRPr>
            </a:lvl5pPr>
            <a:lvl6pPr marL="2514600" indent="-228600" algn="ctr" eaLnBrk="0" fontAlgn="base" hangingPunct="0">
              <a:spcBef>
                <a:spcPct val="20000"/>
              </a:spcBef>
              <a:spcAft>
                <a:spcPct val="0"/>
              </a:spcAft>
              <a:buClr>
                <a:srgbClr val="FFCC00"/>
              </a:buClr>
              <a:buSzPct val="130000"/>
              <a:buFont typeface="Arial" panose="020B0604020202020204" pitchFamily="34" charset="0"/>
              <a:buChar char="•"/>
              <a:defRPr sz="1400">
                <a:solidFill>
                  <a:srgbClr val="3366FF"/>
                </a:solidFill>
                <a:latin typeface="ITC Franklin Gothic Book" panose="020B0504030503020204" pitchFamily="34" charset="0"/>
              </a:defRPr>
            </a:lvl6pPr>
            <a:lvl7pPr marL="2971800" indent="-228600" algn="ctr" eaLnBrk="0" fontAlgn="base" hangingPunct="0">
              <a:spcBef>
                <a:spcPct val="20000"/>
              </a:spcBef>
              <a:spcAft>
                <a:spcPct val="0"/>
              </a:spcAft>
              <a:buClr>
                <a:srgbClr val="FFCC00"/>
              </a:buClr>
              <a:buSzPct val="130000"/>
              <a:buFont typeface="Arial" panose="020B0604020202020204" pitchFamily="34" charset="0"/>
              <a:buChar char="•"/>
              <a:defRPr sz="1400">
                <a:solidFill>
                  <a:srgbClr val="3366FF"/>
                </a:solidFill>
                <a:latin typeface="ITC Franklin Gothic Book" panose="020B0504030503020204" pitchFamily="34" charset="0"/>
              </a:defRPr>
            </a:lvl7pPr>
            <a:lvl8pPr marL="3429000" indent="-228600" algn="ctr" eaLnBrk="0" fontAlgn="base" hangingPunct="0">
              <a:spcBef>
                <a:spcPct val="20000"/>
              </a:spcBef>
              <a:spcAft>
                <a:spcPct val="0"/>
              </a:spcAft>
              <a:buClr>
                <a:srgbClr val="FFCC00"/>
              </a:buClr>
              <a:buSzPct val="130000"/>
              <a:buFont typeface="Arial" panose="020B0604020202020204" pitchFamily="34" charset="0"/>
              <a:buChar char="•"/>
              <a:defRPr sz="1400">
                <a:solidFill>
                  <a:srgbClr val="3366FF"/>
                </a:solidFill>
                <a:latin typeface="ITC Franklin Gothic Book" panose="020B0504030503020204" pitchFamily="34" charset="0"/>
              </a:defRPr>
            </a:lvl8pPr>
            <a:lvl9pPr marL="3886200" indent="-228600" algn="ctr" eaLnBrk="0" fontAlgn="base" hangingPunct="0">
              <a:spcBef>
                <a:spcPct val="20000"/>
              </a:spcBef>
              <a:spcAft>
                <a:spcPct val="0"/>
              </a:spcAft>
              <a:buClr>
                <a:srgbClr val="FFCC00"/>
              </a:buClr>
              <a:buSzPct val="130000"/>
              <a:buFont typeface="Arial" panose="020B0604020202020204" pitchFamily="34" charset="0"/>
              <a:buChar char="•"/>
              <a:defRPr sz="1400">
                <a:solidFill>
                  <a:srgbClr val="3366FF"/>
                </a:solidFill>
                <a:latin typeface="ITC Franklin Gothic Book" panose="020B0504030503020204" pitchFamily="34" charset="0"/>
              </a:defRPr>
            </a:lvl9pPr>
          </a:lstStyle>
          <a:p>
            <a:pPr algn="l">
              <a:buSzTx/>
              <a:buFont typeface="Arial" panose="020B0604020202020204" pitchFamily="34" charset="0"/>
              <a:buChar char="»"/>
            </a:pPr>
            <a:endParaRPr lang="en-US" sz="1600">
              <a:solidFill>
                <a:srgbClr val="003399"/>
              </a:solidFill>
            </a:endParaRPr>
          </a:p>
        </p:txBody>
      </p:sp>
      <p:pic>
        <p:nvPicPr>
          <p:cNvPr id="23"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278" y="980728"/>
            <a:ext cx="8898917" cy="5040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414254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188640"/>
            <a:ext cx="7344816" cy="461665"/>
          </a:xfrm>
        </p:spPr>
        <p:txBody>
          <a:bodyPr/>
          <a:lstStyle/>
          <a:p>
            <a:r>
              <a:rPr lang="fr-FR" dirty="0"/>
              <a:t>La fourniture des médicaments expérimentaux</a:t>
            </a:r>
          </a:p>
        </p:txBody>
      </p:sp>
      <p:sp>
        <p:nvSpPr>
          <p:cNvPr id="3" name="Espace réservé de la date 2"/>
          <p:cNvSpPr>
            <a:spLocks noGrp="1"/>
          </p:cNvSpPr>
          <p:nvPr>
            <p:ph type="dt" sz="half" idx="10"/>
          </p:nvPr>
        </p:nvSpPr>
        <p:spPr/>
        <p:txBody>
          <a:bodyPr/>
          <a:lstStyle/>
          <a:p>
            <a:fld id="{33B6F5E2-E583-413C-8922-3DC6CAA9D286}" type="datetime4">
              <a:rPr lang="fr-FR" smtClean="0"/>
              <a:pPr/>
              <a:t>14 octobre 2014</a:t>
            </a:fld>
            <a:endParaRPr lang="fr-FR" dirty="0"/>
          </a:p>
        </p:txBody>
      </p:sp>
      <p:sp>
        <p:nvSpPr>
          <p:cNvPr id="4" name="Espace réservé du pied de page 3"/>
          <p:cNvSpPr>
            <a:spLocks noGrp="1"/>
          </p:cNvSpPr>
          <p:nvPr>
            <p:ph type="ftr" sz="quarter" idx="11"/>
          </p:nvPr>
        </p:nvSpPr>
        <p:spPr/>
        <p:txBody>
          <a:bodyPr/>
          <a:lstStyle/>
          <a:p>
            <a:r>
              <a:rPr lang="fr-FR" smtClean="0"/>
              <a:t>Sunnikan Consulting 2012 - Tous droits réservés</a:t>
            </a:r>
            <a:endParaRPr lang="fr-FR" dirty="0"/>
          </a:p>
        </p:txBody>
      </p:sp>
      <p:sp>
        <p:nvSpPr>
          <p:cNvPr id="5" name="Espace réservé du numéro de diapositive 4"/>
          <p:cNvSpPr>
            <a:spLocks noGrp="1"/>
          </p:cNvSpPr>
          <p:nvPr>
            <p:ph type="sldNum" sz="quarter" idx="12"/>
          </p:nvPr>
        </p:nvSpPr>
        <p:spPr/>
        <p:txBody>
          <a:bodyPr/>
          <a:lstStyle/>
          <a:p>
            <a:fld id="{E1D61545-30E6-46C7-9396-3AB8FF037665}" type="slidenum">
              <a:rPr lang="fr-FR" smtClean="0"/>
              <a:pPr/>
              <a:t>34</a:t>
            </a:fld>
            <a:endParaRPr lang="fr-FR" dirty="0"/>
          </a:p>
        </p:txBody>
      </p:sp>
      <p:pic>
        <p:nvPicPr>
          <p:cNvPr id="8" name="Image 7"/>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467544" y="836712"/>
            <a:ext cx="8327532" cy="5751413"/>
          </a:xfrm>
          <a:prstGeom prst="rect">
            <a:avLst/>
          </a:prstGeom>
        </p:spPr>
      </p:pic>
    </p:spTree>
    <p:extLst>
      <p:ext uri="{BB962C8B-B14F-4D97-AF65-F5344CB8AC3E}">
        <p14:creationId xmlns:p14="http://schemas.microsoft.com/office/powerpoint/2010/main" val="289867903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188640"/>
            <a:ext cx="7344816" cy="830997"/>
          </a:xfrm>
        </p:spPr>
        <p:txBody>
          <a:bodyPr/>
          <a:lstStyle/>
          <a:p>
            <a:r>
              <a:rPr lang="fr-FR" dirty="0"/>
              <a:t>La sélection (modes de recrutement), la mise en place, le suivi, la clôture des centres d'investigation</a:t>
            </a:r>
          </a:p>
        </p:txBody>
      </p:sp>
      <p:sp>
        <p:nvSpPr>
          <p:cNvPr id="3" name="Espace réservé de la date 2"/>
          <p:cNvSpPr>
            <a:spLocks noGrp="1"/>
          </p:cNvSpPr>
          <p:nvPr>
            <p:ph type="dt" sz="half" idx="10"/>
          </p:nvPr>
        </p:nvSpPr>
        <p:spPr/>
        <p:txBody>
          <a:bodyPr/>
          <a:lstStyle/>
          <a:p>
            <a:fld id="{33B6F5E2-E583-413C-8922-3DC6CAA9D286}" type="datetime4">
              <a:rPr lang="fr-FR" smtClean="0"/>
              <a:pPr/>
              <a:t>14 octobre 2014</a:t>
            </a:fld>
            <a:endParaRPr lang="fr-FR" dirty="0"/>
          </a:p>
        </p:txBody>
      </p:sp>
      <p:sp>
        <p:nvSpPr>
          <p:cNvPr id="4" name="Espace réservé du pied de page 3"/>
          <p:cNvSpPr>
            <a:spLocks noGrp="1"/>
          </p:cNvSpPr>
          <p:nvPr>
            <p:ph type="ftr" sz="quarter" idx="11"/>
          </p:nvPr>
        </p:nvSpPr>
        <p:spPr/>
        <p:txBody>
          <a:bodyPr/>
          <a:lstStyle/>
          <a:p>
            <a:r>
              <a:rPr lang="fr-FR" smtClean="0"/>
              <a:t>Sunnikan Consulting 2012 - Tous droits réservés</a:t>
            </a:r>
            <a:endParaRPr lang="fr-FR" dirty="0"/>
          </a:p>
        </p:txBody>
      </p:sp>
      <p:sp>
        <p:nvSpPr>
          <p:cNvPr id="5" name="Espace réservé du numéro de diapositive 4"/>
          <p:cNvSpPr>
            <a:spLocks noGrp="1"/>
          </p:cNvSpPr>
          <p:nvPr>
            <p:ph type="sldNum" sz="quarter" idx="12"/>
          </p:nvPr>
        </p:nvSpPr>
        <p:spPr/>
        <p:txBody>
          <a:bodyPr/>
          <a:lstStyle/>
          <a:p>
            <a:fld id="{E1D61545-30E6-46C7-9396-3AB8FF037665}" type="slidenum">
              <a:rPr lang="fr-FR" smtClean="0"/>
              <a:pPr/>
              <a:t>35</a:t>
            </a:fld>
            <a:endParaRPr lang="fr-FR" dirty="0"/>
          </a:p>
        </p:txBody>
      </p:sp>
      <p:sp>
        <p:nvSpPr>
          <p:cNvPr id="7" name="Espace réservé du contenu 6"/>
          <p:cNvSpPr>
            <a:spLocks noGrp="1"/>
          </p:cNvSpPr>
          <p:nvPr>
            <p:ph idx="1"/>
          </p:nvPr>
        </p:nvSpPr>
        <p:spPr>
          <a:xfrm>
            <a:off x="2268538" y="1052736"/>
            <a:ext cx="6767958" cy="1311128"/>
          </a:xfrm>
        </p:spPr>
        <p:txBody>
          <a:bodyPr/>
          <a:lstStyle/>
          <a:p>
            <a:r>
              <a:rPr lang="fr-FR" dirty="0" smtClean="0"/>
              <a:t>Experts dans la pathologie, expérience des essais cliniques</a:t>
            </a:r>
          </a:p>
          <a:p>
            <a:r>
              <a:rPr lang="fr-FR" dirty="0" smtClean="0"/>
              <a:t>Connaissance de la réglementation et des BPC</a:t>
            </a:r>
          </a:p>
          <a:p>
            <a:r>
              <a:rPr lang="fr-FR" dirty="0" smtClean="0"/>
              <a:t>Sélection indépendante de la prescription (pas d'objectif commercial, pas par la Visite Médicale)</a:t>
            </a:r>
            <a:endParaRPr lang="fr-FR" dirty="0"/>
          </a:p>
        </p:txBody>
      </p:sp>
      <p:grpSp>
        <p:nvGrpSpPr>
          <p:cNvPr id="17" name="Groupe 16"/>
          <p:cNvGrpSpPr/>
          <p:nvPr/>
        </p:nvGrpSpPr>
        <p:grpSpPr>
          <a:xfrm>
            <a:off x="467545" y="1196752"/>
            <a:ext cx="1800994" cy="5184998"/>
            <a:chOff x="2761674" y="1700804"/>
            <a:chExt cx="3255495" cy="4104870"/>
          </a:xfrm>
        </p:grpSpPr>
        <p:sp>
          <p:nvSpPr>
            <p:cNvPr id="9" name="Rectangle 8"/>
            <p:cNvSpPr/>
            <p:nvPr/>
          </p:nvSpPr>
          <p:spPr>
            <a:xfrm>
              <a:off x="2771800" y="1700804"/>
              <a:ext cx="3240360" cy="792087"/>
            </a:xfrm>
            <a:prstGeom prst="rect">
              <a:avLst/>
            </a:prstGeom>
            <a:ln w="12700"/>
          </p:spPr>
          <p:style>
            <a:lnRef idx="2">
              <a:schemeClr val="accent5"/>
            </a:lnRef>
            <a:fillRef idx="1">
              <a:schemeClr val="lt1"/>
            </a:fillRef>
            <a:effectRef idx="0">
              <a:schemeClr val="accent5"/>
            </a:effectRef>
            <a:fontRef idx="minor">
              <a:schemeClr val="dk1"/>
            </a:fontRef>
          </p:style>
          <p:txBody>
            <a:bodyPr rtlCol="0" anchor="ctr"/>
            <a:lstStyle/>
            <a:p>
              <a:pPr algn="ctr"/>
              <a:r>
                <a:rPr lang="fr-FR" sz="1600" b="1" dirty="0" smtClean="0"/>
                <a:t>Sélection des Investigateurs</a:t>
              </a:r>
              <a:endParaRPr lang="fr-FR" sz="1600" b="1" dirty="0"/>
            </a:p>
          </p:txBody>
        </p:sp>
        <p:sp>
          <p:nvSpPr>
            <p:cNvPr id="10" name="Rectangle 9"/>
            <p:cNvSpPr/>
            <p:nvPr/>
          </p:nvSpPr>
          <p:spPr>
            <a:xfrm>
              <a:off x="2771800" y="2805065"/>
              <a:ext cx="3240360" cy="792087"/>
            </a:xfrm>
            <a:prstGeom prst="rect">
              <a:avLst/>
            </a:prstGeom>
            <a:ln w="12700"/>
          </p:spPr>
          <p:style>
            <a:lnRef idx="2">
              <a:schemeClr val="accent5"/>
            </a:lnRef>
            <a:fillRef idx="1">
              <a:schemeClr val="lt1"/>
            </a:fillRef>
            <a:effectRef idx="0">
              <a:schemeClr val="accent5"/>
            </a:effectRef>
            <a:fontRef idx="minor">
              <a:schemeClr val="dk1"/>
            </a:fontRef>
          </p:style>
          <p:txBody>
            <a:bodyPr rtlCol="0" anchor="ctr"/>
            <a:lstStyle/>
            <a:p>
              <a:pPr algn="ctr"/>
              <a:r>
                <a:rPr lang="fr-FR" sz="1600" b="1" dirty="0" smtClean="0"/>
                <a:t>Visite d'initiation</a:t>
              </a:r>
              <a:br>
                <a:rPr lang="fr-FR" sz="1600" b="1" dirty="0" smtClean="0"/>
              </a:br>
              <a:r>
                <a:rPr lang="fr-FR" sz="1600" b="1" dirty="0" smtClean="0"/>
                <a:t>(mise en place)</a:t>
              </a:r>
              <a:endParaRPr lang="fr-FR" sz="1600" b="1" dirty="0"/>
            </a:p>
          </p:txBody>
        </p:sp>
        <p:sp>
          <p:nvSpPr>
            <p:cNvPr id="11" name="Rectangle 10"/>
            <p:cNvSpPr/>
            <p:nvPr/>
          </p:nvSpPr>
          <p:spPr>
            <a:xfrm>
              <a:off x="2776809" y="3909326"/>
              <a:ext cx="3240360" cy="792087"/>
            </a:xfrm>
            <a:prstGeom prst="rect">
              <a:avLst/>
            </a:prstGeom>
            <a:ln w="12700"/>
          </p:spPr>
          <p:style>
            <a:lnRef idx="2">
              <a:schemeClr val="accent5"/>
            </a:lnRef>
            <a:fillRef idx="1">
              <a:schemeClr val="lt1"/>
            </a:fillRef>
            <a:effectRef idx="0">
              <a:schemeClr val="accent5"/>
            </a:effectRef>
            <a:fontRef idx="minor">
              <a:schemeClr val="dk1"/>
            </a:fontRef>
          </p:style>
          <p:txBody>
            <a:bodyPr rtlCol="0" anchor="ctr"/>
            <a:lstStyle/>
            <a:p>
              <a:pPr algn="ctr"/>
              <a:r>
                <a:rPr lang="fr-FR" sz="1600" b="1" dirty="0" smtClean="0"/>
                <a:t>Visites de suivi</a:t>
              </a:r>
              <a:br>
                <a:rPr lang="fr-FR" sz="1600" b="1" dirty="0" smtClean="0"/>
              </a:br>
              <a:r>
                <a:rPr lang="fr-FR" sz="1600" b="1" dirty="0" smtClean="0"/>
                <a:t>(monitoring périodique)</a:t>
              </a:r>
              <a:endParaRPr lang="fr-FR" sz="1600" b="1" dirty="0"/>
            </a:p>
          </p:txBody>
        </p:sp>
        <p:sp>
          <p:nvSpPr>
            <p:cNvPr id="12" name="Rectangle 11"/>
            <p:cNvSpPr/>
            <p:nvPr/>
          </p:nvSpPr>
          <p:spPr>
            <a:xfrm>
              <a:off x="2761674" y="5013587"/>
              <a:ext cx="3240360" cy="792087"/>
            </a:xfrm>
            <a:prstGeom prst="rect">
              <a:avLst/>
            </a:prstGeom>
            <a:ln w="12700"/>
          </p:spPr>
          <p:style>
            <a:lnRef idx="2">
              <a:schemeClr val="accent5"/>
            </a:lnRef>
            <a:fillRef idx="1">
              <a:schemeClr val="lt1"/>
            </a:fillRef>
            <a:effectRef idx="0">
              <a:schemeClr val="accent5"/>
            </a:effectRef>
            <a:fontRef idx="minor">
              <a:schemeClr val="dk1"/>
            </a:fontRef>
          </p:style>
          <p:txBody>
            <a:bodyPr rtlCol="0" anchor="ctr"/>
            <a:lstStyle/>
            <a:p>
              <a:pPr algn="ctr"/>
              <a:r>
                <a:rPr lang="fr-FR" sz="1600" b="1" dirty="0" smtClean="0"/>
                <a:t>Visite de clôture</a:t>
              </a:r>
              <a:endParaRPr lang="fr-FR" sz="1600" b="1" dirty="0"/>
            </a:p>
          </p:txBody>
        </p:sp>
        <p:sp>
          <p:nvSpPr>
            <p:cNvPr id="14" name="Flèche vers le bas 13"/>
            <p:cNvSpPr/>
            <p:nvPr/>
          </p:nvSpPr>
          <p:spPr>
            <a:xfrm>
              <a:off x="4067944" y="2564899"/>
              <a:ext cx="648072" cy="147967"/>
            </a:xfrm>
            <a:prstGeom prst="downArrow">
              <a:avLst/>
            </a:prstGeom>
            <a:ln w="12700"/>
          </p:spPr>
          <p:style>
            <a:lnRef idx="2">
              <a:schemeClr val="accent5"/>
            </a:lnRef>
            <a:fillRef idx="1">
              <a:schemeClr val="lt1"/>
            </a:fillRef>
            <a:effectRef idx="0">
              <a:schemeClr val="accent5"/>
            </a:effectRef>
            <a:fontRef idx="minor">
              <a:schemeClr val="dk1"/>
            </a:fontRef>
          </p:style>
          <p:txBody>
            <a:bodyPr rtlCol="0" anchor="ctr"/>
            <a:lstStyle/>
            <a:p>
              <a:pPr algn="ctr"/>
              <a:endParaRPr lang="fr-FR"/>
            </a:p>
          </p:txBody>
        </p:sp>
        <p:sp>
          <p:nvSpPr>
            <p:cNvPr id="15" name="Flèche vers le bas 14"/>
            <p:cNvSpPr/>
            <p:nvPr/>
          </p:nvSpPr>
          <p:spPr>
            <a:xfrm>
              <a:off x="4054551" y="3679257"/>
              <a:ext cx="648072" cy="147967"/>
            </a:xfrm>
            <a:prstGeom prst="downArrow">
              <a:avLst/>
            </a:prstGeom>
            <a:ln w="12700"/>
          </p:spPr>
          <p:style>
            <a:lnRef idx="2">
              <a:schemeClr val="accent5"/>
            </a:lnRef>
            <a:fillRef idx="1">
              <a:schemeClr val="lt1"/>
            </a:fillRef>
            <a:effectRef idx="0">
              <a:schemeClr val="accent5"/>
            </a:effectRef>
            <a:fontRef idx="minor">
              <a:schemeClr val="dk1"/>
            </a:fontRef>
          </p:style>
          <p:txBody>
            <a:bodyPr rtlCol="0" anchor="ctr"/>
            <a:lstStyle/>
            <a:p>
              <a:pPr algn="ctr"/>
              <a:endParaRPr lang="fr-FR"/>
            </a:p>
          </p:txBody>
        </p:sp>
        <p:sp>
          <p:nvSpPr>
            <p:cNvPr id="16" name="Flèche vers le bas 15"/>
            <p:cNvSpPr/>
            <p:nvPr/>
          </p:nvSpPr>
          <p:spPr>
            <a:xfrm>
              <a:off x="4029435" y="4783526"/>
              <a:ext cx="648072" cy="147967"/>
            </a:xfrm>
            <a:prstGeom prst="downArrow">
              <a:avLst/>
            </a:prstGeom>
            <a:ln w="12700"/>
          </p:spPr>
          <p:style>
            <a:lnRef idx="2">
              <a:schemeClr val="accent5"/>
            </a:lnRef>
            <a:fillRef idx="1">
              <a:schemeClr val="lt1"/>
            </a:fillRef>
            <a:effectRef idx="0">
              <a:schemeClr val="accent5"/>
            </a:effectRef>
            <a:fontRef idx="minor">
              <a:schemeClr val="dk1"/>
            </a:fontRef>
          </p:style>
          <p:txBody>
            <a:bodyPr rtlCol="0" anchor="ctr"/>
            <a:lstStyle/>
            <a:p>
              <a:pPr algn="ctr"/>
              <a:endParaRPr lang="fr-FR"/>
            </a:p>
          </p:txBody>
        </p:sp>
      </p:grpSp>
      <p:sp>
        <p:nvSpPr>
          <p:cNvPr id="18" name="Espace réservé du contenu 6"/>
          <p:cNvSpPr txBox="1">
            <a:spLocks/>
          </p:cNvSpPr>
          <p:nvPr/>
        </p:nvSpPr>
        <p:spPr bwMode="auto">
          <a:xfrm>
            <a:off x="2268538" y="2625566"/>
            <a:ext cx="6473205" cy="701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lvl1pPr marL="342900" indent="-342900" algn="just" rtl="0" eaLnBrk="1" fontAlgn="base" hangingPunct="1">
              <a:spcBef>
                <a:spcPct val="20000"/>
              </a:spcBef>
              <a:spcAft>
                <a:spcPct val="0"/>
              </a:spcAft>
              <a:buClr>
                <a:srgbClr val="FF3399"/>
              </a:buClr>
              <a:buSzPct val="150000"/>
              <a:buFont typeface="Arial" pitchFamily="34" charset="0"/>
              <a:buChar char="»"/>
              <a:defRPr>
                <a:solidFill>
                  <a:srgbClr val="003399"/>
                </a:solidFill>
                <a:latin typeface="+mn-lt"/>
                <a:ea typeface="+mn-ea"/>
                <a:cs typeface="Calibri" pitchFamily="34" charset="0"/>
              </a:defRPr>
            </a:lvl1pPr>
            <a:lvl2pPr marL="742950" indent="-285750" algn="just" rtl="0" eaLnBrk="1" fontAlgn="base" hangingPunct="1">
              <a:spcBef>
                <a:spcPct val="20000"/>
              </a:spcBef>
              <a:spcAft>
                <a:spcPct val="0"/>
              </a:spcAft>
              <a:buClr>
                <a:srgbClr val="FF3399"/>
              </a:buClr>
              <a:buSzPct val="130000"/>
              <a:buFont typeface="Arial" pitchFamily="34" charset="0"/>
              <a:buChar char="•"/>
              <a:defRPr>
                <a:solidFill>
                  <a:srgbClr val="1088C9"/>
                </a:solidFill>
                <a:latin typeface="+mn-lt"/>
                <a:cs typeface="Calibri" pitchFamily="34" charset="0"/>
              </a:defRPr>
            </a:lvl2pPr>
            <a:lvl3pPr marL="1143000" indent="-228600" algn="just" rtl="0" eaLnBrk="1" fontAlgn="base" hangingPunct="1">
              <a:spcBef>
                <a:spcPct val="20000"/>
              </a:spcBef>
              <a:spcAft>
                <a:spcPct val="0"/>
              </a:spcAft>
              <a:buClr>
                <a:srgbClr val="FF3399"/>
              </a:buClr>
              <a:buFont typeface="Arial" pitchFamily="34" charset="0"/>
              <a:buChar char="•"/>
              <a:defRPr>
                <a:solidFill>
                  <a:srgbClr val="1088C9"/>
                </a:solidFill>
                <a:latin typeface="+mn-lt"/>
                <a:cs typeface="Calibri" pitchFamily="34" charset="0"/>
              </a:defRPr>
            </a:lvl3pPr>
            <a:lvl4pPr marL="1550988" indent="-228600" algn="just" rtl="0" eaLnBrk="1" fontAlgn="base" hangingPunct="1">
              <a:spcBef>
                <a:spcPct val="20000"/>
              </a:spcBef>
              <a:spcAft>
                <a:spcPct val="0"/>
              </a:spcAft>
              <a:buClr>
                <a:srgbClr val="FF3399"/>
              </a:buClr>
              <a:buFont typeface="Arial" pitchFamily="34" charset="0"/>
              <a:buChar char="–"/>
              <a:defRPr sz="1600">
                <a:solidFill>
                  <a:srgbClr val="1088C9"/>
                </a:solidFill>
                <a:latin typeface="+mn-lt"/>
                <a:cs typeface="Calibri" pitchFamily="34" charset="0"/>
              </a:defRPr>
            </a:lvl4pPr>
            <a:lvl5pPr marL="1958975" indent="-228600" algn="just" rtl="0" eaLnBrk="1" fontAlgn="base" hangingPunct="1">
              <a:spcBef>
                <a:spcPct val="20000"/>
              </a:spcBef>
              <a:spcAft>
                <a:spcPct val="0"/>
              </a:spcAft>
              <a:buClr>
                <a:srgbClr val="FF3399"/>
              </a:buClr>
              <a:buFont typeface="Arial" pitchFamily="34" charset="0"/>
              <a:buChar char="–"/>
              <a:defRPr sz="1400">
                <a:solidFill>
                  <a:srgbClr val="1088C9"/>
                </a:solidFill>
                <a:latin typeface="+mn-lt"/>
                <a:cs typeface="Calibri" pitchFamily="34" charset="0"/>
              </a:defRPr>
            </a:lvl5pPr>
            <a:lvl6pPr marL="2416175" indent="-228600" algn="l" rtl="0" eaLnBrk="1" fontAlgn="base" hangingPunct="1">
              <a:spcBef>
                <a:spcPct val="20000"/>
              </a:spcBef>
              <a:spcAft>
                <a:spcPct val="0"/>
              </a:spcAft>
              <a:buClr>
                <a:srgbClr val="FF3399"/>
              </a:buClr>
              <a:buFont typeface="Arial" pitchFamily="34" charset="0"/>
              <a:buChar char="•"/>
              <a:defRPr sz="1600">
                <a:solidFill>
                  <a:srgbClr val="3366FF"/>
                </a:solidFill>
                <a:latin typeface="+mn-lt"/>
              </a:defRPr>
            </a:lvl6pPr>
            <a:lvl7pPr marL="2873375" indent="-228600" algn="l" rtl="0" eaLnBrk="1" fontAlgn="base" hangingPunct="1">
              <a:spcBef>
                <a:spcPct val="20000"/>
              </a:spcBef>
              <a:spcAft>
                <a:spcPct val="0"/>
              </a:spcAft>
              <a:buClr>
                <a:srgbClr val="FF3399"/>
              </a:buClr>
              <a:buFont typeface="Arial" pitchFamily="34" charset="0"/>
              <a:buChar char="•"/>
              <a:defRPr sz="1600">
                <a:solidFill>
                  <a:srgbClr val="3366FF"/>
                </a:solidFill>
                <a:latin typeface="+mn-lt"/>
              </a:defRPr>
            </a:lvl7pPr>
            <a:lvl8pPr marL="3330575" indent="-228600" algn="l" rtl="0" eaLnBrk="1" fontAlgn="base" hangingPunct="1">
              <a:spcBef>
                <a:spcPct val="20000"/>
              </a:spcBef>
              <a:spcAft>
                <a:spcPct val="0"/>
              </a:spcAft>
              <a:buClr>
                <a:srgbClr val="FF3399"/>
              </a:buClr>
              <a:buFont typeface="Arial" pitchFamily="34" charset="0"/>
              <a:buChar char="•"/>
              <a:defRPr sz="1600">
                <a:solidFill>
                  <a:srgbClr val="3366FF"/>
                </a:solidFill>
                <a:latin typeface="+mn-lt"/>
              </a:defRPr>
            </a:lvl8pPr>
            <a:lvl9pPr marL="3787775" indent="-228600" algn="l" rtl="0" eaLnBrk="1" fontAlgn="base" hangingPunct="1">
              <a:spcBef>
                <a:spcPct val="20000"/>
              </a:spcBef>
              <a:spcAft>
                <a:spcPct val="0"/>
              </a:spcAft>
              <a:buClr>
                <a:srgbClr val="FF3399"/>
              </a:buClr>
              <a:buFont typeface="Arial" pitchFamily="34" charset="0"/>
              <a:buChar char="•"/>
              <a:defRPr sz="1600">
                <a:solidFill>
                  <a:srgbClr val="3366FF"/>
                </a:solidFill>
                <a:latin typeface="+mn-lt"/>
              </a:defRPr>
            </a:lvl9pPr>
          </a:lstStyle>
          <a:p>
            <a:r>
              <a:rPr lang="fr-FR" sz="1800" kern="0" dirty="0" smtClean="0"/>
              <a:t>Après signature de tous les documents contractuels</a:t>
            </a:r>
          </a:p>
          <a:p>
            <a:r>
              <a:rPr lang="fr-FR" sz="1800" kern="0" dirty="0" smtClean="0"/>
              <a:t>Fourniture des documents, des produits…</a:t>
            </a:r>
            <a:endParaRPr lang="fr-FR" sz="1800" kern="0" dirty="0"/>
          </a:p>
        </p:txBody>
      </p:sp>
      <p:sp>
        <p:nvSpPr>
          <p:cNvPr id="19" name="Espace réservé du contenu 6"/>
          <p:cNvSpPr txBox="1">
            <a:spLocks/>
          </p:cNvSpPr>
          <p:nvPr/>
        </p:nvSpPr>
        <p:spPr bwMode="auto">
          <a:xfrm>
            <a:off x="2268538" y="3861048"/>
            <a:ext cx="6473205" cy="1366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lvl1pPr marL="342900" indent="-342900" algn="just" rtl="0" eaLnBrk="1" fontAlgn="base" hangingPunct="1">
              <a:spcBef>
                <a:spcPct val="20000"/>
              </a:spcBef>
              <a:spcAft>
                <a:spcPct val="0"/>
              </a:spcAft>
              <a:buClr>
                <a:srgbClr val="FF3399"/>
              </a:buClr>
              <a:buSzPct val="150000"/>
              <a:buFont typeface="Arial" pitchFamily="34" charset="0"/>
              <a:buChar char="»"/>
              <a:defRPr>
                <a:solidFill>
                  <a:srgbClr val="003399"/>
                </a:solidFill>
                <a:latin typeface="+mn-lt"/>
                <a:ea typeface="+mn-ea"/>
                <a:cs typeface="Calibri" pitchFamily="34" charset="0"/>
              </a:defRPr>
            </a:lvl1pPr>
            <a:lvl2pPr marL="742950" indent="-285750" algn="just" rtl="0" eaLnBrk="1" fontAlgn="base" hangingPunct="1">
              <a:spcBef>
                <a:spcPct val="20000"/>
              </a:spcBef>
              <a:spcAft>
                <a:spcPct val="0"/>
              </a:spcAft>
              <a:buClr>
                <a:srgbClr val="FF3399"/>
              </a:buClr>
              <a:buSzPct val="130000"/>
              <a:buFont typeface="Arial" pitchFamily="34" charset="0"/>
              <a:buChar char="•"/>
              <a:defRPr>
                <a:solidFill>
                  <a:srgbClr val="1088C9"/>
                </a:solidFill>
                <a:latin typeface="+mn-lt"/>
                <a:cs typeface="Calibri" pitchFamily="34" charset="0"/>
              </a:defRPr>
            </a:lvl2pPr>
            <a:lvl3pPr marL="1143000" indent="-228600" algn="just" rtl="0" eaLnBrk="1" fontAlgn="base" hangingPunct="1">
              <a:spcBef>
                <a:spcPct val="20000"/>
              </a:spcBef>
              <a:spcAft>
                <a:spcPct val="0"/>
              </a:spcAft>
              <a:buClr>
                <a:srgbClr val="FF3399"/>
              </a:buClr>
              <a:buFont typeface="Arial" pitchFamily="34" charset="0"/>
              <a:buChar char="•"/>
              <a:defRPr>
                <a:solidFill>
                  <a:srgbClr val="1088C9"/>
                </a:solidFill>
                <a:latin typeface="+mn-lt"/>
                <a:cs typeface="Calibri" pitchFamily="34" charset="0"/>
              </a:defRPr>
            </a:lvl3pPr>
            <a:lvl4pPr marL="1550988" indent="-228600" algn="just" rtl="0" eaLnBrk="1" fontAlgn="base" hangingPunct="1">
              <a:spcBef>
                <a:spcPct val="20000"/>
              </a:spcBef>
              <a:spcAft>
                <a:spcPct val="0"/>
              </a:spcAft>
              <a:buClr>
                <a:srgbClr val="FF3399"/>
              </a:buClr>
              <a:buFont typeface="Arial" pitchFamily="34" charset="0"/>
              <a:buChar char="–"/>
              <a:defRPr sz="1600">
                <a:solidFill>
                  <a:srgbClr val="1088C9"/>
                </a:solidFill>
                <a:latin typeface="+mn-lt"/>
                <a:cs typeface="Calibri" pitchFamily="34" charset="0"/>
              </a:defRPr>
            </a:lvl4pPr>
            <a:lvl5pPr marL="1958975" indent="-228600" algn="just" rtl="0" eaLnBrk="1" fontAlgn="base" hangingPunct="1">
              <a:spcBef>
                <a:spcPct val="20000"/>
              </a:spcBef>
              <a:spcAft>
                <a:spcPct val="0"/>
              </a:spcAft>
              <a:buClr>
                <a:srgbClr val="FF3399"/>
              </a:buClr>
              <a:buFont typeface="Arial" pitchFamily="34" charset="0"/>
              <a:buChar char="–"/>
              <a:defRPr sz="1400">
                <a:solidFill>
                  <a:srgbClr val="1088C9"/>
                </a:solidFill>
                <a:latin typeface="+mn-lt"/>
                <a:cs typeface="Calibri" pitchFamily="34" charset="0"/>
              </a:defRPr>
            </a:lvl5pPr>
            <a:lvl6pPr marL="2416175" indent="-228600" algn="l" rtl="0" eaLnBrk="1" fontAlgn="base" hangingPunct="1">
              <a:spcBef>
                <a:spcPct val="20000"/>
              </a:spcBef>
              <a:spcAft>
                <a:spcPct val="0"/>
              </a:spcAft>
              <a:buClr>
                <a:srgbClr val="FF3399"/>
              </a:buClr>
              <a:buFont typeface="Arial" pitchFamily="34" charset="0"/>
              <a:buChar char="•"/>
              <a:defRPr sz="1600">
                <a:solidFill>
                  <a:srgbClr val="3366FF"/>
                </a:solidFill>
                <a:latin typeface="+mn-lt"/>
              </a:defRPr>
            </a:lvl6pPr>
            <a:lvl7pPr marL="2873375" indent="-228600" algn="l" rtl="0" eaLnBrk="1" fontAlgn="base" hangingPunct="1">
              <a:spcBef>
                <a:spcPct val="20000"/>
              </a:spcBef>
              <a:spcAft>
                <a:spcPct val="0"/>
              </a:spcAft>
              <a:buClr>
                <a:srgbClr val="FF3399"/>
              </a:buClr>
              <a:buFont typeface="Arial" pitchFamily="34" charset="0"/>
              <a:buChar char="•"/>
              <a:defRPr sz="1600">
                <a:solidFill>
                  <a:srgbClr val="3366FF"/>
                </a:solidFill>
                <a:latin typeface="+mn-lt"/>
              </a:defRPr>
            </a:lvl7pPr>
            <a:lvl8pPr marL="3330575" indent="-228600" algn="l" rtl="0" eaLnBrk="1" fontAlgn="base" hangingPunct="1">
              <a:spcBef>
                <a:spcPct val="20000"/>
              </a:spcBef>
              <a:spcAft>
                <a:spcPct val="0"/>
              </a:spcAft>
              <a:buClr>
                <a:srgbClr val="FF3399"/>
              </a:buClr>
              <a:buFont typeface="Arial" pitchFamily="34" charset="0"/>
              <a:buChar char="•"/>
              <a:defRPr sz="1600">
                <a:solidFill>
                  <a:srgbClr val="3366FF"/>
                </a:solidFill>
                <a:latin typeface="+mn-lt"/>
              </a:defRPr>
            </a:lvl8pPr>
            <a:lvl9pPr marL="3787775" indent="-228600" algn="l" rtl="0" eaLnBrk="1" fontAlgn="base" hangingPunct="1">
              <a:spcBef>
                <a:spcPct val="20000"/>
              </a:spcBef>
              <a:spcAft>
                <a:spcPct val="0"/>
              </a:spcAft>
              <a:buClr>
                <a:srgbClr val="FF3399"/>
              </a:buClr>
              <a:buFont typeface="Arial" pitchFamily="34" charset="0"/>
              <a:buChar char="•"/>
              <a:defRPr sz="1600">
                <a:solidFill>
                  <a:srgbClr val="3366FF"/>
                </a:solidFill>
                <a:latin typeface="+mn-lt"/>
              </a:defRPr>
            </a:lvl9pPr>
          </a:lstStyle>
          <a:p>
            <a:r>
              <a:rPr lang="fr-FR" sz="1800" kern="0" dirty="0" smtClean="0"/>
              <a:t>Contrôle périodique par l'ARC :</a:t>
            </a:r>
          </a:p>
          <a:p>
            <a:pPr lvl="1"/>
            <a:r>
              <a:rPr lang="fr-FR" sz="1800" kern="0" dirty="0" smtClean="0"/>
              <a:t>de la protection des patients</a:t>
            </a:r>
          </a:p>
          <a:p>
            <a:pPr lvl="1"/>
            <a:r>
              <a:rPr lang="fr-FR" sz="1800" kern="0" dirty="0" smtClean="0"/>
              <a:t>du respect de la réglementation applicable</a:t>
            </a:r>
          </a:p>
          <a:p>
            <a:pPr lvl="1"/>
            <a:r>
              <a:rPr lang="fr-FR" sz="1800" kern="0" dirty="0" smtClean="0"/>
              <a:t>de la fiabilité des données</a:t>
            </a:r>
            <a:endParaRPr lang="fr-FR" sz="1800" kern="0" dirty="0"/>
          </a:p>
        </p:txBody>
      </p:sp>
      <p:sp>
        <p:nvSpPr>
          <p:cNvPr id="20" name="Espace réservé du contenu 6"/>
          <p:cNvSpPr txBox="1">
            <a:spLocks/>
          </p:cNvSpPr>
          <p:nvPr/>
        </p:nvSpPr>
        <p:spPr bwMode="auto">
          <a:xfrm>
            <a:off x="2260166" y="5402599"/>
            <a:ext cx="6481577"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lvl1pPr marL="342900" indent="-342900" algn="just" rtl="0" eaLnBrk="1" fontAlgn="base" hangingPunct="1">
              <a:spcBef>
                <a:spcPct val="20000"/>
              </a:spcBef>
              <a:spcAft>
                <a:spcPct val="0"/>
              </a:spcAft>
              <a:buClr>
                <a:srgbClr val="FF3399"/>
              </a:buClr>
              <a:buSzPct val="150000"/>
              <a:buFont typeface="Arial" pitchFamily="34" charset="0"/>
              <a:buChar char="»"/>
              <a:defRPr>
                <a:solidFill>
                  <a:srgbClr val="003399"/>
                </a:solidFill>
                <a:latin typeface="+mn-lt"/>
                <a:ea typeface="+mn-ea"/>
                <a:cs typeface="Calibri" pitchFamily="34" charset="0"/>
              </a:defRPr>
            </a:lvl1pPr>
            <a:lvl2pPr marL="742950" indent="-285750" algn="just" rtl="0" eaLnBrk="1" fontAlgn="base" hangingPunct="1">
              <a:spcBef>
                <a:spcPct val="20000"/>
              </a:spcBef>
              <a:spcAft>
                <a:spcPct val="0"/>
              </a:spcAft>
              <a:buClr>
                <a:srgbClr val="FF3399"/>
              </a:buClr>
              <a:buSzPct val="130000"/>
              <a:buFont typeface="Arial" pitchFamily="34" charset="0"/>
              <a:buChar char="•"/>
              <a:defRPr>
                <a:solidFill>
                  <a:srgbClr val="1088C9"/>
                </a:solidFill>
                <a:latin typeface="+mn-lt"/>
                <a:cs typeface="Calibri" pitchFamily="34" charset="0"/>
              </a:defRPr>
            </a:lvl2pPr>
            <a:lvl3pPr marL="1143000" indent="-228600" algn="just" rtl="0" eaLnBrk="1" fontAlgn="base" hangingPunct="1">
              <a:spcBef>
                <a:spcPct val="20000"/>
              </a:spcBef>
              <a:spcAft>
                <a:spcPct val="0"/>
              </a:spcAft>
              <a:buClr>
                <a:srgbClr val="FF3399"/>
              </a:buClr>
              <a:buFont typeface="Arial" pitchFamily="34" charset="0"/>
              <a:buChar char="•"/>
              <a:defRPr>
                <a:solidFill>
                  <a:srgbClr val="1088C9"/>
                </a:solidFill>
                <a:latin typeface="+mn-lt"/>
                <a:cs typeface="Calibri" pitchFamily="34" charset="0"/>
              </a:defRPr>
            </a:lvl3pPr>
            <a:lvl4pPr marL="1550988" indent="-228600" algn="just" rtl="0" eaLnBrk="1" fontAlgn="base" hangingPunct="1">
              <a:spcBef>
                <a:spcPct val="20000"/>
              </a:spcBef>
              <a:spcAft>
                <a:spcPct val="0"/>
              </a:spcAft>
              <a:buClr>
                <a:srgbClr val="FF3399"/>
              </a:buClr>
              <a:buFont typeface="Arial" pitchFamily="34" charset="0"/>
              <a:buChar char="–"/>
              <a:defRPr sz="1600">
                <a:solidFill>
                  <a:srgbClr val="1088C9"/>
                </a:solidFill>
                <a:latin typeface="+mn-lt"/>
                <a:cs typeface="Calibri" pitchFamily="34" charset="0"/>
              </a:defRPr>
            </a:lvl4pPr>
            <a:lvl5pPr marL="1958975" indent="-228600" algn="just" rtl="0" eaLnBrk="1" fontAlgn="base" hangingPunct="1">
              <a:spcBef>
                <a:spcPct val="20000"/>
              </a:spcBef>
              <a:spcAft>
                <a:spcPct val="0"/>
              </a:spcAft>
              <a:buClr>
                <a:srgbClr val="FF3399"/>
              </a:buClr>
              <a:buFont typeface="Arial" pitchFamily="34" charset="0"/>
              <a:buChar char="–"/>
              <a:defRPr sz="1400">
                <a:solidFill>
                  <a:srgbClr val="1088C9"/>
                </a:solidFill>
                <a:latin typeface="+mn-lt"/>
                <a:cs typeface="Calibri" pitchFamily="34" charset="0"/>
              </a:defRPr>
            </a:lvl5pPr>
            <a:lvl6pPr marL="2416175" indent="-228600" algn="l" rtl="0" eaLnBrk="1" fontAlgn="base" hangingPunct="1">
              <a:spcBef>
                <a:spcPct val="20000"/>
              </a:spcBef>
              <a:spcAft>
                <a:spcPct val="0"/>
              </a:spcAft>
              <a:buClr>
                <a:srgbClr val="FF3399"/>
              </a:buClr>
              <a:buFont typeface="Arial" pitchFamily="34" charset="0"/>
              <a:buChar char="•"/>
              <a:defRPr sz="1600">
                <a:solidFill>
                  <a:srgbClr val="3366FF"/>
                </a:solidFill>
                <a:latin typeface="+mn-lt"/>
              </a:defRPr>
            </a:lvl6pPr>
            <a:lvl7pPr marL="2873375" indent="-228600" algn="l" rtl="0" eaLnBrk="1" fontAlgn="base" hangingPunct="1">
              <a:spcBef>
                <a:spcPct val="20000"/>
              </a:spcBef>
              <a:spcAft>
                <a:spcPct val="0"/>
              </a:spcAft>
              <a:buClr>
                <a:srgbClr val="FF3399"/>
              </a:buClr>
              <a:buFont typeface="Arial" pitchFamily="34" charset="0"/>
              <a:buChar char="•"/>
              <a:defRPr sz="1600">
                <a:solidFill>
                  <a:srgbClr val="3366FF"/>
                </a:solidFill>
                <a:latin typeface="+mn-lt"/>
              </a:defRPr>
            </a:lvl7pPr>
            <a:lvl8pPr marL="3330575" indent="-228600" algn="l" rtl="0" eaLnBrk="1" fontAlgn="base" hangingPunct="1">
              <a:spcBef>
                <a:spcPct val="20000"/>
              </a:spcBef>
              <a:spcAft>
                <a:spcPct val="0"/>
              </a:spcAft>
              <a:buClr>
                <a:srgbClr val="FF3399"/>
              </a:buClr>
              <a:buFont typeface="Arial" pitchFamily="34" charset="0"/>
              <a:buChar char="•"/>
              <a:defRPr sz="1600">
                <a:solidFill>
                  <a:srgbClr val="3366FF"/>
                </a:solidFill>
                <a:latin typeface="+mn-lt"/>
              </a:defRPr>
            </a:lvl8pPr>
            <a:lvl9pPr marL="3787775" indent="-228600" algn="l" rtl="0" eaLnBrk="1" fontAlgn="base" hangingPunct="1">
              <a:spcBef>
                <a:spcPct val="20000"/>
              </a:spcBef>
              <a:spcAft>
                <a:spcPct val="0"/>
              </a:spcAft>
              <a:buClr>
                <a:srgbClr val="FF3399"/>
              </a:buClr>
              <a:buFont typeface="Arial" pitchFamily="34" charset="0"/>
              <a:buChar char="•"/>
              <a:defRPr sz="1600">
                <a:solidFill>
                  <a:srgbClr val="3366FF"/>
                </a:solidFill>
                <a:latin typeface="+mn-lt"/>
              </a:defRPr>
            </a:lvl9pPr>
          </a:lstStyle>
          <a:p>
            <a:r>
              <a:rPr lang="fr-FR" sz="1800" kern="0" dirty="0" smtClean="0"/>
              <a:t>Derniers contrôles</a:t>
            </a:r>
          </a:p>
          <a:p>
            <a:r>
              <a:rPr lang="fr-FR" sz="1800" kern="0" dirty="0" smtClean="0"/>
              <a:t>Reprise des documents, produits restants, matériel mis à disposition</a:t>
            </a:r>
            <a:endParaRPr lang="fr-FR" sz="1800" kern="0" dirty="0"/>
          </a:p>
        </p:txBody>
      </p:sp>
    </p:spTree>
    <p:extLst>
      <p:ext uri="{BB962C8B-B14F-4D97-AF65-F5344CB8AC3E}">
        <p14:creationId xmlns:p14="http://schemas.microsoft.com/office/powerpoint/2010/main" val="295087595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188640"/>
            <a:ext cx="7344816" cy="461665"/>
          </a:xfrm>
        </p:spPr>
        <p:txBody>
          <a:bodyPr/>
          <a:lstStyle/>
          <a:p>
            <a:r>
              <a:rPr lang="fr-FR" dirty="0"/>
              <a:t>La vigilance des essais cliniques</a:t>
            </a:r>
          </a:p>
        </p:txBody>
      </p:sp>
      <p:sp>
        <p:nvSpPr>
          <p:cNvPr id="3" name="Espace réservé de la date 2"/>
          <p:cNvSpPr>
            <a:spLocks noGrp="1"/>
          </p:cNvSpPr>
          <p:nvPr>
            <p:ph type="dt" sz="half" idx="10"/>
          </p:nvPr>
        </p:nvSpPr>
        <p:spPr/>
        <p:txBody>
          <a:bodyPr/>
          <a:lstStyle/>
          <a:p>
            <a:fld id="{33B6F5E2-E583-413C-8922-3DC6CAA9D286}" type="datetime4">
              <a:rPr lang="fr-FR" smtClean="0"/>
              <a:pPr/>
              <a:t>14 octobre 2014</a:t>
            </a:fld>
            <a:endParaRPr lang="fr-FR" dirty="0"/>
          </a:p>
        </p:txBody>
      </p:sp>
      <p:sp>
        <p:nvSpPr>
          <p:cNvPr id="4" name="Espace réservé du pied de page 3"/>
          <p:cNvSpPr>
            <a:spLocks noGrp="1"/>
          </p:cNvSpPr>
          <p:nvPr>
            <p:ph type="ftr" sz="quarter" idx="11"/>
          </p:nvPr>
        </p:nvSpPr>
        <p:spPr/>
        <p:txBody>
          <a:bodyPr/>
          <a:lstStyle/>
          <a:p>
            <a:r>
              <a:rPr lang="fr-FR" smtClean="0"/>
              <a:t>Sunnikan Consulting 2012 - Tous droits réservés</a:t>
            </a:r>
            <a:endParaRPr lang="fr-FR" dirty="0"/>
          </a:p>
        </p:txBody>
      </p:sp>
      <p:sp>
        <p:nvSpPr>
          <p:cNvPr id="5" name="Espace réservé du numéro de diapositive 4"/>
          <p:cNvSpPr>
            <a:spLocks noGrp="1"/>
          </p:cNvSpPr>
          <p:nvPr>
            <p:ph type="sldNum" sz="quarter" idx="12"/>
          </p:nvPr>
        </p:nvSpPr>
        <p:spPr/>
        <p:txBody>
          <a:bodyPr/>
          <a:lstStyle/>
          <a:p>
            <a:fld id="{E1D61545-30E6-46C7-9396-3AB8FF037665}" type="slidenum">
              <a:rPr lang="fr-FR" smtClean="0"/>
              <a:pPr/>
              <a:t>36</a:t>
            </a:fld>
            <a:endParaRPr lang="fr-FR" dirty="0"/>
          </a:p>
        </p:txBody>
      </p:sp>
      <p:sp>
        <p:nvSpPr>
          <p:cNvPr id="7" name="Espace réservé du contenu 6"/>
          <p:cNvSpPr>
            <a:spLocks noGrp="1"/>
          </p:cNvSpPr>
          <p:nvPr>
            <p:ph idx="1"/>
          </p:nvPr>
        </p:nvSpPr>
        <p:spPr>
          <a:xfrm>
            <a:off x="323528" y="1124744"/>
            <a:ext cx="8147372" cy="4247317"/>
          </a:xfrm>
        </p:spPr>
        <p:txBody>
          <a:bodyPr/>
          <a:lstStyle/>
          <a:p>
            <a:r>
              <a:rPr lang="fr-FR" dirty="0" smtClean="0"/>
              <a:t>Afin de permettre à tout instant l'évaluation de la balance bénéfice / risque de l'essai</a:t>
            </a:r>
          </a:p>
          <a:p>
            <a:r>
              <a:rPr lang="fr-FR" dirty="0" smtClean="0"/>
              <a:t>Recueil au cours d'un essai clinique de TOUS les événements indésirables</a:t>
            </a:r>
          </a:p>
          <a:p>
            <a:r>
              <a:rPr lang="fr-FR" dirty="0" smtClean="0"/>
              <a:t>Transmission </a:t>
            </a:r>
            <a:r>
              <a:rPr lang="fr-FR" b="1" dirty="0" smtClean="0"/>
              <a:t>DANS LES 24 HEURES de TOUS les Événements Indésirables Graves</a:t>
            </a:r>
            <a:r>
              <a:rPr lang="fr-FR" dirty="0" smtClean="0"/>
              <a:t> (EIG)</a:t>
            </a:r>
          </a:p>
          <a:p>
            <a:r>
              <a:rPr lang="fr-FR" dirty="0" smtClean="0"/>
              <a:t>Évaluation des EIG (par l'Investigateur, le Promoteur) :</a:t>
            </a:r>
          </a:p>
          <a:p>
            <a:pPr lvl="1"/>
            <a:r>
              <a:rPr lang="fr-FR" dirty="0" smtClean="0"/>
              <a:t>gravité</a:t>
            </a:r>
          </a:p>
          <a:p>
            <a:pPr lvl="1"/>
            <a:r>
              <a:rPr lang="fr-FR" dirty="0" smtClean="0"/>
              <a:t>imputabilité (lien de causalité)</a:t>
            </a:r>
          </a:p>
          <a:p>
            <a:pPr lvl="1"/>
            <a:r>
              <a:rPr lang="fr-FR" dirty="0" smtClean="0"/>
              <a:t>caractère attendu / inattendu</a:t>
            </a:r>
          </a:p>
          <a:p>
            <a:r>
              <a:rPr lang="fr-FR" dirty="0" smtClean="0"/>
              <a:t>Déclaration de toutes les Suspicions d'Effet Indésirable Grave Inattendu</a:t>
            </a:r>
          </a:p>
          <a:p>
            <a:r>
              <a:rPr lang="fr-FR" dirty="0" smtClean="0"/>
              <a:t>DSUR =</a:t>
            </a:r>
            <a:r>
              <a:rPr lang="fr-FR" dirty="0" err="1" smtClean="0"/>
              <a:t>Development</a:t>
            </a:r>
            <a:r>
              <a:rPr lang="fr-FR" dirty="0" smtClean="0"/>
              <a:t> </a:t>
            </a:r>
            <a:r>
              <a:rPr lang="fr-FR" dirty="0" err="1" smtClean="0"/>
              <a:t>Safety</a:t>
            </a:r>
            <a:r>
              <a:rPr lang="fr-FR" dirty="0" smtClean="0"/>
              <a:t> Update Report</a:t>
            </a:r>
          </a:p>
          <a:p>
            <a:endParaRPr lang="fr-FR" dirty="0" smtClean="0"/>
          </a:p>
          <a:p>
            <a:pPr lvl="1"/>
            <a:endParaRPr lang="fr-FR" dirty="0"/>
          </a:p>
        </p:txBody>
      </p:sp>
    </p:spTree>
    <p:extLst>
      <p:ext uri="{BB962C8B-B14F-4D97-AF65-F5344CB8AC3E}">
        <p14:creationId xmlns:p14="http://schemas.microsoft.com/office/powerpoint/2010/main" val="412902140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188640"/>
            <a:ext cx="7344816" cy="461665"/>
          </a:xfrm>
        </p:spPr>
        <p:txBody>
          <a:bodyPr/>
          <a:lstStyle/>
          <a:p>
            <a:r>
              <a:rPr lang="fr-FR" dirty="0"/>
              <a:t>Les contrôles qualité, les audits, les inspections</a:t>
            </a:r>
          </a:p>
        </p:txBody>
      </p:sp>
      <p:sp>
        <p:nvSpPr>
          <p:cNvPr id="3" name="Espace réservé de la date 2"/>
          <p:cNvSpPr>
            <a:spLocks noGrp="1"/>
          </p:cNvSpPr>
          <p:nvPr>
            <p:ph type="dt" sz="half" idx="10"/>
          </p:nvPr>
        </p:nvSpPr>
        <p:spPr/>
        <p:txBody>
          <a:bodyPr/>
          <a:lstStyle/>
          <a:p>
            <a:fld id="{33B6F5E2-E583-413C-8922-3DC6CAA9D286}" type="datetime4">
              <a:rPr lang="fr-FR" smtClean="0"/>
              <a:pPr/>
              <a:t>14 octobre 2014</a:t>
            </a:fld>
            <a:endParaRPr lang="fr-FR" dirty="0"/>
          </a:p>
        </p:txBody>
      </p:sp>
      <p:sp>
        <p:nvSpPr>
          <p:cNvPr id="4" name="Espace réservé du pied de page 3"/>
          <p:cNvSpPr>
            <a:spLocks noGrp="1"/>
          </p:cNvSpPr>
          <p:nvPr>
            <p:ph type="ftr" sz="quarter" idx="11"/>
          </p:nvPr>
        </p:nvSpPr>
        <p:spPr/>
        <p:txBody>
          <a:bodyPr/>
          <a:lstStyle/>
          <a:p>
            <a:r>
              <a:rPr lang="fr-FR" smtClean="0"/>
              <a:t>Sunnikan Consulting 2012 - Tous droits réservés</a:t>
            </a:r>
            <a:endParaRPr lang="fr-FR" dirty="0"/>
          </a:p>
        </p:txBody>
      </p:sp>
      <p:sp>
        <p:nvSpPr>
          <p:cNvPr id="5" name="Espace réservé du numéro de diapositive 4"/>
          <p:cNvSpPr>
            <a:spLocks noGrp="1"/>
          </p:cNvSpPr>
          <p:nvPr>
            <p:ph type="sldNum" sz="quarter" idx="12"/>
          </p:nvPr>
        </p:nvSpPr>
        <p:spPr/>
        <p:txBody>
          <a:bodyPr/>
          <a:lstStyle/>
          <a:p>
            <a:fld id="{E1D61545-30E6-46C7-9396-3AB8FF037665}" type="slidenum">
              <a:rPr lang="fr-FR" smtClean="0"/>
              <a:pPr/>
              <a:t>37</a:t>
            </a:fld>
            <a:endParaRPr lang="fr-FR" dirty="0"/>
          </a:p>
        </p:txBody>
      </p:sp>
      <p:sp>
        <p:nvSpPr>
          <p:cNvPr id="7" name="Espace réservé du contenu 6"/>
          <p:cNvSpPr>
            <a:spLocks noGrp="1"/>
          </p:cNvSpPr>
          <p:nvPr>
            <p:ph idx="1"/>
          </p:nvPr>
        </p:nvSpPr>
        <p:spPr>
          <a:xfrm>
            <a:off x="323528" y="836712"/>
            <a:ext cx="7344816" cy="4025717"/>
          </a:xfrm>
        </p:spPr>
        <p:txBody>
          <a:bodyPr/>
          <a:lstStyle/>
          <a:p>
            <a:r>
              <a:rPr lang="fr-FR" dirty="0" smtClean="0"/>
              <a:t>Contrôles qualité :</a:t>
            </a:r>
          </a:p>
          <a:p>
            <a:pPr lvl="1"/>
            <a:r>
              <a:rPr lang="fr-FR" dirty="0" smtClean="0"/>
              <a:t>visites de monitoring</a:t>
            </a:r>
          </a:p>
          <a:p>
            <a:pPr lvl="1"/>
            <a:r>
              <a:rPr lang="fr-FR" dirty="0" smtClean="0"/>
              <a:t>double saisie des données</a:t>
            </a:r>
          </a:p>
          <a:p>
            <a:pPr lvl="1"/>
            <a:r>
              <a:rPr lang="fr-FR" dirty="0" smtClean="0"/>
              <a:t>contrôles de cohérence des données</a:t>
            </a:r>
          </a:p>
          <a:p>
            <a:pPr lvl="1"/>
            <a:r>
              <a:rPr lang="fr-FR" dirty="0" smtClean="0"/>
              <a:t>contrôles de la documentation de l'essai</a:t>
            </a:r>
          </a:p>
          <a:p>
            <a:r>
              <a:rPr lang="fr-FR" dirty="0" smtClean="0"/>
              <a:t>Audits</a:t>
            </a:r>
          </a:p>
          <a:p>
            <a:pPr lvl="1"/>
            <a:r>
              <a:rPr lang="fr-FR" dirty="0" smtClean="0"/>
              <a:t>de l'essai chez le Promoteur</a:t>
            </a:r>
          </a:p>
          <a:p>
            <a:pPr lvl="1"/>
            <a:r>
              <a:rPr lang="fr-FR" dirty="0" smtClean="0"/>
              <a:t>du déroulement de l'essai dans les centres d'investigation</a:t>
            </a:r>
          </a:p>
          <a:p>
            <a:pPr lvl="1"/>
            <a:r>
              <a:rPr lang="fr-FR" dirty="0" smtClean="0"/>
              <a:t>des prestataires (audits de qualification, audits de suivi)</a:t>
            </a:r>
            <a:endParaRPr lang="fr-FR" dirty="0"/>
          </a:p>
          <a:p>
            <a:r>
              <a:rPr lang="fr-FR" dirty="0" smtClean="0"/>
              <a:t>Inspections</a:t>
            </a:r>
          </a:p>
          <a:p>
            <a:pPr lvl="1"/>
            <a:r>
              <a:rPr lang="fr-FR" dirty="0" smtClean="0"/>
              <a:t>par les Inspecteurs de Santé Publique (ont pouvoir de police)</a:t>
            </a:r>
          </a:p>
          <a:p>
            <a:pPr lvl="1"/>
            <a:r>
              <a:rPr lang="fr-FR" dirty="0" smtClean="0"/>
              <a:t>peuvent remonter jusqu'au patient</a:t>
            </a:r>
          </a:p>
        </p:txBody>
      </p:sp>
      <p:sp>
        <p:nvSpPr>
          <p:cNvPr id="8" name="Rectangle 7"/>
          <p:cNvSpPr/>
          <p:nvPr/>
        </p:nvSpPr>
        <p:spPr>
          <a:xfrm>
            <a:off x="2915816" y="5092785"/>
            <a:ext cx="4536504" cy="1000511"/>
          </a:xfrm>
          <a:prstGeom prst="rect">
            <a:avLst/>
          </a:prstGeom>
          <a:ln w="12700"/>
        </p:spPr>
        <p:style>
          <a:lnRef idx="2">
            <a:schemeClr val="accent5"/>
          </a:lnRef>
          <a:fillRef idx="1">
            <a:schemeClr val="lt1"/>
          </a:fillRef>
          <a:effectRef idx="0">
            <a:schemeClr val="accent5"/>
          </a:effectRef>
          <a:fontRef idx="minor">
            <a:schemeClr val="dk1"/>
          </a:fontRef>
        </p:style>
        <p:txBody>
          <a:bodyPr rtlCol="0" anchor="ctr"/>
          <a:lstStyle/>
          <a:p>
            <a:pPr marL="342900" indent="-342900">
              <a:buFont typeface="+mj-lt"/>
              <a:buAutoNum type="arabicPeriod"/>
            </a:pPr>
            <a:r>
              <a:rPr lang="fr-FR" sz="1800" b="1" dirty="0" smtClean="0">
                <a:solidFill>
                  <a:srgbClr val="FF0000"/>
                </a:solidFill>
              </a:rPr>
              <a:t>Protection et respect des droits des sujets</a:t>
            </a:r>
          </a:p>
          <a:p>
            <a:pPr marL="342900" indent="-342900">
              <a:buFont typeface="+mj-lt"/>
              <a:buAutoNum type="arabicPeriod"/>
            </a:pPr>
            <a:r>
              <a:rPr lang="fr-FR" sz="1800" b="1" dirty="0" smtClean="0">
                <a:solidFill>
                  <a:srgbClr val="FF0000"/>
                </a:solidFill>
              </a:rPr>
              <a:t>Respect de la réglementation applicable</a:t>
            </a:r>
          </a:p>
          <a:p>
            <a:pPr marL="342900" indent="-342900">
              <a:buFont typeface="+mj-lt"/>
              <a:buAutoNum type="arabicPeriod"/>
            </a:pPr>
            <a:r>
              <a:rPr lang="fr-FR" sz="1800" b="1" dirty="0" smtClean="0">
                <a:solidFill>
                  <a:srgbClr val="FF0000"/>
                </a:solidFill>
              </a:rPr>
              <a:t>Fiabilité des données</a:t>
            </a:r>
            <a:endParaRPr lang="fr-FR" sz="1800" b="1" dirty="0">
              <a:solidFill>
                <a:srgbClr val="FF0000"/>
              </a:solidFill>
            </a:endParaRPr>
          </a:p>
        </p:txBody>
      </p:sp>
    </p:spTree>
    <p:extLst>
      <p:ext uri="{BB962C8B-B14F-4D97-AF65-F5344CB8AC3E}">
        <p14:creationId xmlns:p14="http://schemas.microsoft.com/office/powerpoint/2010/main" val="42943553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p>
            <a:fld id="{33B6F5E2-E583-413C-8922-3DC6CAA9D286}" type="datetime4">
              <a:rPr lang="fr-FR" smtClean="0"/>
              <a:pPr/>
              <a:t>14 octobre 2014</a:t>
            </a:fld>
            <a:endParaRPr lang="fr-FR" dirty="0"/>
          </a:p>
        </p:txBody>
      </p:sp>
      <p:sp>
        <p:nvSpPr>
          <p:cNvPr id="4" name="Espace réservé du pied de page 3"/>
          <p:cNvSpPr>
            <a:spLocks noGrp="1"/>
          </p:cNvSpPr>
          <p:nvPr>
            <p:ph type="ftr" sz="quarter" idx="11"/>
          </p:nvPr>
        </p:nvSpPr>
        <p:spPr/>
        <p:txBody>
          <a:bodyPr/>
          <a:lstStyle/>
          <a:p>
            <a:r>
              <a:rPr lang="fr-FR" smtClean="0"/>
              <a:t>Sunnikan Consulting 2012 - Tous droits réservés</a:t>
            </a:r>
            <a:endParaRPr lang="fr-FR" dirty="0"/>
          </a:p>
        </p:txBody>
      </p:sp>
      <p:sp>
        <p:nvSpPr>
          <p:cNvPr id="5" name="Espace réservé du numéro de diapositive 4"/>
          <p:cNvSpPr>
            <a:spLocks noGrp="1"/>
          </p:cNvSpPr>
          <p:nvPr>
            <p:ph type="sldNum" sz="quarter" idx="12"/>
          </p:nvPr>
        </p:nvSpPr>
        <p:spPr/>
        <p:txBody>
          <a:bodyPr/>
          <a:lstStyle/>
          <a:p>
            <a:fld id="{E1D61545-30E6-46C7-9396-3AB8FF037665}" type="slidenum">
              <a:rPr lang="fr-FR" smtClean="0"/>
              <a:pPr/>
              <a:t>38</a:t>
            </a:fld>
            <a:endParaRPr lang="fr-FR" dirty="0"/>
          </a:p>
        </p:txBody>
      </p:sp>
      <p:sp>
        <p:nvSpPr>
          <p:cNvPr id="2" name="Titre 1"/>
          <p:cNvSpPr>
            <a:spLocks noGrp="1"/>
          </p:cNvSpPr>
          <p:nvPr>
            <p:ph type="title"/>
          </p:nvPr>
        </p:nvSpPr>
        <p:spPr>
          <a:xfrm>
            <a:off x="323528" y="188640"/>
            <a:ext cx="7344816" cy="504056"/>
          </a:xfrm>
        </p:spPr>
        <p:txBody>
          <a:bodyPr/>
          <a:lstStyle/>
          <a:p>
            <a:r>
              <a:rPr lang="fr-FR" dirty="0" smtClean="0"/>
              <a:t>Gestion des données ("</a:t>
            </a:r>
            <a:r>
              <a:rPr lang="fr-FR" i="1" dirty="0" smtClean="0"/>
              <a:t>data management</a:t>
            </a:r>
            <a:r>
              <a:rPr lang="fr-FR" dirty="0" smtClean="0"/>
              <a:t>")</a:t>
            </a:r>
            <a:endParaRPr lang="fr-FR" dirty="0"/>
          </a:p>
        </p:txBody>
      </p:sp>
      <p:pic>
        <p:nvPicPr>
          <p:cNvPr id="8" name="Image 7"/>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7778" y="980728"/>
            <a:ext cx="9020726" cy="4536504"/>
          </a:xfrm>
          <a:prstGeom prst="rect">
            <a:avLst/>
          </a:prstGeom>
        </p:spPr>
      </p:pic>
    </p:spTree>
    <p:extLst>
      <p:ext uri="{BB962C8B-B14F-4D97-AF65-F5344CB8AC3E}">
        <p14:creationId xmlns:p14="http://schemas.microsoft.com/office/powerpoint/2010/main" val="237430746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p>
            <a:fld id="{33B6F5E2-E583-413C-8922-3DC6CAA9D286}" type="datetime4">
              <a:rPr lang="fr-FR" smtClean="0"/>
              <a:pPr/>
              <a:t>14 octobre 2014</a:t>
            </a:fld>
            <a:endParaRPr lang="fr-FR" dirty="0"/>
          </a:p>
        </p:txBody>
      </p:sp>
      <p:sp>
        <p:nvSpPr>
          <p:cNvPr id="4" name="Espace réservé du pied de page 3"/>
          <p:cNvSpPr>
            <a:spLocks noGrp="1"/>
          </p:cNvSpPr>
          <p:nvPr>
            <p:ph type="ftr" sz="quarter" idx="11"/>
          </p:nvPr>
        </p:nvSpPr>
        <p:spPr/>
        <p:txBody>
          <a:bodyPr/>
          <a:lstStyle/>
          <a:p>
            <a:r>
              <a:rPr lang="fr-FR" smtClean="0"/>
              <a:t>Sunnikan Consulting 2012 - Tous droits réservés</a:t>
            </a:r>
            <a:endParaRPr lang="fr-FR" dirty="0"/>
          </a:p>
        </p:txBody>
      </p:sp>
      <p:sp>
        <p:nvSpPr>
          <p:cNvPr id="5" name="Espace réservé du numéro de diapositive 4"/>
          <p:cNvSpPr>
            <a:spLocks noGrp="1"/>
          </p:cNvSpPr>
          <p:nvPr>
            <p:ph type="sldNum" sz="quarter" idx="12"/>
          </p:nvPr>
        </p:nvSpPr>
        <p:spPr/>
        <p:txBody>
          <a:bodyPr/>
          <a:lstStyle/>
          <a:p>
            <a:fld id="{E1D61545-30E6-46C7-9396-3AB8FF037665}" type="slidenum">
              <a:rPr lang="fr-FR" smtClean="0"/>
              <a:pPr/>
              <a:t>39</a:t>
            </a:fld>
            <a:endParaRPr lang="fr-FR" dirty="0"/>
          </a:p>
        </p:txBody>
      </p:sp>
      <p:sp>
        <p:nvSpPr>
          <p:cNvPr id="2" name="Titre 1"/>
          <p:cNvSpPr>
            <a:spLocks noGrp="1"/>
          </p:cNvSpPr>
          <p:nvPr>
            <p:ph type="title"/>
          </p:nvPr>
        </p:nvSpPr>
        <p:spPr>
          <a:xfrm>
            <a:off x="323528" y="188640"/>
            <a:ext cx="7344816" cy="504056"/>
          </a:xfrm>
        </p:spPr>
        <p:txBody>
          <a:bodyPr/>
          <a:lstStyle/>
          <a:p>
            <a:r>
              <a:rPr lang="fr-FR" dirty="0" smtClean="0"/>
              <a:t>Statistiques</a:t>
            </a:r>
            <a:endParaRPr lang="fr-FR" dirty="0"/>
          </a:p>
        </p:txBody>
      </p:sp>
      <p:pic>
        <p:nvPicPr>
          <p:cNvPr id="7" name="Image 6"/>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0" y="1916832"/>
            <a:ext cx="9144000" cy="3340968"/>
          </a:xfrm>
          <a:prstGeom prst="rect">
            <a:avLst/>
          </a:prstGeom>
        </p:spPr>
      </p:pic>
    </p:spTree>
    <p:extLst>
      <p:ext uri="{BB962C8B-B14F-4D97-AF65-F5344CB8AC3E}">
        <p14:creationId xmlns:p14="http://schemas.microsoft.com/office/powerpoint/2010/main" val="344565550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188640"/>
            <a:ext cx="7344816" cy="461665"/>
          </a:xfrm>
        </p:spPr>
        <p:txBody>
          <a:bodyPr/>
          <a:lstStyle/>
          <a:p>
            <a:r>
              <a:rPr lang="fr-FR" dirty="0" smtClean="0"/>
              <a:t>Le Rapport d'Essai Cliniques, la </a:t>
            </a:r>
            <a:r>
              <a:rPr lang="fr-FR" dirty="0"/>
              <a:t>publication</a:t>
            </a:r>
          </a:p>
        </p:txBody>
      </p:sp>
      <p:sp>
        <p:nvSpPr>
          <p:cNvPr id="3" name="Espace réservé de la date 2"/>
          <p:cNvSpPr>
            <a:spLocks noGrp="1"/>
          </p:cNvSpPr>
          <p:nvPr>
            <p:ph type="dt" sz="half" idx="10"/>
          </p:nvPr>
        </p:nvSpPr>
        <p:spPr/>
        <p:txBody>
          <a:bodyPr/>
          <a:lstStyle/>
          <a:p>
            <a:fld id="{33B6F5E2-E583-413C-8922-3DC6CAA9D286}" type="datetime4">
              <a:rPr lang="fr-FR" smtClean="0"/>
              <a:pPr/>
              <a:t>14 octobre 2014</a:t>
            </a:fld>
            <a:endParaRPr lang="fr-FR" dirty="0"/>
          </a:p>
        </p:txBody>
      </p:sp>
      <p:sp>
        <p:nvSpPr>
          <p:cNvPr id="4" name="Espace réservé du pied de page 3"/>
          <p:cNvSpPr>
            <a:spLocks noGrp="1"/>
          </p:cNvSpPr>
          <p:nvPr>
            <p:ph type="ftr" sz="quarter" idx="11"/>
          </p:nvPr>
        </p:nvSpPr>
        <p:spPr/>
        <p:txBody>
          <a:bodyPr/>
          <a:lstStyle/>
          <a:p>
            <a:r>
              <a:rPr lang="fr-FR" smtClean="0"/>
              <a:t>Sunnikan Consulting 2012 - Tous droits réservés</a:t>
            </a:r>
            <a:endParaRPr lang="fr-FR" dirty="0"/>
          </a:p>
        </p:txBody>
      </p:sp>
      <p:sp>
        <p:nvSpPr>
          <p:cNvPr id="5" name="Espace réservé du numéro de diapositive 4"/>
          <p:cNvSpPr>
            <a:spLocks noGrp="1"/>
          </p:cNvSpPr>
          <p:nvPr>
            <p:ph type="sldNum" sz="quarter" idx="12"/>
          </p:nvPr>
        </p:nvSpPr>
        <p:spPr/>
        <p:txBody>
          <a:bodyPr/>
          <a:lstStyle/>
          <a:p>
            <a:fld id="{E1D61545-30E6-46C7-9396-3AB8FF037665}" type="slidenum">
              <a:rPr lang="fr-FR" smtClean="0"/>
              <a:pPr/>
              <a:t>40</a:t>
            </a:fld>
            <a:endParaRPr lang="fr-FR" dirty="0"/>
          </a:p>
        </p:txBody>
      </p:sp>
      <p:sp>
        <p:nvSpPr>
          <p:cNvPr id="7" name="Espace réservé du contenu 6"/>
          <p:cNvSpPr>
            <a:spLocks noGrp="1"/>
          </p:cNvSpPr>
          <p:nvPr>
            <p:ph idx="1"/>
          </p:nvPr>
        </p:nvSpPr>
        <p:spPr>
          <a:xfrm>
            <a:off x="314716" y="1196752"/>
            <a:ext cx="7344816" cy="2529923"/>
          </a:xfrm>
        </p:spPr>
        <p:txBody>
          <a:bodyPr/>
          <a:lstStyle/>
          <a:p>
            <a:r>
              <a:rPr lang="fr-FR" dirty="0" smtClean="0"/>
              <a:t>Tout essai clinique donne lieu à un Rapport d'Essai Clinique</a:t>
            </a:r>
          </a:p>
          <a:p>
            <a:r>
              <a:rPr lang="fr-FR" dirty="0" smtClean="0"/>
              <a:t>La publication des résultats des essais cliniques est une obligation éthique</a:t>
            </a:r>
          </a:p>
          <a:p>
            <a:r>
              <a:rPr lang="fr-FR" dirty="0" smtClean="0"/>
              <a:t>Les publications doivent respecter le secret professionnel</a:t>
            </a:r>
          </a:p>
          <a:p>
            <a:r>
              <a:rPr lang="fr-FR" dirty="0" smtClean="0"/>
              <a:t>L'industrie pharmaceutique s'est engagée à publier les résultats des essais cliniques (qu'ils soient positifs ou négatifs) dans des revues scientifiques</a:t>
            </a:r>
          </a:p>
          <a:p>
            <a:r>
              <a:rPr lang="fr-FR" dirty="0" smtClean="0"/>
              <a:t>Toute publication donne lieu à déclaration des liens d'intérêt</a:t>
            </a:r>
            <a:endParaRPr lang="fr-FR" dirty="0"/>
          </a:p>
        </p:txBody>
      </p:sp>
    </p:spTree>
    <p:extLst>
      <p:ext uri="{BB962C8B-B14F-4D97-AF65-F5344CB8AC3E}">
        <p14:creationId xmlns:p14="http://schemas.microsoft.com/office/powerpoint/2010/main" val="373790066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p>
            <a:fld id="{33B6F5E2-E583-413C-8922-3DC6CAA9D286}" type="datetime4">
              <a:rPr lang="fr-FR" smtClean="0"/>
              <a:pPr/>
              <a:t>14 octobre 2014</a:t>
            </a:fld>
            <a:endParaRPr lang="fr-FR" dirty="0"/>
          </a:p>
        </p:txBody>
      </p:sp>
      <p:sp>
        <p:nvSpPr>
          <p:cNvPr id="4" name="Espace réservé du pied de page 3"/>
          <p:cNvSpPr>
            <a:spLocks noGrp="1"/>
          </p:cNvSpPr>
          <p:nvPr>
            <p:ph type="ftr" sz="quarter" idx="11"/>
          </p:nvPr>
        </p:nvSpPr>
        <p:spPr/>
        <p:txBody>
          <a:bodyPr/>
          <a:lstStyle/>
          <a:p>
            <a:r>
              <a:rPr lang="fr-FR" smtClean="0"/>
              <a:t>Sunnikan Consulting 2012 - Tous droits réservés</a:t>
            </a:r>
            <a:endParaRPr lang="fr-FR" dirty="0"/>
          </a:p>
        </p:txBody>
      </p:sp>
      <p:sp>
        <p:nvSpPr>
          <p:cNvPr id="5" name="Espace réservé du numéro de diapositive 4"/>
          <p:cNvSpPr>
            <a:spLocks noGrp="1"/>
          </p:cNvSpPr>
          <p:nvPr>
            <p:ph type="sldNum" sz="quarter" idx="12"/>
          </p:nvPr>
        </p:nvSpPr>
        <p:spPr/>
        <p:txBody>
          <a:bodyPr/>
          <a:lstStyle/>
          <a:p>
            <a:fld id="{E1D61545-30E6-46C7-9396-3AB8FF037665}" type="slidenum">
              <a:rPr lang="fr-FR" smtClean="0"/>
              <a:pPr/>
              <a:t>41</a:t>
            </a:fld>
            <a:endParaRPr lang="fr-FR" dirty="0"/>
          </a:p>
        </p:txBody>
      </p:sp>
      <p:sp>
        <p:nvSpPr>
          <p:cNvPr id="7" name="Titre 6"/>
          <p:cNvSpPr>
            <a:spLocks noGrp="1"/>
          </p:cNvSpPr>
          <p:nvPr>
            <p:ph type="title"/>
          </p:nvPr>
        </p:nvSpPr>
        <p:spPr>
          <a:xfrm>
            <a:off x="323528" y="188640"/>
            <a:ext cx="7344816" cy="492443"/>
          </a:xfrm>
        </p:spPr>
        <p:txBody>
          <a:bodyPr/>
          <a:lstStyle/>
          <a:p>
            <a:r>
              <a:rPr lang="fr-FR" dirty="0" smtClean="0"/>
              <a:t>Rapport d'Essai Clinique et Publications</a:t>
            </a:r>
            <a:endParaRPr lang="fr-FR" dirty="0"/>
          </a:p>
        </p:txBody>
      </p:sp>
      <p:pic>
        <p:nvPicPr>
          <p:cNvPr id="8" name="Image 7"/>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72008" y="1052736"/>
            <a:ext cx="9036496" cy="4536504"/>
          </a:xfrm>
          <a:prstGeom prst="rect">
            <a:avLst/>
          </a:prstGeom>
        </p:spPr>
      </p:pic>
    </p:spTree>
    <p:extLst>
      <p:ext uri="{BB962C8B-B14F-4D97-AF65-F5344CB8AC3E}">
        <p14:creationId xmlns:p14="http://schemas.microsoft.com/office/powerpoint/2010/main" val="17583492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188640"/>
            <a:ext cx="7344816" cy="461665"/>
          </a:xfrm>
        </p:spPr>
        <p:txBody>
          <a:bodyPr/>
          <a:lstStyle/>
          <a:p>
            <a:r>
              <a:rPr lang="fr-FR" dirty="0"/>
              <a:t>La durée </a:t>
            </a:r>
            <a:r>
              <a:rPr lang="fr-FR" dirty="0" smtClean="0"/>
              <a:t>d'un essai clinique et de ses étapes</a:t>
            </a:r>
            <a:endParaRPr lang="fr-FR" dirty="0"/>
          </a:p>
        </p:txBody>
      </p:sp>
      <p:sp>
        <p:nvSpPr>
          <p:cNvPr id="3" name="Espace réservé de la date 2"/>
          <p:cNvSpPr>
            <a:spLocks noGrp="1"/>
          </p:cNvSpPr>
          <p:nvPr>
            <p:ph type="dt" sz="half" idx="10"/>
          </p:nvPr>
        </p:nvSpPr>
        <p:spPr/>
        <p:txBody>
          <a:bodyPr/>
          <a:lstStyle/>
          <a:p>
            <a:fld id="{33B6F5E2-E583-413C-8922-3DC6CAA9D286}" type="datetime4">
              <a:rPr lang="fr-FR" smtClean="0"/>
              <a:pPr/>
              <a:t>14 octobre 2014</a:t>
            </a:fld>
            <a:endParaRPr lang="fr-FR" dirty="0"/>
          </a:p>
        </p:txBody>
      </p:sp>
      <p:sp>
        <p:nvSpPr>
          <p:cNvPr id="4" name="Espace réservé du pied de page 3"/>
          <p:cNvSpPr>
            <a:spLocks noGrp="1"/>
          </p:cNvSpPr>
          <p:nvPr>
            <p:ph type="ftr" sz="quarter" idx="11"/>
          </p:nvPr>
        </p:nvSpPr>
        <p:spPr/>
        <p:txBody>
          <a:bodyPr/>
          <a:lstStyle/>
          <a:p>
            <a:r>
              <a:rPr lang="fr-FR" smtClean="0"/>
              <a:t>Sunnikan Consulting 2012 - Tous droits réservés</a:t>
            </a:r>
            <a:endParaRPr lang="fr-FR" dirty="0"/>
          </a:p>
        </p:txBody>
      </p:sp>
      <p:sp>
        <p:nvSpPr>
          <p:cNvPr id="5" name="Espace réservé du numéro de diapositive 4"/>
          <p:cNvSpPr>
            <a:spLocks noGrp="1"/>
          </p:cNvSpPr>
          <p:nvPr>
            <p:ph type="sldNum" sz="quarter" idx="12"/>
          </p:nvPr>
        </p:nvSpPr>
        <p:spPr/>
        <p:txBody>
          <a:bodyPr/>
          <a:lstStyle/>
          <a:p>
            <a:fld id="{E1D61545-30E6-46C7-9396-3AB8FF037665}" type="slidenum">
              <a:rPr lang="fr-FR" smtClean="0"/>
              <a:pPr/>
              <a:t>42</a:t>
            </a:fld>
            <a:endParaRPr lang="fr-FR" dirty="0"/>
          </a:p>
        </p:txBody>
      </p:sp>
      <p:graphicFrame>
        <p:nvGraphicFramePr>
          <p:cNvPr id="8" name="Tableau 7"/>
          <p:cNvGraphicFramePr>
            <a:graphicFrameLocks noGrp="1"/>
          </p:cNvGraphicFramePr>
          <p:nvPr>
            <p:extLst>
              <p:ext uri="{D42A27DB-BD31-4B8C-83A1-F6EECF244321}">
                <p14:modId xmlns:p14="http://schemas.microsoft.com/office/powerpoint/2010/main" val="1061922397"/>
              </p:ext>
            </p:extLst>
          </p:nvPr>
        </p:nvGraphicFramePr>
        <p:xfrm>
          <a:off x="323528" y="1124744"/>
          <a:ext cx="8147373" cy="3708400"/>
        </p:xfrm>
        <a:graphic>
          <a:graphicData uri="http://schemas.openxmlformats.org/drawingml/2006/table">
            <a:tbl>
              <a:tblPr firstRow="1" bandRow="1">
                <a:tableStyleId>{2D5ABB26-0587-4C30-8999-92F81FD0307C}</a:tableStyleId>
              </a:tblPr>
              <a:tblGrid>
                <a:gridCol w="2881195"/>
                <a:gridCol w="2633089"/>
                <a:gridCol w="2633089"/>
              </a:tblGrid>
              <a:tr h="370840">
                <a:tc>
                  <a:txBody>
                    <a:bodyPr/>
                    <a:lstStyle/>
                    <a:p>
                      <a:pPr algn="ctr"/>
                      <a:r>
                        <a:rPr lang="fr-FR" b="1" dirty="0" smtClean="0"/>
                        <a:t>Étape</a:t>
                      </a:r>
                      <a:endParaRPr lang="fr-F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gridSpan="2">
                  <a:txBody>
                    <a:bodyPr/>
                    <a:lstStyle/>
                    <a:p>
                      <a:pPr algn="ctr"/>
                      <a:r>
                        <a:rPr lang="fr-FR" b="1" dirty="0" smtClean="0"/>
                        <a:t>Durée</a:t>
                      </a:r>
                      <a:endParaRPr lang="fr-F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hMerge="1">
                  <a:txBody>
                    <a:bodyPr/>
                    <a:lstStyle/>
                    <a:p>
                      <a:endParaRPr lang="fr-FR"/>
                    </a:p>
                  </a:txBody>
                  <a:tcPr/>
                </a:tc>
              </a:tr>
              <a:tr h="370840">
                <a:tc>
                  <a:txBody>
                    <a:bodyPr/>
                    <a:lstStyle/>
                    <a:p>
                      <a:r>
                        <a:rPr lang="fr-FR" dirty="0" smtClean="0"/>
                        <a:t>Comité d'Éthique</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400" rtl="0" eaLnBrk="1" latinLnBrk="0" hangingPunct="1"/>
                      <a:r>
                        <a:rPr lang="fr-FR" sz="1800" kern="1200" baseline="0" dirty="0" smtClean="0">
                          <a:solidFill>
                            <a:srgbClr val="003399"/>
                          </a:solidFill>
                          <a:latin typeface="+mn-lt"/>
                          <a:ea typeface="+mn-ea"/>
                          <a:cs typeface="+mn-cs"/>
                        </a:rPr>
                        <a:t>35 à 60 jours</a:t>
                      </a:r>
                      <a:endParaRPr lang="fr-FR" sz="1800" kern="1200" baseline="0" dirty="0">
                        <a:solidFill>
                          <a:srgbClr val="003399"/>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marL="0" algn="l" defTabSz="914400" rtl="0" eaLnBrk="1" latinLnBrk="0" hangingPunct="1"/>
                      <a:r>
                        <a:rPr lang="fr-FR" sz="1800" kern="1200" baseline="0" dirty="0" smtClean="0">
                          <a:solidFill>
                            <a:srgbClr val="003399"/>
                          </a:solidFill>
                          <a:latin typeface="+mn-lt"/>
                          <a:ea typeface="+mn-ea"/>
                          <a:cs typeface="+mn-cs"/>
                        </a:rPr>
                        <a:t>en parallèle</a:t>
                      </a:r>
                      <a:endParaRPr lang="fr-FR" sz="1800" kern="1200" baseline="0" dirty="0">
                        <a:solidFill>
                          <a:srgbClr val="003399"/>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fr-FR" dirty="0" smtClean="0"/>
                        <a:t>ANSM</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400" rtl="0" eaLnBrk="1" latinLnBrk="0" hangingPunct="1"/>
                      <a:r>
                        <a:rPr lang="fr-FR" sz="1800" kern="1200" baseline="0" dirty="0" smtClean="0">
                          <a:solidFill>
                            <a:srgbClr val="003399"/>
                          </a:solidFill>
                          <a:latin typeface="+mn-lt"/>
                          <a:ea typeface="+mn-ea"/>
                          <a:cs typeface="+mn-cs"/>
                        </a:rPr>
                        <a:t>&lt; 60 jours</a:t>
                      </a:r>
                      <a:endParaRPr lang="fr-FR" sz="1800" kern="1200" baseline="0" dirty="0">
                        <a:solidFill>
                          <a:srgbClr val="003399"/>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marL="0" algn="l" defTabSz="914400" rtl="0" eaLnBrk="1" latinLnBrk="0" hangingPunct="1"/>
                      <a:endParaRPr lang="fr-FR" sz="1800" kern="1200" baseline="0" dirty="0">
                        <a:solidFill>
                          <a:srgbClr val="003399"/>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fr-FR" dirty="0" smtClean="0"/>
                        <a:t>Contrats avec hôpitaux</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marL="0" algn="l" defTabSz="914400" rtl="0" eaLnBrk="1" latinLnBrk="0" hangingPunct="1"/>
                      <a:r>
                        <a:rPr lang="fr-FR" sz="1800" kern="1200" baseline="0" dirty="0" smtClean="0">
                          <a:solidFill>
                            <a:srgbClr val="003399"/>
                          </a:solidFill>
                          <a:latin typeface="+mn-lt"/>
                          <a:ea typeface="+mn-ea"/>
                          <a:cs typeface="+mn-cs"/>
                        </a:rPr>
                        <a:t>110 jours en moyenne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r-FR"/>
                    </a:p>
                  </a:txBody>
                  <a:tcPr/>
                </a:tc>
              </a:tr>
              <a:tr h="370840">
                <a:tc>
                  <a:txBody>
                    <a:bodyPr/>
                    <a:lstStyle/>
                    <a:p>
                      <a:r>
                        <a:rPr lang="fr-FR" dirty="0" smtClean="0"/>
                        <a:t>Préparation</a:t>
                      </a:r>
                      <a:r>
                        <a:rPr lang="fr-FR" baseline="0" dirty="0" smtClean="0"/>
                        <a:t> de l'essai</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marL="0" algn="l" defTabSz="914400" rtl="0" eaLnBrk="1" latinLnBrk="0" hangingPunct="1"/>
                      <a:r>
                        <a:rPr lang="fr-FR" sz="1800" kern="1200" baseline="0" dirty="0" smtClean="0">
                          <a:solidFill>
                            <a:srgbClr val="003399"/>
                          </a:solidFill>
                          <a:latin typeface="+mn-lt"/>
                          <a:ea typeface="+mn-ea"/>
                          <a:cs typeface="+mn-cs"/>
                        </a:rPr>
                        <a:t>plusieurs mois</a:t>
                      </a:r>
                      <a:endParaRPr lang="fr-FR" sz="1800" kern="1200" baseline="0" dirty="0">
                        <a:solidFill>
                          <a:srgbClr val="003399"/>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r-FR"/>
                    </a:p>
                  </a:txBody>
                  <a:tcPr/>
                </a:tc>
              </a:tr>
              <a:tr h="370840">
                <a:tc>
                  <a:txBody>
                    <a:bodyPr/>
                    <a:lstStyle/>
                    <a:p>
                      <a:r>
                        <a:rPr lang="fr-FR" dirty="0" smtClean="0"/>
                        <a:t>Phase d'inclusion</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marL="0" algn="l" defTabSz="914400" rtl="0" eaLnBrk="1" latinLnBrk="0" hangingPunct="1"/>
                      <a:r>
                        <a:rPr lang="fr-FR" sz="1800" kern="1200" baseline="0" dirty="0" smtClean="0">
                          <a:solidFill>
                            <a:srgbClr val="003399"/>
                          </a:solidFill>
                          <a:latin typeface="+mn-lt"/>
                          <a:ea typeface="+mn-ea"/>
                          <a:cs typeface="+mn-cs"/>
                        </a:rPr>
                        <a:t>(dépend de l'essai)</a:t>
                      </a:r>
                      <a:endParaRPr lang="fr-FR" sz="1800" kern="1200" baseline="0" dirty="0">
                        <a:solidFill>
                          <a:srgbClr val="003399"/>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r-FR"/>
                    </a:p>
                  </a:txBody>
                  <a:tcPr/>
                </a:tc>
              </a:tr>
              <a:tr h="370840">
                <a:tc>
                  <a:txBody>
                    <a:bodyPr/>
                    <a:lstStyle/>
                    <a:p>
                      <a:r>
                        <a:rPr lang="fr-FR" dirty="0" smtClean="0"/>
                        <a:t>Durée</a:t>
                      </a:r>
                      <a:r>
                        <a:rPr lang="fr-FR" baseline="0" dirty="0" smtClean="0"/>
                        <a:t> de participation</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marL="0" algn="l" defTabSz="914400" rtl="0" eaLnBrk="1" latinLnBrk="0" hangingPunct="1"/>
                      <a:r>
                        <a:rPr lang="fr-FR" sz="1800" kern="1200" baseline="0" dirty="0" smtClean="0">
                          <a:solidFill>
                            <a:srgbClr val="003399"/>
                          </a:solidFill>
                          <a:latin typeface="+mn-lt"/>
                          <a:ea typeface="+mn-ea"/>
                          <a:cs typeface="+mn-cs"/>
                        </a:rPr>
                        <a:t>(dépend de l'essai)</a:t>
                      </a:r>
                      <a:endParaRPr lang="fr-FR" sz="1800" kern="1200" baseline="0" dirty="0">
                        <a:solidFill>
                          <a:srgbClr val="003399"/>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r-FR"/>
                    </a:p>
                  </a:txBody>
                  <a:tcPr/>
                </a:tc>
              </a:tr>
              <a:tr h="370840">
                <a:tc>
                  <a:txBody>
                    <a:bodyPr/>
                    <a:lstStyle/>
                    <a:p>
                      <a:r>
                        <a:rPr lang="fr-FR" dirty="0" smtClean="0"/>
                        <a:t>Data management</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marL="0" algn="l" defTabSz="914400" rtl="0" eaLnBrk="1" latinLnBrk="0" hangingPunct="1"/>
                      <a:r>
                        <a:rPr lang="fr-FR" sz="1800" kern="1200" baseline="0" dirty="0" smtClean="0">
                          <a:solidFill>
                            <a:srgbClr val="003399"/>
                          </a:solidFill>
                          <a:latin typeface="+mn-lt"/>
                          <a:ea typeface="+mn-ea"/>
                          <a:cs typeface="+mn-cs"/>
                        </a:rPr>
                        <a:t>plusieurs mois</a:t>
                      </a:r>
                      <a:endParaRPr lang="fr-FR" sz="1800" kern="1200" baseline="0" dirty="0">
                        <a:solidFill>
                          <a:srgbClr val="003399"/>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r-FR"/>
                    </a:p>
                  </a:txBody>
                  <a:tcPr/>
                </a:tc>
              </a:tr>
              <a:tr h="370840">
                <a:tc>
                  <a:txBody>
                    <a:bodyPr/>
                    <a:lstStyle/>
                    <a:p>
                      <a:r>
                        <a:rPr lang="fr-FR" dirty="0" smtClean="0"/>
                        <a:t>Statistiques</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marL="0" algn="l" defTabSz="914400" rtl="0" eaLnBrk="1" latinLnBrk="0" hangingPunct="1"/>
                      <a:r>
                        <a:rPr lang="fr-FR" sz="1800" kern="1200" baseline="0" dirty="0" smtClean="0">
                          <a:solidFill>
                            <a:srgbClr val="003399"/>
                          </a:solidFill>
                          <a:latin typeface="+mn-lt"/>
                          <a:ea typeface="+mn-ea"/>
                          <a:cs typeface="+mn-cs"/>
                        </a:rPr>
                        <a:t>plusieurs mois</a:t>
                      </a:r>
                      <a:endParaRPr lang="fr-FR" sz="1800" kern="1200" baseline="0" dirty="0">
                        <a:solidFill>
                          <a:srgbClr val="003399"/>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r-FR"/>
                    </a:p>
                  </a:txBody>
                  <a:tcPr/>
                </a:tc>
              </a:tr>
              <a:tr h="370840">
                <a:tc>
                  <a:txBody>
                    <a:bodyPr/>
                    <a:lstStyle/>
                    <a:p>
                      <a:r>
                        <a:rPr lang="fr-FR" dirty="0" smtClean="0"/>
                        <a:t>Rapport d'essai</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marL="0" algn="l" defTabSz="914400" rtl="0" eaLnBrk="1" latinLnBrk="0" hangingPunct="1"/>
                      <a:r>
                        <a:rPr lang="fr-FR" sz="1800" kern="1200" baseline="0" dirty="0" smtClean="0">
                          <a:solidFill>
                            <a:srgbClr val="003399"/>
                          </a:solidFill>
                          <a:latin typeface="+mn-lt"/>
                          <a:ea typeface="+mn-ea"/>
                          <a:cs typeface="+mn-cs"/>
                        </a:rPr>
                        <a:t>1 an (délai réglementaire)</a:t>
                      </a:r>
                      <a:endParaRPr lang="fr-FR" sz="1800" kern="1200" baseline="0" dirty="0">
                        <a:solidFill>
                          <a:srgbClr val="003399"/>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r-FR"/>
                    </a:p>
                  </a:txBody>
                  <a:tcPr/>
                </a:tc>
              </a:tr>
            </a:tbl>
          </a:graphicData>
        </a:graphic>
      </p:graphicFrame>
    </p:spTree>
    <p:extLst>
      <p:ext uri="{BB962C8B-B14F-4D97-AF65-F5344CB8AC3E}">
        <p14:creationId xmlns:p14="http://schemas.microsoft.com/office/powerpoint/2010/main" val="34468684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Tableau récapitulatif</a:t>
            </a:r>
            <a:endParaRPr lang="fr-FR" dirty="0"/>
          </a:p>
        </p:txBody>
      </p:sp>
      <p:sp>
        <p:nvSpPr>
          <p:cNvPr id="3" name="Espace réservé de la date 2"/>
          <p:cNvSpPr>
            <a:spLocks noGrp="1"/>
          </p:cNvSpPr>
          <p:nvPr>
            <p:ph type="dt" sz="half" idx="10"/>
          </p:nvPr>
        </p:nvSpPr>
        <p:spPr/>
        <p:txBody>
          <a:bodyPr/>
          <a:lstStyle/>
          <a:p>
            <a:fld id="{33B6F5E2-E583-413C-8922-3DC6CAA9D286}" type="datetime4">
              <a:rPr lang="fr-FR" smtClean="0"/>
              <a:pPr/>
              <a:t>14 octobre 2014</a:t>
            </a:fld>
            <a:endParaRPr lang="fr-FR" dirty="0"/>
          </a:p>
        </p:txBody>
      </p:sp>
      <p:sp>
        <p:nvSpPr>
          <p:cNvPr id="4" name="Espace réservé du pied de page 3"/>
          <p:cNvSpPr>
            <a:spLocks noGrp="1"/>
          </p:cNvSpPr>
          <p:nvPr>
            <p:ph type="ftr" sz="quarter" idx="11"/>
          </p:nvPr>
        </p:nvSpPr>
        <p:spPr/>
        <p:txBody>
          <a:bodyPr/>
          <a:lstStyle/>
          <a:p>
            <a:r>
              <a:rPr lang="fr-FR" smtClean="0"/>
              <a:t>Sunnikan Consulting 2012 - Tous droits réservés</a:t>
            </a:r>
            <a:endParaRPr lang="fr-FR" dirty="0"/>
          </a:p>
        </p:txBody>
      </p:sp>
      <p:sp>
        <p:nvSpPr>
          <p:cNvPr id="5" name="Espace réservé du numéro de diapositive 4"/>
          <p:cNvSpPr>
            <a:spLocks noGrp="1"/>
          </p:cNvSpPr>
          <p:nvPr>
            <p:ph type="sldNum" sz="quarter" idx="12"/>
          </p:nvPr>
        </p:nvSpPr>
        <p:spPr/>
        <p:txBody>
          <a:bodyPr/>
          <a:lstStyle/>
          <a:p>
            <a:fld id="{E1D61545-30E6-46C7-9396-3AB8FF037665}" type="slidenum">
              <a:rPr lang="fr-FR" smtClean="0"/>
              <a:pPr/>
              <a:t>43</a:t>
            </a:fld>
            <a:endParaRPr lang="fr-FR" dirty="0"/>
          </a:p>
        </p:txBody>
      </p:sp>
      <p:graphicFrame>
        <p:nvGraphicFramePr>
          <p:cNvPr id="7" name="Tableau 6"/>
          <p:cNvGraphicFramePr>
            <a:graphicFrameLocks noGrp="1"/>
          </p:cNvGraphicFramePr>
          <p:nvPr>
            <p:extLst>
              <p:ext uri="{D42A27DB-BD31-4B8C-83A1-F6EECF244321}">
                <p14:modId xmlns:p14="http://schemas.microsoft.com/office/powerpoint/2010/main" val="456034398"/>
              </p:ext>
            </p:extLst>
          </p:nvPr>
        </p:nvGraphicFramePr>
        <p:xfrm>
          <a:off x="323528" y="1124744"/>
          <a:ext cx="8640962" cy="3108960"/>
        </p:xfrm>
        <a:graphic>
          <a:graphicData uri="http://schemas.openxmlformats.org/drawingml/2006/table">
            <a:tbl>
              <a:tblPr firstRow="1" bandRow="1">
                <a:tableStyleId>{2D5ABB26-0587-4C30-8999-92F81FD0307C}</a:tableStyleId>
              </a:tblPr>
              <a:tblGrid>
                <a:gridCol w="936104"/>
                <a:gridCol w="1368152"/>
                <a:gridCol w="1080120"/>
                <a:gridCol w="936104"/>
                <a:gridCol w="720080"/>
                <a:gridCol w="1152128"/>
                <a:gridCol w="1080121"/>
                <a:gridCol w="1368153"/>
              </a:tblGrid>
              <a:tr h="370840">
                <a:tc>
                  <a:txBody>
                    <a:bodyPr/>
                    <a:lstStyle/>
                    <a:p>
                      <a:pPr algn="ctr"/>
                      <a:r>
                        <a:rPr lang="fr-FR" sz="1400" b="1" dirty="0" err="1" smtClean="0"/>
                        <a:t>Etude</a:t>
                      </a:r>
                      <a:endParaRPr lang="fr-FR" sz="1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r>
                        <a:rPr lang="fr-FR" sz="1400" b="1" dirty="0" smtClean="0"/>
                        <a:t>Promoteur</a:t>
                      </a:r>
                      <a:endParaRPr lang="fr-FR" sz="1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r>
                        <a:rPr lang="fr-FR" sz="1400" b="1" dirty="0" smtClean="0"/>
                        <a:t>Obligatoire</a:t>
                      </a:r>
                      <a:endParaRPr lang="fr-FR" sz="1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r>
                        <a:rPr lang="fr-FR" sz="1400" b="1" dirty="0" smtClean="0"/>
                        <a:t>Objectif</a:t>
                      </a:r>
                      <a:endParaRPr lang="fr-FR" sz="1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r>
                        <a:rPr lang="fr-FR" sz="1400" b="1" dirty="0" smtClean="0"/>
                        <a:t>Interv.Obs.*</a:t>
                      </a:r>
                      <a:endParaRPr lang="fr-FR" sz="1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r>
                        <a:rPr lang="fr-FR" sz="1400" b="1" dirty="0" smtClean="0"/>
                        <a:t>Fourniture</a:t>
                      </a:r>
                    </a:p>
                    <a:p>
                      <a:pPr algn="ctr"/>
                      <a:r>
                        <a:rPr lang="fr-FR" sz="1400" b="1" dirty="0" smtClean="0"/>
                        <a:t>Médicament</a:t>
                      </a:r>
                      <a:endParaRPr lang="fr-FR" sz="1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r>
                        <a:rPr lang="fr-FR" sz="1400" b="1" dirty="0" smtClean="0"/>
                        <a:t>Patients</a:t>
                      </a:r>
                      <a:endParaRPr lang="fr-FR" sz="1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r>
                        <a:rPr lang="fr-FR" sz="1400" b="1" dirty="0" smtClean="0"/>
                        <a:t>Financement</a:t>
                      </a:r>
                      <a:endParaRPr lang="fr-FR" sz="1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r>
              <a:tr h="370840">
                <a:tc>
                  <a:txBody>
                    <a:bodyPr/>
                    <a:lstStyle/>
                    <a:p>
                      <a:pPr algn="ctr"/>
                      <a:r>
                        <a:rPr lang="fr-FR" sz="1400" dirty="0" smtClean="0"/>
                        <a:t>Phase</a:t>
                      </a:r>
                      <a:r>
                        <a:rPr lang="fr-FR" sz="1400" baseline="0" dirty="0" smtClean="0"/>
                        <a:t> I-III</a:t>
                      </a:r>
                      <a:endParaRPr lang="fr-FR"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fr-FR" sz="1400" kern="1200" baseline="0" dirty="0" smtClean="0">
                          <a:solidFill>
                            <a:srgbClr val="003399"/>
                          </a:solidFill>
                          <a:latin typeface="+mn-lt"/>
                          <a:ea typeface="+mn-ea"/>
                          <a:cs typeface="+mn-cs"/>
                        </a:rPr>
                        <a:t>Pharma</a:t>
                      </a:r>
                      <a:endParaRPr lang="fr-FR" sz="1400" kern="1200" baseline="0" dirty="0">
                        <a:solidFill>
                          <a:srgbClr val="003399"/>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fr-FR" sz="1400" kern="1200" baseline="0" dirty="0" smtClean="0">
                          <a:solidFill>
                            <a:srgbClr val="003399"/>
                          </a:solidFill>
                          <a:latin typeface="+mn-lt"/>
                          <a:ea typeface="+mn-ea"/>
                          <a:cs typeface="+mn-cs"/>
                        </a:rPr>
                        <a:t>Oui</a:t>
                      </a:r>
                      <a:endParaRPr lang="fr-FR" sz="1400" kern="1200" baseline="0" dirty="0">
                        <a:solidFill>
                          <a:srgbClr val="003399"/>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fr-FR" sz="1400" kern="1200" baseline="0" dirty="0" smtClean="0">
                          <a:solidFill>
                            <a:srgbClr val="003399"/>
                          </a:solidFill>
                          <a:latin typeface="+mn-lt"/>
                          <a:ea typeface="+mn-ea"/>
                          <a:cs typeface="+mn-cs"/>
                        </a:rPr>
                        <a:t>Sécurité, efficacité</a:t>
                      </a:r>
                      <a:endParaRPr lang="fr-FR" sz="1400" kern="1200" baseline="0" dirty="0">
                        <a:solidFill>
                          <a:srgbClr val="003399"/>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fr-FR" sz="1400" kern="1200" baseline="0" dirty="0" err="1" smtClean="0">
                          <a:solidFill>
                            <a:srgbClr val="003399"/>
                          </a:solidFill>
                          <a:latin typeface="+mn-lt"/>
                          <a:ea typeface="+mn-ea"/>
                          <a:cs typeface="+mn-cs"/>
                        </a:rPr>
                        <a:t>Interv</a:t>
                      </a:r>
                      <a:r>
                        <a:rPr lang="fr-FR" sz="1400" kern="1200" baseline="0" dirty="0" smtClean="0">
                          <a:solidFill>
                            <a:srgbClr val="003399"/>
                          </a:solidFill>
                          <a:latin typeface="+mn-lt"/>
                          <a:ea typeface="+mn-ea"/>
                          <a:cs typeface="+mn-cs"/>
                        </a:rPr>
                        <a:t>.</a:t>
                      </a:r>
                      <a:endParaRPr lang="fr-FR" sz="1400" kern="1200" baseline="0" dirty="0">
                        <a:solidFill>
                          <a:srgbClr val="003399"/>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fr-FR" sz="1400" kern="1200" baseline="0" dirty="0" smtClean="0">
                          <a:solidFill>
                            <a:srgbClr val="003399"/>
                          </a:solidFill>
                          <a:latin typeface="+mn-lt"/>
                          <a:ea typeface="+mn-ea"/>
                          <a:cs typeface="+mn-cs"/>
                        </a:rPr>
                        <a:t>Pharma</a:t>
                      </a:r>
                      <a:endParaRPr lang="fr-FR" sz="1400" kern="1200" baseline="0" dirty="0">
                        <a:solidFill>
                          <a:srgbClr val="003399"/>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fr-FR" sz="1400" kern="1200" baseline="0" dirty="0" smtClean="0">
                          <a:solidFill>
                            <a:srgbClr val="003399"/>
                          </a:solidFill>
                          <a:latin typeface="+mn-lt"/>
                          <a:ea typeface="+mn-ea"/>
                          <a:cs typeface="+mn-cs"/>
                        </a:rPr>
                        <a:t>Volontaires</a:t>
                      </a:r>
                      <a:br>
                        <a:rPr lang="fr-FR" sz="1400" kern="1200" baseline="0" dirty="0" smtClean="0">
                          <a:solidFill>
                            <a:srgbClr val="003399"/>
                          </a:solidFill>
                          <a:latin typeface="+mn-lt"/>
                          <a:ea typeface="+mn-ea"/>
                          <a:cs typeface="+mn-cs"/>
                        </a:rPr>
                      </a:br>
                      <a:r>
                        <a:rPr lang="fr-FR" sz="1400" kern="1200" baseline="0" dirty="0" smtClean="0">
                          <a:solidFill>
                            <a:srgbClr val="003399"/>
                          </a:solidFill>
                          <a:latin typeface="+mn-lt"/>
                          <a:ea typeface="+mn-ea"/>
                          <a:cs typeface="+mn-cs"/>
                        </a:rPr>
                        <a:t>Patients</a:t>
                      </a:r>
                      <a:endParaRPr lang="fr-FR" sz="1400" kern="1200" baseline="0" dirty="0">
                        <a:solidFill>
                          <a:srgbClr val="003399"/>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fr-FR" sz="1400" kern="1200" baseline="0" dirty="0" smtClean="0">
                          <a:solidFill>
                            <a:srgbClr val="003399"/>
                          </a:solidFill>
                          <a:latin typeface="+mn-lt"/>
                          <a:ea typeface="+mn-ea"/>
                          <a:cs typeface="+mn-cs"/>
                        </a:rPr>
                        <a:t>Pharma</a:t>
                      </a:r>
                      <a:endParaRPr lang="fr-FR" sz="1400" kern="1200" baseline="0" dirty="0">
                        <a:solidFill>
                          <a:srgbClr val="003399"/>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8440">
                <a:tc>
                  <a:txBody>
                    <a:bodyPr/>
                    <a:lstStyle/>
                    <a:p>
                      <a:pPr algn="ctr"/>
                      <a:r>
                        <a:rPr lang="fr-FR" sz="1400" dirty="0" smtClean="0"/>
                        <a:t>PASS</a:t>
                      </a:r>
                      <a:endParaRPr lang="fr-FR"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fr-FR" sz="1400" kern="1200" baseline="0" dirty="0" smtClean="0">
                          <a:solidFill>
                            <a:srgbClr val="003399"/>
                          </a:solidFill>
                          <a:latin typeface="+mn-lt"/>
                          <a:ea typeface="+mn-ea"/>
                          <a:cs typeface="+mn-cs"/>
                        </a:rPr>
                        <a:t>Pharma</a:t>
                      </a:r>
                      <a:endParaRPr lang="fr-FR" sz="1400" kern="1200" baseline="0" dirty="0">
                        <a:solidFill>
                          <a:srgbClr val="003399"/>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fr-FR" sz="1400" kern="1200" baseline="0" dirty="0" smtClean="0">
                          <a:solidFill>
                            <a:srgbClr val="003399"/>
                          </a:solidFill>
                          <a:latin typeface="+mn-lt"/>
                          <a:ea typeface="+mn-ea"/>
                          <a:cs typeface="+mn-cs"/>
                        </a:rPr>
                        <a:t>Oui/Non</a:t>
                      </a:r>
                      <a:endParaRPr lang="fr-FR" sz="1400" kern="1200" baseline="0" dirty="0">
                        <a:solidFill>
                          <a:srgbClr val="003399"/>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fr-FR" sz="1400" kern="1200" baseline="0" dirty="0" smtClean="0">
                          <a:solidFill>
                            <a:srgbClr val="003399"/>
                          </a:solidFill>
                          <a:latin typeface="+mn-lt"/>
                          <a:ea typeface="+mn-ea"/>
                          <a:cs typeface="+mn-cs"/>
                        </a:rPr>
                        <a:t>Sécurité</a:t>
                      </a:r>
                      <a:endParaRPr lang="fr-FR" sz="1400" kern="1200" baseline="0" dirty="0">
                        <a:solidFill>
                          <a:srgbClr val="003399"/>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fr-FR" sz="1400" kern="1200" baseline="0" dirty="0" err="1" smtClean="0">
                          <a:solidFill>
                            <a:srgbClr val="003399"/>
                          </a:solidFill>
                          <a:latin typeface="+mn-lt"/>
                          <a:ea typeface="+mn-ea"/>
                          <a:cs typeface="+mn-cs"/>
                        </a:rPr>
                        <a:t>Interv</a:t>
                      </a:r>
                      <a:r>
                        <a:rPr lang="fr-FR" sz="1400" kern="1200" baseline="0" dirty="0" smtClean="0">
                          <a:solidFill>
                            <a:srgbClr val="003399"/>
                          </a:solidFill>
                          <a:latin typeface="+mn-lt"/>
                          <a:ea typeface="+mn-ea"/>
                          <a:cs typeface="+mn-cs"/>
                        </a:rPr>
                        <a:t>.</a:t>
                      </a:r>
                      <a:br>
                        <a:rPr lang="fr-FR" sz="1400" kern="1200" baseline="0" dirty="0" smtClean="0">
                          <a:solidFill>
                            <a:srgbClr val="003399"/>
                          </a:solidFill>
                          <a:latin typeface="+mn-lt"/>
                          <a:ea typeface="+mn-ea"/>
                          <a:cs typeface="+mn-cs"/>
                        </a:rPr>
                      </a:br>
                      <a:r>
                        <a:rPr lang="fr-FR" sz="1400" kern="1200" baseline="0" dirty="0" smtClean="0">
                          <a:solidFill>
                            <a:srgbClr val="003399"/>
                          </a:solidFill>
                          <a:latin typeface="+mn-lt"/>
                          <a:ea typeface="+mn-ea"/>
                          <a:cs typeface="+mn-cs"/>
                        </a:rPr>
                        <a:t>Obs.</a:t>
                      </a:r>
                      <a:endParaRPr lang="fr-FR" sz="1400" kern="1200" baseline="0" dirty="0">
                        <a:solidFill>
                          <a:srgbClr val="003399"/>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fr-FR" sz="1400" kern="1200" baseline="0" dirty="0" smtClean="0">
                          <a:solidFill>
                            <a:srgbClr val="003399"/>
                          </a:solidFill>
                          <a:latin typeface="+mn-lt"/>
                          <a:ea typeface="+mn-ea"/>
                          <a:cs typeface="+mn-cs"/>
                        </a:rPr>
                        <a:t>Pharma</a:t>
                      </a:r>
                      <a:br>
                        <a:rPr lang="fr-FR" sz="1400" kern="1200" baseline="0" dirty="0" smtClean="0">
                          <a:solidFill>
                            <a:srgbClr val="003399"/>
                          </a:solidFill>
                          <a:latin typeface="+mn-lt"/>
                          <a:ea typeface="+mn-ea"/>
                          <a:cs typeface="+mn-cs"/>
                        </a:rPr>
                      </a:br>
                      <a:r>
                        <a:rPr lang="fr-FR" sz="1400" kern="1200" baseline="0" dirty="0" smtClean="0">
                          <a:solidFill>
                            <a:srgbClr val="003399"/>
                          </a:solidFill>
                          <a:latin typeface="+mn-lt"/>
                          <a:ea typeface="+mn-ea"/>
                          <a:cs typeface="+mn-cs"/>
                        </a:rPr>
                        <a:t>Marché</a:t>
                      </a:r>
                      <a:endParaRPr lang="fr-FR" sz="1400" kern="1200" baseline="0" dirty="0">
                        <a:solidFill>
                          <a:srgbClr val="003399"/>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fr-FR" sz="1400" kern="1200" baseline="0" dirty="0" smtClean="0">
                          <a:solidFill>
                            <a:srgbClr val="003399"/>
                          </a:solidFill>
                          <a:latin typeface="+mn-lt"/>
                          <a:ea typeface="+mn-ea"/>
                          <a:cs typeface="+mn-cs"/>
                        </a:rPr>
                        <a:t>Patients</a:t>
                      </a:r>
                      <a:endParaRPr lang="fr-FR" sz="1400" kern="1200" baseline="0" dirty="0">
                        <a:solidFill>
                          <a:srgbClr val="003399"/>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fr-FR" sz="1400" kern="1200" baseline="0" dirty="0" smtClean="0">
                          <a:solidFill>
                            <a:srgbClr val="003399"/>
                          </a:solidFill>
                          <a:latin typeface="+mn-lt"/>
                          <a:ea typeface="+mn-ea"/>
                          <a:cs typeface="+mn-cs"/>
                        </a:rPr>
                        <a:t>Pharma</a:t>
                      </a:r>
                      <a:endParaRPr lang="fr-FR" sz="1400" kern="1200" baseline="0" dirty="0">
                        <a:solidFill>
                          <a:srgbClr val="003399"/>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fr-FR" sz="1400" dirty="0" smtClean="0"/>
                        <a:t>IIS</a:t>
                      </a:r>
                      <a:endParaRPr lang="fr-FR"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fr-FR" sz="1400" kern="1200" baseline="0" dirty="0" smtClean="0">
                          <a:solidFill>
                            <a:srgbClr val="003399"/>
                          </a:solidFill>
                          <a:latin typeface="+mn-lt"/>
                          <a:ea typeface="+mn-ea"/>
                          <a:cs typeface="+mn-cs"/>
                        </a:rPr>
                        <a:t>Investigateur</a:t>
                      </a:r>
                      <a:endParaRPr lang="fr-FR" sz="1400" kern="1200" baseline="0" dirty="0">
                        <a:solidFill>
                          <a:srgbClr val="003399"/>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fr-FR" sz="1400" kern="1200" baseline="0" dirty="0" smtClean="0">
                          <a:solidFill>
                            <a:srgbClr val="003399"/>
                          </a:solidFill>
                          <a:latin typeface="+mn-lt"/>
                          <a:ea typeface="+mn-ea"/>
                          <a:cs typeface="+mn-cs"/>
                        </a:rPr>
                        <a:t>Non</a:t>
                      </a:r>
                      <a:endParaRPr lang="fr-FR" sz="1400" kern="1200" baseline="0" dirty="0">
                        <a:solidFill>
                          <a:srgbClr val="003399"/>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endParaRPr lang="fr-FR" sz="1400" kern="1200" baseline="0" dirty="0">
                        <a:solidFill>
                          <a:srgbClr val="003399"/>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fr-FR" sz="1400" kern="1200" baseline="0" dirty="0" err="1" smtClean="0">
                          <a:solidFill>
                            <a:srgbClr val="003399"/>
                          </a:solidFill>
                          <a:latin typeface="+mn-lt"/>
                          <a:ea typeface="+mn-ea"/>
                          <a:cs typeface="+mn-cs"/>
                        </a:rPr>
                        <a:t>Interv</a:t>
                      </a:r>
                      <a:r>
                        <a:rPr lang="fr-FR" sz="1400" kern="1200" baseline="0" dirty="0" smtClean="0">
                          <a:solidFill>
                            <a:srgbClr val="003399"/>
                          </a:solidFill>
                          <a:latin typeface="+mn-lt"/>
                          <a:ea typeface="+mn-ea"/>
                          <a:cs typeface="+mn-cs"/>
                        </a:rPr>
                        <a:t>.</a:t>
                      </a:r>
                      <a:endParaRPr lang="fr-FR" sz="1400" kern="1200" baseline="0" dirty="0">
                        <a:solidFill>
                          <a:srgbClr val="003399"/>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fr-FR" sz="1400" kern="1200" baseline="0" dirty="0" smtClean="0">
                          <a:solidFill>
                            <a:srgbClr val="003399"/>
                          </a:solidFill>
                          <a:latin typeface="+mn-lt"/>
                          <a:ea typeface="+mn-ea"/>
                          <a:cs typeface="+mn-cs"/>
                        </a:rPr>
                        <a:t>Investigateur</a:t>
                      </a:r>
                      <a:br>
                        <a:rPr lang="fr-FR" sz="1400" kern="1200" baseline="0" dirty="0" smtClean="0">
                          <a:solidFill>
                            <a:srgbClr val="003399"/>
                          </a:solidFill>
                          <a:latin typeface="+mn-lt"/>
                          <a:ea typeface="+mn-ea"/>
                          <a:cs typeface="+mn-cs"/>
                        </a:rPr>
                      </a:br>
                      <a:r>
                        <a:rPr lang="fr-FR" sz="1400" kern="1200" baseline="0" dirty="0" smtClean="0">
                          <a:solidFill>
                            <a:srgbClr val="003399"/>
                          </a:solidFill>
                          <a:latin typeface="+mn-lt"/>
                          <a:ea typeface="+mn-ea"/>
                          <a:cs typeface="+mn-cs"/>
                        </a:rPr>
                        <a:t>(Pharma)</a:t>
                      </a:r>
                      <a:endParaRPr lang="fr-FR" sz="1400" kern="1200" baseline="0" dirty="0">
                        <a:solidFill>
                          <a:srgbClr val="003399"/>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fr-FR" sz="1400" kern="1200" baseline="0" dirty="0" smtClean="0">
                          <a:solidFill>
                            <a:srgbClr val="003399"/>
                          </a:solidFill>
                          <a:latin typeface="+mn-lt"/>
                          <a:ea typeface="+mn-ea"/>
                          <a:cs typeface="+mn-cs"/>
                        </a:rPr>
                        <a:t>Patients</a:t>
                      </a:r>
                      <a:endParaRPr lang="fr-FR" sz="1400" kern="1200" baseline="0" dirty="0">
                        <a:solidFill>
                          <a:srgbClr val="003399"/>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fr-FR" sz="1400" kern="1200" baseline="0" dirty="0" smtClean="0">
                          <a:solidFill>
                            <a:srgbClr val="003399"/>
                          </a:solidFill>
                          <a:latin typeface="+mn-lt"/>
                          <a:ea typeface="+mn-ea"/>
                          <a:cs typeface="+mn-cs"/>
                        </a:rPr>
                        <a:t>Investigateur</a:t>
                      </a:r>
                      <a:br>
                        <a:rPr lang="fr-FR" sz="1400" kern="1200" baseline="0" dirty="0" smtClean="0">
                          <a:solidFill>
                            <a:srgbClr val="003399"/>
                          </a:solidFill>
                          <a:latin typeface="+mn-lt"/>
                          <a:ea typeface="+mn-ea"/>
                          <a:cs typeface="+mn-cs"/>
                        </a:rPr>
                      </a:br>
                      <a:r>
                        <a:rPr lang="fr-FR" sz="1400" kern="1200" baseline="0" dirty="0" smtClean="0">
                          <a:solidFill>
                            <a:srgbClr val="003399"/>
                          </a:solidFill>
                          <a:latin typeface="+mn-lt"/>
                          <a:ea typeface="+mn-ea"/>
                          <a:cs typeface="+mn-cs"/>
                        </a:rPr>
                        <a:t>(Pharma)</a:t>
                      </a:r>
                      <a:endParaRPr lang="fr-FR" sz="1400" kern="1200" baseline="0" dirty="0">
                        <a:solidFill>
                          <a:srgbClr val="003399"/>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fr-FR" sz="1400" dirty="0" smtClean="0"/>
                        <a:t>Étude de cohorte</a:t>
                      </a:r>
                      <a:endParaRPr lang="fr-FR"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fr-FR" sz="1400" kern="1200" baseline="0" dirty="0" smtClean="0">
                          <a:solidFill>
                            <a:srgbClr val="003399"/>
                          </a:solidFill>
                          <a:latin typeface="+mn-lt"/>
                          <a:ea typeface="+mn-ea"/>
                          <a:cs typeface="+mn-cs"/>
                        </a:rPr>
                        <a:t>Pharma</a:t>
                      </a:r>
                      <a:br>
                        <a:rPr lang="fr-FR" sz="1400" kern="1200" baseline="0" dirty="0" smtClean="0">
                          <a:solidFill>
                            <a:srgbClr val="003399"/>
                          </a:solidFill>
                          <a:latin typeface="+mn-lt"/>
                          <a:ea typeface="+mn-ea"/>
                          <a:cs typeface="+mn-cs"/>
                        </a:rPr>
                      </a:br>
                      <a:r>
                        <a:rPr lang="fr-FR" sz="1400" kern="1200" baseline="0" dirty="0" err="1" smtClean="0">
                          <a:solidFill>
                            <a:srgbClr val="003399"/>
                          </a:solidFill>
                          <a:latin typeface="+mn-lt"/>
                          <a:ea typeface="+mn-ea"/>
                          <a:cs typeface="+mn-cs"/>
                        </a:rPr>
                        <a:t>Org</a:t>
                      </a:r>
                      <a:r>
                        <a:rPr lang="fr-FR" sz="1400" kern="1200" baseline="0" dirty="0" smtClean="0">
                          <a:solidFill>
                            <a:srgbClr val="003399"/>
                          </a:solidFill>
                          <a:latin typeface="+mn-lt"/>
                          <a:ea typeface="+mn-ea"/>
                          <a:cs typeface="+mn-cs"/>
                        </a:rPr>
                        <a:t>. Recherche</a:t>
                      </a:r>
                      <a:endParaRPr lang="fr-FR" sz="1400" kern="1200" baseline="0" dirty="0">
                        <a:solidFill>
                          <a:srgbClr val="003399"/>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fr-FR" sz="1400" kern="1200" baseline="0" dirty="0" smtClean="0">
                          <a:solidFill>
                            <a:srgbClr val="003399"/>
                          </a:solidFill>
                          <a:latin typeface="+mn-lt"/>
                          <a:ea typeface="+mn-ea"/>
                          <a:cs typeface="+mn-cs"/>
                        </a:rPr>
                        <a:t>Non</a:t>
                      </a:r>
                      <a:endParaRPr lang="fr-FR" sz="1400" kern="1200" baseline="0" dirty="0">
                        <a:solidFill>
                          <a:srgbClr val="003399"/>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fr-FR" sz="1400" kern="1200" baseline="0" dirty="0" smtClean="0">
                          <a:solidFill>
                            <a:srgbClr val="003399"/>
                          </a:solidFill>
                          <a:latin typeface="+mn-lt"/>
                          <a:ea typeface="+mn-ea"/>
                          <a:cs typeface="+mn-cs"/>
                        </a:rPr>
                        <a:t>Sécurité</a:t>
                      </a:r>
                      <a:br>
                        <a:rPr lang="fr-FR" sz="1400" kern="1200" baseline="0" dirty="0" smtClean="0">
                          <a:solidFill>
                            <a:srgbClr val="003399"/>
                          </a:solidFill>
                          <a:latin typeface="+mn-lt"/>
                          <a:ea typeface="+mn-ea"/>
                          <a:cs typeface="+mn-cs"/>
                        </a:rPr>
                      </a:br>
                      <a:r>
                        <a:rPr lang="fr-FR" sz="1400" kern="1200" baseline="0" dirty="0" smtClean="0">
                          <a:solidFill>
                            <a:srgbClr val="003399"/>
                          </a:solidFill>
                          <a:latin typeface="+mn-lt"/>
                          <a:ea typeface="+mn-ea"/>
                          <a:cs typeface="+mn-cs"/>
                        </a:rPr>
                        <a:t>Efficacité</a:t>
                      </a:r>
                      <a:endParaRPr lang="fr-FR" sz="1400" kern="1200" baseline="0" dirty="0">
                        <a:solidFill>
                          <a:srgbClr val="003399"/>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fr-FR" sz="1400" kern="1200" baseline="0" dirty="0" smtClean="0">
                          <a:solidFill>
                            <a:srgbClr val="003399"/>
                          </a:solidFill>
                          <a:latin typeface="+mn-lt"/>
                          <a:ea typeface="+mn-ea"/>
                          <a:cs typeface="+mn-cs"/>
                        </a:rPr>
                        <a:t>Obs.</a:t>
                      </a:r>
                      <a:endParaRPr lang="fr-FR" sz="1400" kern="1200" baseline="0" dirty="0">
                        <a:solidFill>
                          <a:srgbClr val="003399"/>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fr-FR" sz="1400" kern="1200" baseline="0" dirty="0" smtClean="0">
                          <a:solidFill>
                            <a:srgbClr val="003399"/>
                          </a:solidFill>
                          <a:latin typeface="+mn-lt"/>
                          <a:ea typeface="+mn-ea"/>
                          <a:cs typeface="+mn-cs"/>
                        </a:rPr>
                        <a:t>Marché</a:t>
                      </a:r>
                      <a:endParaRPr lang="fr-FR" sz="1400" kern="1200" baseline="0" dirty="0">
                        <a:solidFill>
                          <a:srgbClr val="003399"/>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fr-FR" sz="1400" kern="1200" baseline="0" dirty="0" smtClean="0">
                          <a:solidFill>
                            <a:srgbClr val="003399"/>
                          </a:solidFill>
                          <a:latin typeface="+mn-lt"/>
                          <a:ea typeface="+mn-ea"/>
                          <a:cs typeface="+mn-cs"/>
                        </a:rPr>
                        <a:t>Patients</a:t>
                      </a:r>
                      <a:endParaRPr lang="fr-FR" sz="1400" kern="1200" baseline="0" dirty="0">
                        <a:solidFill>
                          <a:srgbClr val="003399"/>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fr-FR" sz="1400" kern="1200" baseline="0" dirty="0" smtClean="0">
                          <a:solidFill>
                            <a:srgbClr val="003399"/>
                          </a:solidFill>
                          <a:latin typeface="+mn-lt"/>
                          <a:ea typeface="+mn-ea"/>
                          <a:cs typeface="+mn-cs"/>
                        </a:rPr>
                        <a:t>Pharma</a:t>
                      </a:r>
                      <a:br>
                        <a:rPr lang="fr-FR" sz="1400" kern="1200" baseline="0" dirty="0" smtClean="0">
                          <a:solidFill>
                            <a:srgbClr val="003399"/>
                          </a:solidFill>
                          <a:latin typeface="+mn-lt"/>
                          <a:ea typeface="+mn-ea"/>
                          <a:cs typeface="+mn-cs"/>
                        </a:rPr>
                      </a:br>
                      <a:r>
                        <a:rPr lang="fr-FR" sz="1400" kern="1200" baseline="0" dirty="0" err="1" smtClean="0">
                          <a:solidFill>
                            <a:srgbClr val="003399"/>
                          </a:solidFill>
                          <a:latin typeface="+mn-lt"/>
                          <a:ea typeface="+mn-ea"/>
                          <a:cs typeface="+mn-cs"/>
                        </a:rPr>
                        <a:t>Org</a:t>
                      </a:r>
                      <a:r>
                        <a:rPr lang="fr-FR" sz="1400" kern="1200" baseline="0" dirty="0" smtClean="0">
                          <a:solidFill>
                            <a:srgbClr val="003399"/>
                          </a:solidFill>
                          <a:latin typeface="+mn-lt"/>
                          <a:ea typeface="+mn-ea"/>
                          <a:cs typeface="+mn-cs"/>
                        </a:rPr>
                        <a:t>. Recherche</a:t>
                      </a:r>
                      <a:endParaRPr lang="fr-FR" sz="1400" kern="1200" baseline="0" dirty="0">
                        <a:solidFill>
                          <a:srgbClr val="003399"/>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fr-FR" sz="1400" dirty="0" smtClean="0"/>
                        <a:t>Étude Cas Témoins</a:t>
                      </a:r>
                      <a:endParaRPr lang="fr-FR"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fr-FR" sz="1400" kern="1200" baseline="0" dirty="0" smtClean="0">
                          <a:solidFill>
                            <a:srgbClr val="003399"/>
                          </a:solidFill>
                          <a:latin typeface="+mn-lt"/>
                          <a:ea typeface="+mn-ea"/>
                          <a:cs typeface="+mn-cs"/>
                        </a:rPr>
                        <a:t>Pharma</a:t>
                      </a:r>
                      <a:br>
                        <a:rPr lang="fr-FR" sz="1400" kern="1200" baseline="0" dirty="0" smtClean="0">
                          <a:solidFill>
                            <a:srgbClr val="003399"/>
                          </a:solidFill>
                          <a:latin typeface="+mn-lt"/>
                          <a:ea typeface="+mn-ea"/>
                          <a:cs typeface="+mn-cs"/>
                        </a:rPr>
                      </a:br>
                      <a:r>
                        <a:rPr lang="fr-FR" sz="1400" kern="1200" baseline="0" dirty="0" err="1" smtClean="0">
                          <a:solidFill>
                            <a:srgbClr val="003399"/>
                          </a:solidFill>
                          <a:latin typeface="+mn-lt"/>
                          <a:ea typeface="+mn-ea"/>
                          <a:cs typeface="+mn-cs"/>
                        </a:rPr>
                        <a:t>Org</a:t>
                      </a:r>
                      <a:r>
                        <a:rPr lang="fr-FR" sz="1400" kern="1200" baseline="0" dirty="0" smtClean="0">
                          <a:solidFill>
                            <a:srgbClr val="003399"/>
                          </a:solidFill>
                          <a:latin typeface="+mn-lt"/>
                          <a:ea typeface="+mn-ea"/>
                          <a:cs typeface="+mn-cs"/>
                        </a:rPr>
                        <a:t>. Recherche</a:t>
                      </a:r>
                      <a:endParaRPr lang="fr-FR" sz="1400" kern="1200" baseline="0" dirty="0">
                        <a:solidFill>
                          <a:srgbClr val="003399"/>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fr-FR" sz="1400" kern="1200" baseline="0" dirty="0" smtClean="0">
                          <a:solidFill>
                            <a:srgbClr val="003399"/>
                          </a:solidFill>
                          <a:latin typeface="+mn-lt"/>
                          <a:ea typeface="+mn-ea"/>
                          <a:cs typeface="+mn-cs"/>
                        </a:rPr>
                        <a:t>Non</a:t>
                      </a:r>
                      <a:endParaRPr lang="fr-FR" sz="1400" kern="1200" baseline="0" dirty="0">
                        <a:solidFill>
                          <a:srgbClr val="003399"/>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fr-FR" sz="1400" kern="1200" baseline="0" dirty="0" smtClean="0">
                          <a:solidFill>
                            <a:srgbClr val="003399"/>
                          </a:solidFill>
                          <a:latin typeface="+mn-lt"/>
                          <a:ea typeface="+mn-ea"/>
                          <a:cs typeface="+mn-cs"/>
                        </a:rPr>
                        <a:t>Sécurité</a:t>
                      </a:r>
                      <a:endParaRPr lang="fr-FR" sz="1400" kern="1200" baseline="0" dirty="0">
                        <a:solidFill>
                          <a:srgbClr val="003399"/>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fr-FR" sz="1400" kern="1200" baseline="0" dirty="0" smtClean="0">
                          <a:solidFill>
                            <a:srgbClr val="003399"/>
                          </a:solidFill>
                          <a:latin typeface="+mn-lt"/>
                          <a:ea typeface="+mn-ea"/>
                          <a:cs typeface="+mn-cs"/>
                        </a:rPr>
                        <a:t>Obs.</a:t>
                      </a:r>
                      <a:endParaRPr lang="fr-FR" sz="1400" kern="1200" baseline="0" dirty="0">
                        <a:solidFill>
                          <a:srgbClr val="003399"/>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fr-FR" sz="1400" kern="1200" baseline="0" dirty="0" smtClean="0">
                          <a:solidFill>
                            <a:srgbClr val="003399"/>
                          </a:solidFill>
                          <a:latin typeface="+mn-lt"/>
                          <a:ea typeface="+mn-ea"/>
                          <a:cs typeface="+mn-cs"/>
                        </a:rPr>
                        <a:t>Marché</a:t>
                      </a:r>
                      <a:endParaRPr lang="fr-FR" sz="1400" kern="1200" baseline="0" dirty="0">
                        <a:solidFill>
                          <a:srgbClr val="003399"/>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fr-FR" sz="1400" kern="1200" baseline="0" dirty="0" smtClean="0">
                          <a:solidFill>
                            <a:srgbClr val="003399"/>
                          </a:solidFill>
                          <a:latin typeface="+mn-lt"/>
                          <a:ea typeface="+mn-ea"/>
                          <a:cs typeface="+mn-cs"/>
                        </a:rPr>
                        <a:t>Patients</a:t>
                      </a:r>
                      <a:endParaRPr lang="fr-FR" sz="1400" kern="1200" baseline="0" dirty="0">
                        <a:solidFill>
                          <a:srgbClr val="003399"/>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fr-FR" sz="1400" kern="1200" baseline="0" dirty="0" smtClean="0">
                          <a:solidFill>
                            <a:srgbClr val="003399"/>
                          </a:solidFill>
                          <a:latin typeface="+mn-lt"/>
                          <a:ea typeface="+mn-ea"/>
                          <a:cs typeface="+mn-cs"/>
                        </a:rPr>
                        <a:t>Pharma</a:t>
                      </a:r>
                      <a:br>
                        <a:rPr lang="fr-FR" sz="1400" kern="1200" baseline="0" dirty="0" smtClean="0">
                          <a:solidFill>
                            <a:srgbClr val="003399"/>
                          </a:solidFill>
                          <a:latin typeface="+mn-lt"/>
                          <a:ea typeface="+mn-ea"/>
                          <a:cs typeface="+mn-cs"/>
                        </a:rPr>
                      </a:br>
                      <a:r>
                        <a:rPr lang="fr-FR" sz="1400" kern="1200" baseline="0" dirty="0" err="1" smtClean="0">
                          <a:solidFill>
                            <a:srgbClr val="003399"/>
                          </a:solidFill>
                          <a:latin typeface="+mn-lt"/>
                          <a:ea typeface="+mn-ea"/>
                          <a:cs typeface="+mn-cs"/>
                        </a:rPr>
                        <a:t>Org</a:t>
                      </a:r>
                      <a:r>
                        <a:rPr lang="fr-FR" sz="1400" kern="1200" baseline="0" dirty="0" smtClean="0">
                          <a:solidFill>
                            <a:srgbClr val="003399"/>
                          </a:solidFill>
                          <a:latin typeface="+mn-lt"/>
                          <a:ea typeface="+mn-ea"/>
                          <a:cs typeface="+mn-cs"/>
                        </a:rPr>
                        <a:t>. Recherche</a:t>
                      </a:r>
                      <a:endParaRPr lang="fr-FR" sz="1400" kern="1200" baseline="0" dirty="0">
                        <a:solidFill>
                          <a:srgbClr val="003399"/>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9" name="Espace réservé du contenu 5"/>
          <p:cNvSpPr>
            <a:spLocks noGrp="1"/>
          </p:cNvSpPr>
          <p:nvPr>
            <p:ph idx="1"/>
          </p:nvPr>
        </p:nvSpPr>
        <p:spPr>
          <a:xfrm>
            <a:off x="323528" y="4365104"/>
            <a:ext cx="7344816" cy="307777"/>
          </a:xfrm>
        </p:spPr>
        <p:txBody>
          <a:bodyPr/>
          <a:lstStyle/>
          <a:p>
            <a:pPr marL="0" indent="0">
              <a:buNone/>
            </a:pPr>
            <a:r>
              <a:rPr lang="fr-FR" sz="1400" dirty="0" smtClean="0"/>
              <a:t>* Interventionnelle / Observationnelle</a:t>
            </a:r>
            <a:endParaRPr lang="fr-FR" sz="1400" dirty="0"/>
          </a:p>
        </p:txBody>
      </p:sp>
    </p:spTree>
    <p:extLst>
      <p:ext uri="{BB962C8B-B14F-4D97-AF65-F5344CB8AC3E}">
        <p14:creationId xmlns:p14="http://schemas.microsoft.com/office/powerpoint/2010/main" val="34494185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5"/>
          <p:cNvSpPr>
            <a:spLocks noGrp="1"/>
          </p:cNvSpPr>
          <p:nvPr>
            <p:ph type="subTitle" idx="1"/>
          </p:nvPr>
        </p:nvSpPr>
        <p:spPr>
          <a:xfrm>
            <a:off x="1371600" y="3435965"/>
            <a:ext cx="6400800" cy="2917722"/>
          </a:xfrm>
        </p:spPr>
        <p:txBody>
          <a:bodyPr/>
          <a:lstStyle/>
          <a:p>
            <a:pPr marL="285750" indent="-285750" algn="l">
              <a:buFont typeface="Arial" panose="020B0604020202020204" pitchFamily="34" charset="0"/>
              <a:buChar char="•"/>
            </a:pPr>
            <a:r>
              <a:rPr lang="fr-FR" dirty="0" smtClean="0"/>
              <a:t>la méthodologie des essais cliniques</a:t>
            </a:r>
          </a:p>
          <a:p>
            <a:pPr marL="285750" indent="-285750" algn="l">
              <a:buFont typeface="Arial" panose="020B0604020202020204" pitchFamily="34" charset="0"/>
              <a:buChar char="•"/>
            </a:pPr>
            <a:r>
              <a:rPr lang="fr-FR" dirty="0" smtClean="0"/>
              <a:t>les </a:t>
            </a:r>
            <a:r>
              <a:rPr lang="fr-FR" dirty="0"/>
              <a:t>essais en ouvert</a:t>
            </a:r>
          </a:p>
          <a:p>
            <a:pPr marL="285750" indent="-285750" algn="l">
              <a:buFont typeface="Arial" panose="020B0604020202020204" pitchFamily="34" charset="0"/>
              <a:buChar char="•"/>
            </a:pPr>
            <a:r>
              <a:rPr lang="fr-FR" dirty="0"/>
              <a:t>les essais comparatifs, les essais randomisés</a:t>
            </a:r>
          </a:p>
          <a:p>
            <a:pPr marL="285750" indent="-285750" algn="l">
              <a:buFont typeface="Arial" panose="020B0604020202020204" pitchFamily="34" charset="0"/>
              <a:buChar char="•"/>
            </a:pPr>
            <a:r>
              <a:rPr lang="fr-FR" dirty="0"/>
              <a:t>les essais de </a:t>
            </a:r>
            <a:r>
              <a:rPr lang="fr-FR" dirty="0" err="1"/>
              <a:t>morbi</a:t>
            </a:r>
            <a:r>
              <a:rPr lang="fr-FR" dirty="0"/>
              <a:t>-mortalité</a:t>
            </a:r>
          </a:p>
          <a:p>
            <a:pPr marL="285750" indent="-285750" algn="l">
              <a:buFont typeface="Arial" panose="020B0604020202020204" pitchFamily="34" charset="0"/>
              <a:buChar char="•"/>
            </a:pPr>
            <a:r>
              <a:rPr lang="fr-FR" dirty="0"/>
              <a:t>les méta-analyses</a:t>
            </a:r>
          </a:p>
          <a:p>
            <a:pPr marL="285750" indent="-285750" algn="l">
              <a:buFont typeface="Arial" panose="020B0604020202020204" pitchFamily="34" charset="0"/>
              <a:buChar char="•"/>
            </a:pPr>
            <a:r>
              <a:rPr lang="fr-FR" dirty="0"/>
              <a:t>les études épidémiologiques : prospectives, rétrospectives / suivis de cohorte, études cas-témoins…</a:t>
            </a:r>
          </a:p>
          <a:p>
            <a:pPr marL="285750" indent="-285750" algn="l">
              <a:buFont typeface="Arial" panose="020B0604020202020204" pitchFamily="34" charset="0"/>
              <a:buChar char="•"/>
            </a:pPr>
            <a:r>
              <a:rPr lang="fr-FR" dirty="0"/>
              <a:t>prospective des tendances (data </a:t>
            </a:r>
            <a:r>
              <a:rPr lang="fr-FR" dirty="0" err="1"/>
              <a:t>mining</a:t>
            </a:r>
            <a:r>
              <a:rPr lang="fr-FR" dirty="0"/>
              <a:t>, statistiques </a:t>
            </a:r>
            <a:r>
              <a:rPr lang="fr-FR" dirty="0" err="1"/>
              <a:t>bayesiennes</a:t>
            </a:r>
            <a:r>
              <a:rPr lang="fr-FR" dirty="0"/>
              <a:t>, données individuelles…)</a:t>
            </a:r>
          </a:p>
        </p:txBody>
      </p:sp>
      <p:sp>
        <p:nvSpPr>
          <p:cNvPr id="2" name="Titre 1"/>
          <p:cNvSpPr>
            <a:spLocks noGrp="1"/>
          </p:cNvSpPr>
          <p:nvPr>
            <p:ph type="ctrTitle"/>
          </p:nvPr>
        </p:nvSpPr>
        <p:spPr>
          <a:xfrm>
            <a:off x="685800" y="1556792"/>
            <a:ext cx="7772400" cy="1292662"/>
          </a:xfrm>
        </p:spPr>
        <p:txBody>
          <a:bodyPr/>
          <a:lstStyle/>
          <a:p>
            <a:r>
              <a:rPr lang="fr-FR" dirty="0"/>
              <a:t>Thème 3 </a:t>
            </a:r>
            <a:r>
              <a:rPr lang="fr-FR" dirty="0" smtClean="0"/>
              <a:t/>
            </a:r>
            <a:br>
              <a:rPr lang="fr-FR" dirty="0" smtClean="0"/>
            </a:br>
            <a:r>
              <a:rPr lang="fr-FR" dirty="0" smtClean="0"/>
              <a:t>Les </a:t>
            </a:r>
            <a:r>
              <a:rPr lang="fr-FR" dirty="0"/>
              <a:t>principes de base de la méthodologie des essais cliniques et des études épidémiologiques</a:t>
            </a:r>
          </a:p>
        </p:txBody>
      </p:sp>
      <p:sp>
        <p:nvSpPr>
          <p:cNvPr id="3" name="Espace réservé de la date 2"/>
          <p:cNvSpPr>
            <a:spLocks noGrp="1"/>
          </p:cNvSpPr>
          <p:nvPr>
            <p:ph type="dt" sz="half" idx="2"/>
          </p:nvPr>
        </p:nvSpPr>
        <p:spPr/>
        <p:txBody>
          <a:bodyPr/>
          <a:lstStyle/>
          <a:p>
            <a:fld id="{33B6F5E2-E583-413C-8922-3DC6CAA9D286}" type="datetime4">
              <a:rPr lang="fr-FR" smtClean="0"/>
              <a:pPr/>
              <a:t>14 octobre 2014</a:t>
            </a:fld>
            <a:endParaRPr lang="fr-FR" dirty="0"/>
          </a:p>
        </p:txBody>
      </p:sp>
      <p:sp>
        <p:nvSpPr>
          <p:cNvPr id="4" name="Espace réservé du pied de page 3"/>
          <p:cNvSpPr>
            <a:spLocks noGrp="1"/>
          </p:cNvSpPr>
          <p:nvPr>
            <p:ph type="ftr" sz="quarter" idx="3"/>
          </p:nvPr>
        </p:nvSpPr>
        <p:spPr/>
        <p:txBody>
          <a:bodyPr/>
          <a:lstStyle/>
          <a:p>
            <a:r>
              <a:rPr lang="fr-FR" smtClean="0"/>
              <a:t>Sunnikan Consulting 2012 - Tous droits réservés</a:t>
            </a:r>
            <a:endParaRPr lang="fr-FR" dirty="0"/>
          </a:p>
        </p:txBody>
      </p:sp>
      <p:sp>
        <p:nvSpPr>
          <p:cNvPr id="5" name="Espace réservé du numéro de diapositive 4"/>
          <p:cNvSpPr>
            <a:spLocks noGrp="1"/>
          </p:cNvSpPr>
          <p:nvPr>
            <p:ph type="sldNum" sz="quarter" idx="4"/>
          </p:nvPr>
        </p:nvSpPr>
        <p:spPr/>
        <p:txBody>
          <a:bodyPr/>
          <a:lstStyle/>
          <a:p>
            <a:fld id="{E1D61545-30E6-46C7-9396-3AB8FF037665}" type="slidenum">
              <a:rPr lang="fr-FR" smtClean="0"/>
              <a:pPr/>
              <a:t>44</a:t>
            </a:fld>
            <a:endParaRPr lang="fr-FR" dirty="0"/>
          </a:p>
        </p:txBody>
      </p:sp>
    </p:spTree>
    <p:extLst>
      <p:ext uri="{BB962C8B-B14F-4D97-AF65-F5344CB8AC3E}">
        <p14:creationId xmlns:p14="http://schemas.microsoft.com/office/powerpoint/2010/main" val="207811810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188640"/>
            <a:ext cx="7344816" cy="461665"/>
          </a:xfrm>
        </p:spPr>
        <p:txBody>
          <a:bodyPr/>
          <a:lstStyle/>
          <a:p>
            <a:r>
              <a:rPr lang="fr-FR" dirty="0"/>
              <a:t>Comment prouver l'efficacité d'un traitement </a:t>
            </a:r>
            <a:r>
              <a:rPr lang="fr-FR" dirty="0" smtClean="0"/>
              <a:t>?</a:t>
            </a:r>
            <a:endParaRPr lang="fr-FR" dirty="0"/>
          </a:p>
        </p:txBody>
      </p:sp>
      <p:sp>
        <p:nvSpPr>
          <p:cNvPr id="3" name="Espace réservé de la date 2"/>
          <p:cNvSpPr>
            <a:spLocks noGrp="1"/>
          </p:cNvSpPr>
          <p:nvPr>
            <p:ph type="dt" sz="half" idx="10"/>
          </p:nvPr>
        </p:nvSpPr>
        <p:spPr/>
        <p:txBody>
          <a:bodyPr/>
          <a:lstStyle/>
          <a:p>
            <a:fld id="{33B6F5E2-E583-413C-8922-3DC6CAA9D286}" type="datetime4">
              <a:rPr lang="fr-FR" smtClean="0"/>
              <a:pPr/>
              <a:t>14 octobre 2014</a:t>
            </a:fld>
            <a:endParaRPr lang="fr-FR" dirty="0"/>
          </a:p>
        </p:txBody>
      </p:sp>
      <p:sp>
        <p:nvSpPr>
          <p:cNvPr id="4" name="Espace réservé du pied de page 3"/>
          <p:cNvSpPr>
            <a:spLocks noGrp="1"/>
          </p:cNvSpPr>
          <p:nvPr>
            <p:ph type="ftr" sz="quarter" idx="11"/>
          </p:nvPr>
        </p:nvSpPr>
        <p:spPr/>
        <p:txBody>
          <a:bodyPr/>
          <a:lstStyle/>
          <a:p>
            <a:r>
              <a:rPr lang="fr-FR" smtClean="0"/>
              <a:t>Sunnikan Consulting 2012 - Tous droits réservés</a:t>
            </a:r>
            <a:endParaRPr lang="fr-FR" dirty="0"/>
          </a:p>
        </p:txBody>
      </p:sp>
      <p:sp>
        <p:nvSpPr>
          <p:cNvPr id="5" name="Espace réservé du numéro de diapositive 4"/>
          <p:cNvSpPr>
            <a:spLocks noGrp="1"/>
          </p:cNvSpPr>
          <p:nvPr>
            <p:ph type="sldNum" sz="quarter" idx="12"/>
          </p:nvPr>
        </p:nvSpPr>
        <p:spPr/>
        <p:txBody>
          <a:bodyPr/>
          <a:lstStyle/>
          <a:p>
            <a:fld id="{E1D61545-30E6-46C7-9396-3AB8FF037665}" type="slidenum">
              <a:rPr lang="fr-FR" smtClean="0"/>
              <a:pPr/>
              <a:t>45</a:t>
            </a:fld>
            <a:endParaRPr lang="fr-FR" dirty="0"/>
          </a:p>
        </p:txBody>
      </p:sp>
      <p:sp>
        <p:nvSpPr>
          <p:cNvPr id="6" name="Espace réservé du contenu 5"/>
          <p:cNvSpPr>
            <a:spLocks noGrp="1"/>
          </p:cNvSpPr>
          <p:nvPr>
            <p:ph idx="1"/>
          </p:nvPr>
        </p:nvSpPr>
        <p:spPr>
          <a:xfrm>
            <a:off x="107504" y="1124744"/>
            <a:ext cx="8856984" cy="5201424"/>
          </a:xfrm>
        </p:spPr>
        <p:txBody>
          <a:bodyPr/>
          <a:lstStyle/>
          <a:p>
            <a:pPr indent="-285750">
              <a:spcBef>
                <a:spcPts val="1200"/>
              </a:spcBef>
            </a:pPr>
            <a:r>
              <a:rPr lang="fr-FR" dirty="0"/>
              <a:t>En mettant en évidence une relation entre un critère de jugement (= "</a:t>
            </a:r>
            <a:r>
              <a:rPr lang="fr-FR" i="1" dirty="0" err="1"/>
              <a:t>endpoint</a:t>
            </a:r>
            <a:r>
              <a:rPr lang="fr-FR" dirty="0"/>
              <a:t>" = "</a:t>
            </a:r>
            <a:r>
              <a:rPr lang="fr-FR" i="1" dirty="0" err="1"/>
              <a:t>outcome</a:t>
            </a:r>
            <a:r>
              <a:rPr lang="fr-FR" dirty="0"/>
              <a:t>") et le traitement</a:t>
            </a:r>
          </a:p>
          <a:p>
            <a:pPr marL="57150" indent="0">
              <a:spcBef>
                <a:spcPts val="1200"/>
              </a:spcBef>
              <a:buNone/>
            </a:pPr>
            <a:endParaRPr lang="fr-FR" dirty="0" smtClean="0"/>
          </a:p>
          <a:p>
            <a:pPr marL="57150" indent="0" algn="ctr">
              <a:spcBef>
                <a:spcPts val="1200"/>
              </a:spcBef>
              <a:buNone/>
            </a:pPr>
            <a:r>
              <a:rPr lang="fr-FR" dirty="0" smtClean="0"/>
              <a:t>Types </a:t>
            </a:r>
            <a:r>
              <a:rPr lang="fr-FR" dirty="0"/>
              <a:t>d'études et niveaux de </a:t>
            </a:r>
            <a:r>
              <a:rPr lang="fr-FR" dirty="0" smtClean="0"/>
              <a:t>preuve :</a:t>
            </a:r>
            <a:endParaRPr lang="fr-FR" b="1" dirty="0" smtClean="0"/>
          </a:p>
          <a:p>
            <a:pPr marL="400050">
              <a:spcBef>
                <a:spcPts val="1200"/>
              </a:spcBef>
              <a:buFont typeface="+mj-lt"/>
              <a:buAutoNum type="arabicPeriod"/>
            </a:pPr>
            <a:r>
              <a:rPr lang="fr-FR" b="1" dirty="0" smtClean="0"/>
              <a:t>L'observation individuelle</a:t>
            </a:r>
            <a:r>
              <a:rPr lang="fr-FR" dirty="0" smtClean="0"/>
              <a:t> ("le </a:t>
            </a:r>
            <a:r>
              <a:rPr lang="fr-FR" dirty="0"/>
              <a:t>cas") </a:t>
            </a:r>
            <a:r>
              <a:rPr lang="fr-FR" b="1" dirty="0">
                <a:solidFill>
                  <a:srgbClr val="FF0000"/>
                </a:solidFill>
              </a:rPr>
              <a:t>&gt;&gt;</a:t>
            </a:r>
            <a:endParaRPr lang="fr-FR" b="1" dirty="0" smtClean="0">
              <a:solidFill>
                <a:srgbClr val="FF0000"/>
              </a:solidFill>
            </a:endParaRPr>
          </a:p>
          <a:p>
            <a:pPr marL="400050">
              <a:spcBef>
                <a:spcPts val="1200"/>
              </a:spcBef>
              <a:buFont typeface="+mj-lt"/>
              <a:buAutoNum type="arabicPeriod"/>
            </a:pPr>
            <a:r>
              <a:rPr lang="fr-FR" b="1" dirty="0"/>
              <a:t>L</a:t>
            </a:r>
            <a:r>
              <a:rPr lang="fr-FR" b="1" dirty="0" smtClean="0"/>
              <a:t>a série de cas</a:t>
            </a:r>
            <a:r>
              <a:rPr lang="fr-FR" dirty="0"/>
              <a:t> </a:t>
            </a:r>
            <a:r>
              <a:rPr lang="fr-FR" b="1" dirty="0" smtClean="0">
                <a:solidFill>
                  <a:srgbClr val="FF0000"/>
                </a:solidFill>
              </a:rPr>
              <a:t>&gt;&gt;</a:t>
            </a:r>
            <a:endParaRPr lang="fr-FR" dirty="0" smtClean="0"/>
          </a:p>
          <a:p>
            <a:pPr marL="400050">
              <a:spcBef>
                <a:spcPts val="1200"/>
              </a:spcBef>
              <a:buFont typeface="+mj-lt"/>
              <a:buAutoNum type="arabicPeriod"/>
            </a:pPr>
            <a:r>
              <a:rPr lang="fr-FR" b="1" dirty="0"/>
              <a:t>L</a:t>
            </a:r>
            <a:r>
              <a:rPr lang="fr-FR" b="1" dirty="0" smtClean="0"/>
              <a:t>'étude cas-témoins</a:t>
            </a:r>
            <a:r>
              <a:rPr lang="fr-FR" dirty="0" smtClean="0"/>
              <a:t> : comparaison rétrospective de 2 groupes, l'un présentant la maladie (les cas), l'autre ne la présentant pas (les </a:t>
            </a:r>
            <a:r>
              <a:rPr lang="fr-FR" dirty="0"/>
              <a:t>témoins) </a:t>
            </a:r>
            <a:r>
              <a:rPr lang="fr-FR" b="1" dirty="0" smtClean="0">
                <a:solidFill>
                  <a:srgbClr val="FF0000"/>
                </a:solidFill>
              </a:rPr>
              <a:t>&gt;&gt;</a:t>
            </a:r>
          </a:p>
          <a:p>
            <a:pPr marL="400050">
              <a:spcBef>
                <a:spcPts val="1200"/>
              </a:spcBef>
              <a:buFont typeface="+mj-lt"/>
              <a:buAutoNum type="arabicPeriod"/>
            </a:pPr>
            <a:r>
              <a:rPr lang="fr-FR" b="1" dirty="0"/>
              <a:t>L</a:t>
            </a:r>
            <a:r>
              <a:rPr lang="fr-FR" b="1" dirty="0" smtClean="0"/>
              <a:t>'étude de cohorte exposés-non exposés</a:t>
            </a:r>
            <a:r>
              <a:rPr lang="fr-FR" dirty="0" smtClean="0"/>
              <a:t> : comparaison prospective de 2 groupes, l'un exposé à un risque, l'autre non exposé à ce risque </a:t>
            </a:r>
            <a:r>
              <a:rPr lang="fr-FR" dirty="0"/>
              <a:t> </a:t>
            </a:r>
            <a:r>
              <a:rPr lang="fr-FR" b="1" dirty="0" smtClean="0">
                <a:solidFill>
                  <a:srgbClr val="FF0000"/>
                </a:solidFill>
              </a:rPr>
              <a:t>&gt;&gt;</a:t>
            </a:r>
            <a:endParaRPr lang="fr-FR" dirty="0" smtClean="0"/>
          </a:p>
          <a:p>
            <a:pPr marL="400050">
              <a:spcBef>
                <a:spcPts val="1200"/>
              </a:spcBef>
              <a:buFont typeface="+mj-lt"/>
              <a:buAutoNum type="arabicPeriod"/>
            </a:pPr>
            <a:r>
              <a:rPr lang="fr-FR" b="1" dirty="0" smtClean="0"/>
              <a:t>L'essai contrôlé randomisé en double insu</a:t>
            </a:r>
            <a:r>
              <a:rPr lang="fr-FR" dirty="0" smtClean="0"/>
              <a:t> : comparaison prospective de 2 groupes répartis au hasard, l'un recevant le traitement à étudier, l'autre un médicament de référence (placebo, ou traitement actif) </a:t>
            </a:r>
            <a:r>
              <a:rPr lang="fr-FR" b="1" dirty="0">
                <a:solidFill>
                  <a:srgbClr val="FF0000"/>
                </a:solidFill>
              </a:rPr>
              <a:t>&gt;&gt;</a:t>
            </a:r>
            <a:endParaRPr lang="fr-FR" dirty="0" smtClean="0"/>
          </a:p>
          <a:p>
            <a:pPr marL="400050">
              <a:spcBef>
                <a:spcPts val="1200"/>
              </a:spcBef>
              <a:buFont typeface="+mj-lt"/>
              <a:buAutoNum type="arabicPeriod"/>
            </a:pPr>
            <a:r>
              <a:rPr lang="fr-FR" b="1" dirty="0" smtClean="0"/>
              <a:t>La méta-analyse</a:t>
            </a:r>
            <a:r>
              <a:rPr lang="fr-FR" dirty="0" smtClean="0"/>
              <a:t> : analyse globale d'un ensemble d'études réalisées séparément </a:t>
            </a:r>
            <a:r>
              <a:rPr lang="fr-FR" dirty="0"/>
              <a:t> </a:t>
            </a:r>
            <a:r>
              <a:rPr lang="fr-FR" b="1" dirty="0" smtClean="0">
                <a:solidFill>
                  <a:srgbClr val="FF0000"/>
                </a:solidFill>
              </a:rPr>
              <a:t>&gt;&gt;</a:t>
            </a:r>
            <a:endParaRPr lang="fr-FR" dirty="0"/>
          </a:p>
        </p:txBody>
      </p:sp>
    </p:spTree>
    <p:extLst>
      <p:ext uri="{BB962C8B-B14F-4D97-AF65-F5344CB8AC3E}">
        <p14:creationId xmlns:p14="http://schemas.microsoft.com/office/powerpoint/2010/main" val="83566724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188640"/>
            <a:ext cx="7344816" cy="461665"/>
          </a:xfrm>
        </p:spPr>
        <p:txBody>
          <a:bodyPr/>
          <a:lstStyle/>
          <a:p>
            <a:r>
              <a:rPr lang="fr-FR" dirty="0" smtClean="0"/>
              <a:t>1. L'observation individuelle</a:t>
            </a:r>
            <a:endParaRPr lang="fr-FR" dirty="0"/>
          </a:p>
        </p:txBody>
      </p:sp>
      <p:sp>
        <p:nvSpPr>
          <p:cNvPr id="3" name="Espace réservé de la date 2"/>
          <p:cNvSpPr>
            <a:spLocks noGrp="1"/>
          </p:cNvSpPr>
          <p:nvPr>
            <p:ph type="dt" sz="half" idx="10"/>
          </p:nvPr>
        </p:nvSpPr>
        <p:spPr/>
        <p:txBody>
          <a:bodyPr/>
          <a:lstStyle/>
          <a:p>
            <a:fld id="{33B6F5E2-E583-413C-8922-3DC6CAA9D286}" type="datetime4">
              <a:rPr lang="fr-FR" smtClean="0"/>
              <a:pPr/>
              <a:t>14 octobre 2014</a:t>
            </a:fld>
            <a:endParaRPr lang="fr-FR" dirty="0"/>
          </a:p>
        </p:txBody>
      </p:sp>
      <p:sp>
        <p:nvSpPr>
          <p:cNvPr id="4" name="Espace réservé du pied de page 3"/>
          <p:cNvSpPr>
            <a:spLocks noGrp="1"/>
          </p:cNvSpPr>
          <p:nvPr>
            <p:ph type="ftr" sz="quarter" idx="11"/>
          </p:nvPr>
        </p:nvSpPr>
        <p:spPr/>
        <p:txBody>
          <a:bodyPr/>
          <a:lstStyle/>
          <a:p>
            <a:r>
              <a:rPr lang="fr-FR" smtClean="0"/>
              <a:t>Sunnikan Consulting 2012 - Tous droits réservés</a:t>
            </a:r>
            <a:endParaRPr lang="fr-FR" dirty="0"/>
          </a:p>
        </p:txBody>
      </p:sp>
      <p:sp>
        <p:nvSpPr>
          <p:cNvPr id="5" name="Espace réservé du numéro de diapositive 4"/>
          <p:cNvSpPr>
            <a:spLocks noGrp="1"/>
          </p:cNvSpPr>
          <p:nvPr>
            <p:ph type="sldNum" sz="quarter" idx="12"/>
          </p:nvPr>
        </p:nvSpPr>
        <p:spPr/>
        <p:txBody>
          <a:bodyPr/>
          <a:lstStyle/>
          <a:p>
            <a:fld id="{E1D61545-30E6-46C7-9396-3AB8FF037665}" type="slidenum">
              <a:rPr lang="fr-FR" smtClean="0"/>
              <a:pPr/>
              <a:t>46</a:t>
            </a:fld>
            <a:endParaRPr lang="fr-FR" dirty="0"/>
          </a:p>
        </p:txBody>
      </p:sp>
      <p:sp>
        <p:nvSpPr>
          <p:cNvPr id="6" name="Espace réservé du contenu 5"/>
          <p:cNvSpPr>
            <a:spLocks noGrp="1"/>
          </p:cNvSpPr>
          <p:nvPr>
            <p:ph idx="1"/>
          </p:nvPr>
        </p:nvSpPr>
        <p:spPr>
          <a:xfrm>
            <a:off x="323528" y="1124744"/>
            <a:ext cx="8147372" cy="3305520"/>
          </a:xfrm>
        </p:spPr>
        <p:txBody>
          <a:bodyPr/>
          <a:lstStyle/>
          <a:p>
            <a:r>
              <a:rPr lang="fr-FR" dirty="0" smtClean="0"/>
              <a:t>L'observation individuelle (l'anecdote) est insuffisante</a:t>
            </a:r>
          </a:p>
          <a:p>
            <a:pPr lvl="1" algn="l"/>
            <a:r>
              <a:rPr lang="fr-FR" dirty="0" smtClean="0"/>
              <a:t>"</a:t>
            </a:r>
            <a:r>
              <a:rPr lang="fr-FR" i="1" dirty="0" smtClean="0"/>
              <a:t>Un patient a pris ce traitement, ça lui a fait le plus grand bien !</a:t>
            </a:r>
            <a:r>
              <a:rPr lang="fr-FR" dirty="0" smtClean="0"/>
              <a:t>"</a:t>
            </a:r>
            <a:br>
              <a:rPr lang="fr-FR" dirty="0" smtClean="0"/>
            </a:br>
            <a:r>
              <a:rPr lang="fr-FR" dirty="0" smtClean="0"/>
              <a:t>mais : "</a:t>
            </a:r>
            <a:r>
              <a:rPr lang="fr-FR" i="1" dirty="0" smtClean="0"/>
              <a:t>Un autre patient a aussi pris ce traitement, ça ne lui a rien fait !</a:t>
            </a:r>
            <a:r>
              <a:rPr lang="fr-FR" dirty="0" smtClean="0"/>
              <a:t>"</a:t>
            </a:r>
          </a:p>
          <a:p>
            <a:pPr lvl="1" algn="l"/>
            <a:r>
              <a:rPr lang="fr-FR" dirty="0" smtClean="0"/>
              <a:t>ne permet pas de conclure sur l'efficacité d'un traitement</a:t>
            </a:r>
          </a:p>
          <a:p>
            <a:pPr lvl="1" algn="l"/>
            <a:r>
              <a:rPr lang="fr-FR" dirty="0" smtClean="0"/>
              <a:t>d'où la nécessité :</a:t>
            </a:r>
          </a:p>
          <a:p>
            <a:pPr lvl="2" algn="l"/>
            <a:r>
              <a:rPr lang="fr-FR" dirty="0" smtClean="0"/>
              <a:t>de réaliser des essais</a:t>
            </a:r>
          </a:p>
          <a:p>
            <a:pPr lvl="2" algn="l"/>
            <a:r>
              <a:rPr lang="fr-FR" dirty="0" smtClean="0"/>
              <a:t>de réaliser des cumuls d'observation</a:t>
            </a:r>
          </a:p>
          <a:p>
            <a:pPr algn="l"/>
            <a:r>
              <a:rPr lang="fr-FR" dirty="0" smtClean="0"/>
              <a:t>Mais une observation individuelle peut être intéressante :</a:t>
            </a:r>
          </a:p>
          <a:p>
            <a:pPr lvl="1" algn="l"/>
            <a:r>
              <a:rPr lang="fr-FR" dirty="0" smtClean="0"/>
              <a:t>par sa rareté</a:t>
            </a:r>
          </a:p>
          <a:p>
            <a:pPr lvl="1" algn="l"/>
            <a:r>
              <a:rPr lang="fr-FR" dirty="0" smtClean="0"/>
              <a:t>par une réaction individuelle </a:t>
            </a:r>
          </a:p>
        </p:txBody>
      </p:sp>
    </p:spTree>
    <p:extLst>
      <p:ext uri="{BB962C8B-B14F-4D97-AF65-F5344CB8AC3E}">
        <p14:creationId xmlns:p14="http://schemas.microsoft.com/office/powerpoint/2010/main" val="13447349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2. La série de cas</a:t>
            </a:r>
            <a:endParaRPr lang="fr-FR" dirty="0"/>
          </a:p>
        </p:txBody>
      </p:sp>
      <p:sp>
        <p:nvSpPr>
          <p:cNvPr id="3" name="Espace réservé de la date 2"/>
          <p:cNvSpPr>
            <a:spLocks noGrp="1"/>
          </p:cNvSpPr>
          <p:nvPr>
            <p:ph type="dt" sz="half" idx="10"/>
          </p:nvPr>
        </p:nvSpPr>
        <p:spPr/>
        <p:txBody>
          <a:bodyPr/>
          <a:lstStyle/>
          <a:p>
            <a:fld id="{33B6F5E2-E583-413C-8922-3DC6CAA9D286}" type="datetime4">
              <a:rPr lang="fr-FR" smtClean="0"/>
              <a:pPr/>
              <a:t>14 octobre 2014</a:t>
            </a:fld>
            <a:endParaRPr lang="fr-FR" dirty="0"/>
          </a:p>
        </p:txBody>
      </p:sp>
      <p:sp>
        <p:nvSpPr>
          <p:cNvPr id="4" name="Espace réservé du pied de page 3"/>
          <p:cNvSpPr>
            <a:spLocks noGrp="1"/>
          </p:cNvSpPr>
          <p:nvPr>
            <p:ph type="ftr" sz="quarter" idx="11"/>
          </p:nvPr>
        </p:nvSpPr>
        <p:spPr/>
        <p:txBody>
          <a:bodyPr/>
          <a:lstStyle/>
          <a:p>
            <a:r>
              <a:rPr lang="fr-FR" smtClean="0"/>
              <a:t>Sunnikan Consulting 2012 - Tous droits réservés</a:t>
            </a:r>
            <a:endParaRPr lang="fr-FR" dirty="0"/>
          </a:p>
        </p:txBody>
      </p:sp>
      <p:sp>
        <p:nvSpPr>
          <p:cNvPr id="5" name="Espace réservé du numéro de diapositive 4"/>
          <p:cNvSpPr>
            <a:spLocks noGrp="1"/>
          </p:cNvSpPr>
          <p:nvPr>
            <p:ph type="sldNum" sz="quarter" idx="12"/>
          </p:nvPr>
        </p:nvSpPr>
        <p:spPr/>
        <p:txBody>
          <a:bodyPr/>
          <a:lstStyle/>
          <a:p>
            <a:fld id="{E1D61545-30E6-46C7-9396-3AB8FF037665}" type="slidenum">
              <a:rPr lang="fr-FR" smtClean="0"/>
              <a:pPr/>
              <a:t>47</a:t>
            </a:fld>
            <a:endParaRPr lang="fr-FR" dirty="0"/>
          </a:p>
        </p:txBody>
      </p:sp>
      <p:sp>
        <p:nvSpPr>
          <p:cNvPr id="6" name="Espace réservé du contenu 5"/>
          <p:cNvSpPr>
            <a:spLocks noGrp="1"/>
          </p:cNvSpPr>
          <p:nvPr>
            <p:ph idx="1"/>
          </p:nvPr>
        </p:nvSpPr>
        <p:spPr>
          <a:xfrm>
            <a:off x="323528" y="1124744"/>
            <a:ext cx="7344816" cy="1366528"/>
          </a:xfrm>
        </p:spPr>
        <p:txBody>
          <a:bodyPr/>
          <a:lstStyle/>
          <a:p>
            <a:r>
              <a:rPr lang="fr-FR" dirty="0" smtClean="0"/>
              <a:t>Souvent étude rétrospective</a:t>
            </a:r>
          </a:p>
          <a:p>
            <a:r>
              <a:rPr lang="fr-FR" dirty="0" smtClean="0"/>
              <a:t>Synthèse des </a:t>
            </a:r>
            <a:r>
              <a:rPr lang="fr-FR" dirty="0"/>
              <a:t>cas du </a:t>
            </a:r>
            <a:r>
              <a:rPr lang="fr-FR" dirty="0" smtClean="0"/>
              <a:t>service hospitalier</a:t>
            </a:r>
          </a:p>
          <a:p>
            <a:r>
              <a:rPr lang="fr-FR" dirty="0" smtClean="0"/>
              <a:t>Sans comparaison ou en comparaison avec les résultats d'une étude</a:t>
            </a:r>
          </a:p>
          <a:p>
            <a:r>
              <a:rPr lang="fr-FR" dirty="0" smtClean="0"/>
              <a:t>Sert de base à une discussion</a:t>
            </a:r>
            <a:endParaRPr lang="fr-FR" dirty="0"/>
          </a:p>
        </p:txBody>
      </p:sp>
    </p:spTree>
    <p:extLst>
      <p:ext uri="{BB962C8B-B14F-4D97-AF65-F5344CB8AC3E}">
        <p14:creationId xmlns:p14="http://schemas.microsoft.com/office/powerpoint/2010/main" val="168774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L'essai non comparatif</a:t>
            </a:r>
            <a:endParaRPr lang="fr-FR" dirty="0"/>
          </a:p>
        </p:txBody>
      </p:sp>
      <p:sp>
        <p:nvSpPr>
          <p:cNvPr id="3" name="Espace réservé de la date 2"/>
          <p:cNvSpPr>
            <a:spLocks noGrp="1"/>
          </p:cNvSpPr>
          <p:nvPr>
            <p:ph type="dt" sz="half" idx="10"/>
          </p:nvPr>
        </p:nvSpPr>
        <p:spPr/>
        <p:txBody>
          <a:bodyPr/>
          <a:lstStyle/>
          <a:p>
            <a:fld id="{33B6F5E2-E583-413C-8922-3DC6CAA9D286}" type="datetime4">
              <a:rPr lang="fr-FR" smtClean="0"/>
              <a:pPr/>
              <a:t>14 octobre 2014</a:t>
            </a:fld>
            <a:endParaRPr lang="fr-FR" dirty="0"/>
          </a:p>
        </p:txBody>
      </p:sp>
      <p:sp>
        <p:nvSpPr>
          <p:cNvPr id="4" name="Espace réservé du pied de page 3"/>
          <p:cNvSpPr>
            <a:spLocks noGrp="1"/>
          </p:cNvSpPr>
          <p:nvPr>
            <p:ph type="ftr" sz="quarter" idx="11"/>
          </p:nvPr>
        </p:nvSpPr>
        <p:spPr/>
        <p:txBody>
          <a:bodyPr/>
          <a:lstStyle/>
          <a:p>
            <a:r>
              <a:rPr lang="fr-FR" smtClean="0"/>
              <a:t>Sunnikan Consulting 2012 - Tous droits réservés</a:t>
            </a:r>
            <a:endParaRPr lang="fr-FR" dirty="0"/>
          </a:p>
        </p:txBody>
      </p:sp>
      <p:sp>
        <p:nvSpPr>
          <p:cNvPr id="5" name="Espace réservé du numéro de diapositive 4"/>
          <p:cNvSpPr>
            <a:spLocks noGrp="1"/>
          </p:cNvSpPr>
          <p:nvPr>
            <p:ph type="sldNum" sz="quarter" idx="12"/>
          </p:nvPr>
        </p:nvSpPr>
        <p:spPr/>
        <p:txBody>
          <a:bodyPr/>
          <a:lstStyle/>
          <a:p>
            <a:fld id="{E1D61545-30E6-46C7-9396-3AB8FF037665}" type="slidenum">
              <a:rPr lang="fr-FR" smtClean="0"/>
              <a:pPr/>
              <a:t>48</a:t>
            </a:fld>
            <a:endParaRPr lang="fr-FR" dirty="0"/>
          </a:p>
        </p:txBody>
      </p:sp>
      <p:sp>
        <p:nvSpPr>
          <p:cNvPr id="6" name="Espace réservé du contenu 5"/>
          <p:cNvSpPr>
            <a:spLocks noGrp="1"/>
          </p:cNvSpPr>
          <p:nvPr>
            <p:ph idx="1"/>
          </p:nvPr>
        </p:nvSpPr>
        <p:spPr>
          <a:xfrm>
            <a:off x="323528" y="1124744"/>
            <a:ext cx="7848872" cy="5798510"/>
          </a:xfrm>
        </p:spPr>
        <p:txBody>
          <a:bodyPr/>
          <a:lstStyle/>
          <a:p>
            <a:r>
              <a:rPr lang="fr-FR" dirty="0" smtClean="0"/>
              <a:t>"</a:t>
            </a:r>
            <a:r>
              <a:rPr lang="fr-FR" i="1" dirty="0" smtClean="0"/>
              <a:t>On prescrit un médicament </a:t>
            </a:r>
            <a:r>
              <a:rPr lang="fr-FR" i="1" dirty="0" smtClean="0">
                <a:sym typeface="Symbol" panose="05050102010706020507" pitchFamily="18" charset="2"/>
              </a:rPr>
              <a:t> dans la grippe. Au bout de 5 jours de traitement, 60% des patients sont guéris. Le médicament est-il efficace ?</a:t>
            </a:r>
            <a:r>
              <a:rPr lang="fr-FR" dirty="0" smtClean="0">
                <a:sym typeface="Symbol" panose="05050102010706020507" pitchFamily="18" charset="2"/>
              </a:rPr>
              <a:t>"</a:t>
            </a:r>
          </a:p>
          <a:p>
            <a:pPr lvl="1"/>
            <a:r>
              <a:rPr lang="fr-FR" dirty="0" smtClean="0">
                <a:sym typeface="Symbol" panose="05050102010706020507" pitchFamily="18" charset="2"/>
              </a:rPr>
              <a:t>mais la grippe évolue spontanément vers la guérison en 4 à 6 jours !</a:t>
            </a:r>
          </a:p>
          <a:p>
            <a:r>
              <a:rPr lang="fr-FR" dirty="0" smtClean="0"/>
              <a:t>"</a:t>
            </a:r>
            <a:r>
              <a:rPr lang="fr-FR" i="1" dirty="0" smtClean="0"/>
              <a:t>Mon traitement </a:t>
            </a:r>
            <a:r>
              <a:rPr lang="fr-FR" i="1" dirty="0"/>
              <a:t>de prévention de la luxation congénitale de hanche </a:t>
            </a:r>
            <a:r>
              <a:rPr lang="fr-FR" i="1" dirty="0" smtClean="0"/>
              <a:t>est </a:t>
            </a:r>
            <a:r>
              <a:rPr lang="fr-FR" i="1" dirty="0"/>
              <a:t>efficace dans </a:t>
            </a:r>
            <a:r>
              <a:rPr lang="fr-FR" i="1" dirty="0" smtClean="0"/>
              <a:t>99% </a:t>
            </a:r>
            <a:r>
              <a:rPr lang="fr-FR" i="1" dirty="0"/>
              <a:t>des cas !</a:t>
            </a:r>
            <a:r>
              <a:rPr lang="fr-FR" dirty="0"/>
              <a:t>"</a:t>
            </a:r>
          </a:p>
          <a:p>
            <a:pPr lvl="1"/>
            <a:r>
              <a:rPr lang="fr-FR" dirty="0"/>
              <a:t>mais </a:t>
            </a:r>
            <a:r>
              <a:rPr lang="fr-FR" dirty="0" smtClean="0"/>
              <a:t> </a:t>
            </a:r>
            <a:r>
              <a:rPr lang="fr-FR" dirty="0"/>
              <a:t>la luxation congénitale de hanche ne survient que sur </a:t>
            </a:r>
            <a:r>
              <a:rPr lang="fr-FR" dirty="0" smtClean="0"/>
              <a:t>1% </a:t>
            </a:r>
            <a:r>
              <a:rPr lang="fr-FR" dirty="0"/>
              <a:t>de la population !</a:t>
            </a:r>
          </a:p>
          <a:p>
            <a:r>
              <a:rPr lang="fr-FR" dirty="0"/>
              <a:t>L'essai non comparatif ne peut pas prendre en compte les autres facteurs (facteurs de confusion)</a:t>
            </a:r>
          </a:p>
          <a:p>
            <a:pPr lvl="2"/>
            <a:r>
              <a:rPr lang="fr-FR" dirty="0">
                <a:sym typeface="Wingdings" panose="05000000000000000000" pitchFamily="2" charset="2"/>
              </a:rPr>
              <a:t>l'effet placebo (effet </a:t>
            </a:r>
            <a:r>
              <a:rPr lang="fr-FR" dirty="0" err="1">
                <a:sym typeface="Wingdings" panose="05000000000000000000" pitchFamily="2" charset="2"/>
              </a:rPr>
              <a:t>nocebo</a:t>
            </a:r>
            <a:r>
              <a:rPr lang="fr-FR" dirty="0">
                <a:sym typeface="Wingdings" panose="05000000000000000000" pitchFamily="2" charset="2"/>
              </a:rPr>
              <a:t>)</a:t>
            </a:r>
          </a:p>
          <a:p>
            <a:pPr lvl="2"/>
            <a:r>
              <a:rPr lang="fr-FR" dirty="0">
                <a:sym typeface="Wingdings" panose="05000000000000000000" pitchFamily="2" charset="2"/>
              </a:rPr>
              <a:t>l'évolution naturelle de la maladie</a:t>
            </a:r>
          </a:p>
          <a:p>
            <a:pPr lvl="2"/>
            <a:r>
              <a:rPr lang="fr-FR" dirty="0">
                <a:sym typeface="Wingdings" panose="05000000000000000000" pitchFamily="2" charset="2"/>
              </a:rPr>
              <a:t>l'attitude du médecin</a:t>
            </a:r>
          </a:p>
          <a:p>
            <a:pPr lvl="2"/>
            <a:r>
              <a:rPr lang="fr-FR" dirty="0">
                <a:sym typeface="Wingdings" panose="05000000000000000000" pitchFamily="2" charset="2"/>
              </a:rPr>
              <a:t>la régression à la moyenne</a:t>
            </a:r>
          </a:p>
          <a:p>
            <a:pPr lvl="2"/>
            <a:r>
              <a:rPr lang="fr-FR" dirty="0">
                <a:sym typeface="Wingdings" panose="05000000000000000000" pitchFamily="2" charset="2"/>
              </a:rPr>
              <a:t>l'effet de traitements </a:t>
            </a:r>
            <a:r>
              <a:rPr lang="fr-FR" dirty="0" smtClean="0">
                <a:sym typeface="Wingdings" panose="05000000000000000000" pitchFamily="2" charset="2"/>
              </a:rPr>
              <a:t>concomitants</a:t>
            </a:r>
          </a:p>
          <a:p>
            <a:pPr lvl="2"/>
            <a:r>
              <a:rPr lang="fr-FR" dirty="0" smtClean="0">
                <a:sym typeface="Wingdings" panose="05000000000000000000" pitchFamily="2" charset="2"/>
              </a:rPr>
              <a:t>la sélection des patients</a:t>
            </a:r>
            <a:endParaRPr lang="fr-FR" dirty="0">
              <a:sym typeface="Wingdings" panose="05000000000000000000" pitchFamily="2" charset="2"/>
            </a:endParaRPr>
          </a:p>
          <a:p>
            <a:pPr lvl="2"/>
            <a:r>
              <a:rPr lang="fr-FR" dirty="0">
                <a:sym typeface="Wingdings" panose="05000000000000000000" pitchFamily="2" charset="2"/>
              </a:rPr>
              <a:t>les biais = causes conduisant constamment à un résultat </a:t>
            </a:r>
            <a:r>
              <a:rPr lang="fr-FR" dirty="0" smtClean="0">
                <a:sym typeface="Wingdings" panose="05000000000000000000" pitchFamily="2" charset="2"/>
              </a:rPr>
              <a:t>erroné</a:t>
            </a:r>
          </a:p>
          <a:p>
            <a:r>
              <a:rPr lang="fr-FR" dirty="0" smtClean="0">
                <a:sym typeface="Wingdings" panose="05000000000000000000" pitchFamily="2" charset="2"/>
              </a:rPr>
              <a:t> Nécessité d'une méthodologie permettant de réduire les biais au minimum</a:t>
            </a:r>
            <a:endParaRPr lang="fr-FR" dirty="0">
              <a:sym typeface="Wingdings" panose="05000000000000000000" pitchFamily="2" charset="2"/>
            </a:endParaRPr>
          </a:p>
          <a:p>
            <a:endParaRPr lang="fr-FR" dirty="0"/>
          </a:p>
        </p:txBody>
      </p:sp>
    </p:spTree>
    <p:extLst>
      <p:ext uri="{BB962C8B-B14F-4D97-AF65-F5344CB8AC3E}">
        <p14:creationId xmlns:p14="http://schemas.microsoft.com/office/powerpoint/2010/main" val="58873740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188640"/>
            <a:ext cx="7344816" cy="461665"/>
          </a:xfrm>
        </p:spPr>
        <p:txBody>
          <a:bodyPr/>
          <a:lstStyle/>
          <a:p>
            <a:r>
              <a:rPr lang="fr-FR" dirty="0" smtClean="0"/>
              <a:t>L'essai comparatif en </a:t>
            </a:r>
            <a:r>
              <a:rPr lang="fr-FR" dirty="0"/>
              <a:t>ouvert</a:t>
            </a:r>
          </a:p>
        </p:txBody>
      </p:sp>
      <p:sp>
        <p:nvSpPr>
          <p:cNvPr id="3" name="Espace réservé de la date 2"/>
          <p:cNvSpPr>
            <a:spLocks noGrp="1"/>
          </p:cNvSpPr>
          <p:nvPr>
            <p:ph type="dt" sz="half" idx="10"/>
          </p:nvPr>
        </p:nvSpPr>
        <p:spPr/>
        <p:txBody>
          <a:bodyPr/>
          <a:lstStyle/>
          <a:p>
            <a:fld id="{33B6F5E2-E583-413C-8922-3DC6CAA9D286}" type="datetime4">
              <a:rPr lang="fr-FR" smtClean="0"/>
              <a:pPr/>
              <a:t>14 octobre 2014</a:t>
            </a:fld>
            <a:endParaRPr lang="fr-FR" dirty="0"/>
          </a:p>
        </p:txBody>
      </p:sp>
      <p:sp>
        <p:nvSpPr>
          <p:cNvPr id="4" name="Espace réservé du pied de page 3"/>
          <p:cNvSpPr>
            <a:spLocks noGrp="1"/>
          </p:cNvSpPr>
          <p:nvPr>
            <p:ph type="ftr" sz="quarter" idx="11"/>
          </p:nvPr>
        </p:nvSpPr>
        <p:spPr/>
        <p:txBody>
          <a:bodyPr/>
          <a:lstStyle/>
          <a:p>
            <a:r>
              <a:rPr lang="fr-FR" smtClean="0"/>
              <a:t>Sunnikan Consulting 2012 - Tous droits réservés</a:t>
            </a:r>
            <a:endParaRPr lang="fr-FR" dirty="0"/>
          </a:p>
        </p:txBody>
      </p:sp>
      <p:sp>
        <p:nvSpPr>
          <p:cNvPr id="5" name="Espace réservé du numéro de diapositive 4"/>
          <p:cNvSpPr>
            <a:spLocks noGrp="1"/>
          </p:cNvSpPr>
          <p:nvPr>
            <p:ph type="sldNum" sz="quarter" idx="12"/>
          </p:nvPr>
        </p:nvSpPr>
        <p:spPr/>
        <p:txBody>
          <a:bodyPr/>
          <a:lstStyle/>
          <a:p>
            <a:fld id="{E1D61545-30E6-46C7-9396-3AB8FF037665}" type="slidenum">
              <a:rPr lang="fr-FR" smtClean="0"/>
              <a:pPr/>
              <a:t>49</a:t>
            </a:fld>
            <a:endParaRPr lang="fr-FR" dirty="0"/>
          </a:p>
        </p:txBody>
      </p:sp>
      <p:sp>
        <p:nvSpPr>
          <p:cNvPr id="7" name="Espace réservé du contenu 6"/>
          <p:cNvSpPr>
            <a:spLocks noGrp="1"/>
          </p:cNvSpPr>
          <p:nvPr>
            <p:ph idx="1"/>
          </p:nvPr>
        </p:nvSpPr>
        <p:spPr>
          <a:xfrm>
            <a:off x="323528" y="1124744"/>
            <a:ext cx="7344816" cy="3693319"/>
          </a:xfrm>
        </p:spPr>
        <p:txBody>
          <a:bodyPr/>
          <a:lstStyle/>
          <a:p>
            <a:r>
              <a:rPr lang="fr-FR" dirty="0" smtClean="0"/>
              <a:t>Le médecin et le patient connaissent la nature du produit administré</a:t>
            </a:r>
          </a:p>
          <a:p>
            <a:r>
              <a:rPr lang="fr-FR" dirty="0" smtClean="0"/>
              <a:t>Avantages :</a:t>
            </a:r>
          </a:p>
          <a:p>
            <a:pPr lvl="1"/>
            <a:r>
              <a:rPr lang="fr-FR" dirty="0" smtClean="0"/>
              <a:t>simplicité</a:t>
            </a:r>
          </a:p>
          <a:p>
            <a:pPr lvl="1"/>
            <a:r>
              <a:rPr lang="fr-FR" dirty="0" smtClean="0"/>
              <a:t>en cas d'essai en insu impossible (comparaison à la chirurgie…)</a:t>
            </a:r>
          </a:p>
          <a:p>
            <a:r>
              <a:rPr lang="fr-FR" dirty="0" smtClean="0"/>
              <a:t>Inconvénients</a:t>
            </a:r>
          </a:p>
          <a:p>
            <a:pPr lvl="1"/>
            <a:r>
              <a:rPr lang="fr-FR" dirty="0"/>
              <a:t>essai insuffisamment contrôlé</a:t>
            </a:r>
          </a:p>
          <a:p>
            <a:pPr lvl="1"/>
            <a:r>
              <a:rPr lang="fr-FR" dirty="0" smtClean="0"/>
              <a:t>introduction de biais :</a:t>
            </a:r>
          </a:p>
          <a:p>
            <a:pPr lvl="2"/>
            <a:r>
              <a:rPr lang="fr-FR" dirty="0" smtClean="0"/>
              <a:t>effet placebo</a:t>
            </a:r>
          </a:p>
          <a:p>
            <a:pPr lvl="2"/>
            <a:r>
              <a:rPr lang="fr-FR" dirty="0" smtClean="0"/>
              <a:t>biais de suivi</a:t>
            </a:r>
          </a:p>
          <a:p>
            <a:pPr lvl="1"/>
            <a:r>
              <a:rPr lang="fr-FR" dirty="0" smtClean="0"/>
              <a:t>ne permet pas de conclure sur la comparaison de produits</a:t>
            </a:r>
          </a:p>
          <a:p>
            <a:r>
              <a:rPr lang="fr-FR" dirty="0" smtClean="0"/>
              <a:t>Utilisation abandonnée pour l'étude des médicaments</a:t>
            </a:r>
          </a:p>
        </p:txBody>
      </p:sp>
    </p:spTree>
    <p:extLst>
      <p:ext uri="{BB962C8B-B14F-4D97-AF65-F5344CB8AC3E}">
        <p14:creationId xmlns:p14="http://schemas.microsoft.com/office/powerpoint/2010/main" val="178717070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L'essai contrôlé</a:t>
            </a:r>
            <a:endParaRPr lang="fr-FR" dirty="0"/>
          </a:p>
        </p:txBody>
      </p:sp>
      <p:sp>
        <p:nvSpPr>
          <p:cNvPr id="3" name="Espace réservé de la date 2"/>
          <p:cNvSpPr>
            <a:spLocks noGrp="1"/>
          </p:cNvSpPr>
          <p:nvPr>
            <p:ph type="dt" sz="half" idx="10"/>
          </p:nvPr>
        </p:nvSpPr>
        <p:spPr/>
        <p:txBody>
          <a:bodyPr/>
          <a:lstStyle/>
          <a:p>
            <a:fld id="{33B6F5E2-E583-413C-8922-3DC6CAA9D286}" type="datetime4">
              <a:rPr lang="fr-FR" smtClean="0"/>
              <a:pPr/>
              <a:t>14 octobre 2014</a:t>
            </a:fld>
            <a:endParaRPr lang="fr-FR" dirty="0"/>
          </a:p>
        </p:txBody>
      </p:sp>
      <p:sp>
        <p:nvSpPr>
          <p:cNvPr id="4" name="Espace réservé du pied de page 3"/>
          <p:cNvSpPr>
            <a:spLocks noGrp="1"/>
          </p:cNvSpPr>
          <p:nvPr>
            <p:ph type="ftr" sz="quarter" idx="11"/>
          </p:nvPr>
        </p:nvSpPr>
        <p:spPr/>
        <p:txBody>
          <a:bodyPr/>
          <a:lstStyle/>
          <a:p>
            <a:r>
              <a:rPr lang="fr-FR" smtClean="0"/>
              <a:t>Sunnikan Consulting 2012 - Tous droits réservés</a:t>
            </a:r>
            <a:endParaRPr lang="fr-FR" dirty="0"/>
          </a:p>
        </p:txBody>
      </p:sp>
      <p:sp>
        <p:nvSpPr>
          <p:cNvPr id="5" name="Espace réservé du numéro de diapositive 4"/>
          <p:cNvSpPr>
            <a:spLocks noGrp="1"/>
          </p:cNvSpPr>
          <p:nvPr>
            <p:ph type="sldNum" sz="quarter" idx="12"/>
          </p:nvPr>
        </p:nvSpPr>
        <p:spPr/>
        <p:txBody>
          <a:bodyPr/>
          <a:lstStyle/>
          <a:p>
            <a:fld id="{E1D61545-30E6-46C7-9396-3AB8FF037665}" type="slidenum">
              <a:rPr lang="fr-FR" smtClean="0"/>
              <a:pPr/>
              <a:t>50</a:t>
            </a:fld>
            <a:endParaRPr lang="fr-FR" dirty="0"/>
          </a:p>
        </p:txBody>
      </p:sp>
      <p:sp>
        <p:nvSpPr>
          <p:cNvPr id="6" name="Espace réservé du contenu 5"/>
          <p:cNvSpPr>
            <a:spLocks noGrp="1"/>
          </p:cNvSpPr>
          <p:nvPr>
            <p:ph idx="1"/>
          </p:nvPr>
        </p:nvSpPr>
        <p:spPr>
          <a:xfrm>
            <a:off x="323528" y="1124744"/>
            <a:ext cx="7344816" cy="3914918"/>
          </a:xfrm>
        </p:spPr>
        <p:txBody>
          <a:bodyPr/>
          <a:lstStyle/>
          <a:p>
            <a:r>
              <a:rPr lang="fr-FR" dirty="0" smtClean="0"/>
              <a:t>Un essai "</a:t>
            </a:r>
            <a:r>
              <a:rPr lang="fr-FR" b="1" dirty="0" smtClean="0"/>
              <a:t>contrôlé</a:t>
            </a:r>
            <a:r>
              <a:rPr lang="fr-FR" dirty="0" smtClean="0"/>
              <a:t>" est un essai dont les différents facteurs de variation (facteurs autres que l'efficacité du produit, pouvant occasionner des biais)  sont sous contrôle</a:t>
            </a:r>
          </a:p>
          <a:p>
            <a:r>
              <a:rPr lang="fr-FR" dirty="0" smtClean="0"/>
              <a:t>L'essai </a:t>
            </a:r>
            <a:r>
              <a:rPr lang="fr-FR" dirty="0"/>
              <a:t>contrôlé permet de répondre à la question </a:t>
            </a:r>
            <a:endParaRPr lang="fr-FR" dirty="0" smtClean="0"/>
          </a:p>
          <a:p>
            <a:pPr marL="0" indent="0" algn="ctr">
              <a:buNone/>
            </a:pPr>
            <a:r>
              <a:rPr lang="fr-FR" dirty="0" smtClean="0"/>
              <a:t>"</a:t>
            </a:r>
            <a:r>
              <a:rPr lang="fr-FR" i="1" dirty="0"/>
              <a:t>Le médicament A est-il plus efficace que le médicament B </a:t>
            </a:r>
            <a:r>
              <a:rPr lang="fr-FR" i="1" dirty="0" smtClean="0"/>
              <a:t>?</a:t>
            </a:r>
            <a:r>
              <a:rPr lang="fr-FR" dirty="0" smtClean="0"/>
              <a:t>"</a:t>
            </a:r>
          </a:p>
          <a:p>
            <a:r>
              <a:rPr lang="fr-FR" dirty="0"/>
              <a:t>L'essai </a:t>
            </a:r>
            <a:r>
              <a:rPr lang="fr-FR" dirty="0" smtClean="0"/>
              <a:t>contrôlé :</a:t>
            </a:r>
            <a:endParaRPr lang="fr-FR" dirty="0"/>
          </a:p>
          <a:p>
            <a:pPr lvl="1"/>
            <a:r>
              <a:rPr lang="fr-FR" dirty="0" smtClean="0"/>
              <a:t>permet de répondre à une </a:t>
            </a:r>
            <a:r>
              <a:rPr lang="fr-FR" dirty="0"/>
              <a:t>question posée unique </a:t>
            </a:r>
          </a:p>
          <a:p>
            <a:pPr lvl="1"/>
            <a:r>
              <a:rPr lang="fr-FR" dirty="0" smtClean="0"/>
              <a:t>nécessite </a:t>
            </a:r>
            <a:r>
              <a:rPr lang="fr-FR" dirty="0"/>
              <a:t>un nombre de sujets </a:t>
            </a:r>
            <a:r>
              <a:rPr lang="fr-FR" dirty="0" smtClean="0"/>
              <a:t>nécessaires</a:t>
            </a:r>
          </a:p>
          <a:p>
            <a:pPr lvl="1"/>
            <a:r>
              <a:rPr lang="fr-FR" dirty="0" smtClean="0"/>
              <a:t>recevable dans le dossier de demande d'AMM</a:t>
            </a:r>
          </a:p>
          <a:p>
            <a:pPr lvl="1"/>
            <a:r>
              <a:rPr lang="fr-FR" dirty="0" smtClean="0"/>
              <a:t>a une puissance statistique</a:t>
            </a:r>
            <a:endParaRPr lang="fr-FR" dirty="0"/>
          </a:p>
          <a:p>
            <a:pPr lvl="1"/>
            <a:r>
              <a:rPr lang="fr-FR" dirty="0" smtClean="0"/>
              <a:t>répond </a:t>
            </a:r>
            <a:r>
              <a:rPr lang="fr-FR" dirty="0"/>
              <a:t>avec une plage d'incertitude</a:t>
            </a:r>
          </a:p>
          <a:p>
            <a:r>
              <a:rPr lang="fr-FR" dirty="0" smtClean="0"/>
              <a:t>Caractéristiques </a:t>
            </a:r>
            <a:r>
              <a:rPr lang="fr-FR" dirty="0"/>
              <a:t>de l'essai contrôlé </a:t>
            </a:r>
            <a:r>
              <a:rPr lang="fr-FR" b="1" dirty="0">
                <a:solidFill>
                  <a:srgbClr val="FF0000"/>
                </a:solidFill>
              </a:rPr>
              <a:t>&gt;&gt;</a:t>
            </a:r>
          </a:p>
        </p:txBody>
      </p:sp>
    </p:spTree>
    <p:extLst>
      <p:ext uri="{BB962C8B-B14F-4D97-AF65-F5344CB8AC3E}">
        <p14:creationId xmlns:p14="http://schemas.microsoft.com/office/powerpoint/2010/main" val="231715370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Exemple</a:t>
            </a:r>
            <a:endParaRPr lang="fr-FR" dirty="0"/>
          </a:p>
        </p:txBody>
      </p:sp>
      <p:sp>
        <p:nvSpPr>
          <p:cNvPr id="3" name="Espace réservé de la date 2"/>
          <p:cNvSpPr>
            <a:spLocks noGrp="1"/>
          </p:cNvSpPr>
          <p:nvPr>
            <p:ph type="dt" sz="half" idx="10"/>
          </p:nvPr>
        </p:nvSpPr>
        <p:spPr/>
        <p:txBody>
          <a:bodyPr/>
          <a:lstStyle/>
          <a:p>
            <a:fld id="{33B6F5E2-E583-413C-8922-3DC6CAA9D286}" type="datetime4">
              <a:rPr lang="fr-FR" smtClean="0"/>
              <a:pPr/>
              <a:t>14 octobre 2014</a:t>
            </a:fld>
            <a:endParaRPr lang="fr-FR" dirty="0"/>
          </a:p>
        </p:txBody>
      </p:sp>
      <p:sp>
        <p:nvSpPr>
          <p:cNvPr id="4" name="Espace réservé du pied de page 3"/>
          <p:cNvSpPr>
            <a:spLocks noGrp="1"/>
          </p:cNvSpPr>
          <p:nvPr>
            <p:ph type="ftr" sz="quarter" idx="11"/>
          </p:nvPr>
        </p:nvSpPr>
        <p:spPr/>
        <p:txBody>
          <a:bodyPr/>
          <a:lstStyle/>
          <a:p>
            <a:r>
              <a:rPr lang="fr-FR" smtClean="0"/>
              <a:t>Sunnikan Consulting 2012 - Tous droits réservés</a:t>
            </a:r>
            <a:endParaRPr lang="fr-FR" dirty="0"/>
          </a:p>
        </p:txBody>
      </p:sp>
      <p:sp>
        <p:nvSpPr>
          <p:cNvPr id="5" name="Espace réservé du numéro de diapositive 4"/>
          <p:cNvSpPr>
            <a:spLocks noGrp="1"/>
          </p:cNvSpPr>
          <p:nvPr>
            <p:ph type="sldNum" sz="quarter" idx="12"/>
          </p:nvPr>
        </p:nvSpPr>
        <p:spPr/>
        <p:txBody>
          <a:bodyPr/>
          <a:lstStyle/>
          <a:p>
            <a:fld id="{E1D61545-30E6-46C7-9396-3AB8FF037665}" type="slidenum">
              <a:rPr lang="fr-FR" smtClean="0"/>
              <a:pPr/>
              <a:t>51</a:t>
            </a:fld>
            <a:endParaRPr lang="fr-FR" dirty="0"/>
          </a:p>
        </p:txBody>
      </p:sp>
      <p:sp>
        <p:nvSpPr>
          <p:cNvPr id="6" name="Espace réservé du contenu 5"/>
          <p:cNvSpPr>
            <a:spLocks noGrp="1"/>
          </p:cNvSpPr>
          <p:nvPr>
            <p:ph idx="1"/>
          </p:nvPr>
        </p:nvSpPr>
        <p:spPr>
          <a:xfrm>
            <a:off x="323528" y="1124744"/>
            <a:ext cx="7344816" cy="1532727"/>
          </a:xfrm>
        </p:spPr>
        <p:txBody>
          <a:bodyPr/>
          <a:lstStyle/>
          <a:p>
            <a:r>
              <a:rPr lang="fr-FR" b="1" dirty="0" err="1"/>
              <a:t>Méthylphénidate</a:t>
            </a:r>
            <a:r>
              <a:rPr lang="fr-FR" b="1" dirty="0"/>
              <a:t> et asthénie en soins palliatifs chez le patient cancéreux : essai multicentrique randomisé versus placebo en double </a:t>
            </a:r>
            <a:r>
              <a:rPr lang="fr-FR" b="1" dirty="0" smtClean="0"/>
              <a:t>aveugle</a:t>
            </a:r>
            <a:r>
              <a:rPr lang="fr-FR" dirty="0" smtClean="0"/>
              <a:t> (</a:t>
            </a:r>
            <a:r>
              <a:rPr lang="fr-FR" dirty="0">
                <a:hlinkClick r:id="rId3"/>
              </a:rPr>
              <a:t>Bulletin du Cancer. Volume 95, Numéro 2, 241-6, février 2008, Article </a:t>
            </a:r>
            <a:r>
              <a:rPr lang="fr-FR" dirty="0" smtClean="0">
                <a:hlinkClick r:id="rId3"/>
              </a:rPr>
              <a:t>original</a:t>
            </a:r>
            <a:r>
              <a:rPr lang="fr-FR" dirty="0" smtClean="0"/>
              <a:t>)</a:t>
            </a:r>
            <a:endParaRPr lang="fr-FR" dirty="0"/>
          </a:p>
          <a:p>
            <a:endParaRPr lang="fr-FR" dirty="0"/>
          </a:p>
        </p:txBody>
      </p:sp>
      <p:pic>
        <p:nvPicPr>
          <p:cNvPr id="8" name="Imag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76717" y="2420888"/>
            <a:ext cx="6867283" cy="4437112"/>
          </a:xfrm>
          <a:prstGeom prst="rect">
            <a:avLst/>
          </a:prstGeom>
        </p:spPr>
      </p:pic>
    </p:spTree>
    <p:extLst>
      <p:ext uri="{BB962C8B-B14F-4D97-AF65-F5344CB8AC3E}">
        <p14:creationId xmlns:p14="http://schemas.microsoft.com/office/powerpoint/2010/main" val="356062426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188640"/>
            <a:ext cx="7344816" cy="461665"/>
          </a:xfrm>
        </p:spPr>
        <p:txBody>
          <a:bodyPr/>
          <a:lstStyle/>
          <a:p>
            <a:r>
              <a:rPr lang="fr-FR" dirty="0" smtClean="0"/>
              <a:t>Caractéristiques de l'essai contrôlé</a:t>
            </a:r>
            <a:endParaRPr lang="fr-FR" dirty="0"/>
          </a:p>
        </p:txBody>
      </p:sp>
      <p:sp>
        <p:nvSpPr>
          <p:cNvPr id="3" name="Espace réservé de la date 2"/>
          <p:cNvSpPr>
            <a:spLocks noGrp="1"/>
          </p:cNvSpPr>
          <p:nvPr>
            <p:ph type="dt" sz="half" idx="10"/>
          </p:nvPr>
        </p:nvSpPr>
        <p:spPr/>
        <p:txBody>
          <a:bodyPr/>
          <a:lstStyle/>
          <a:p>
            <a:fld id="{33B6F5E2-E583-413C-8922-3DC6CAA9D286}" type="datetime4">
              <a:rPr lang="fr-FR" smtClean="0"/>
              <a:pPr/>
              <a:t>14 octobre 2014</a:t>
            </a:fld>
            <a:endParaRPr lang="fr-FR" dirty="0"/>
          </a:p>
        </p:txBody>
      </p:sp>
      <p:sp>
        <p:nvSpPr>
          <p:cNvPr id="4" name="Espace réservé du pied de page 3"/>
          <p:cNvSpPr>
            <a:spLocks noGrp="1"/>
          </p:cNvSpPr>
          <p:nvPr>
            <p:ph type="ftr" sz="quarter" idx="11"/>
          </p:nvPr>
        </p:nvSpPr>
        <p:spPr/>
        <p:txBody>
          <a:bodyPr/>
          <a:lstStyle/>
          <a:p>
            <a:r>
              <a:rPr lang="fr-FR" smtClean="0"/>
              <a:t>Sunnikan Consulting 2012 - Tous droits réservés</a:t>
            </a:r>
            <a:endParaRPr lang="fr-FR" dirty="0"/>
          </a:p>
        </p:txBody>
      </p:sp>
      <p:sp>
        <p:nvSpPr>
          <p:cNvPr id="5" name="Espace réservé du numéro de diapositive 4"/>
          <p:cNvSpPr>
            <a:spLocks noGrp="1"/>
          </p:cNvSpPr>
          <p:nvPr>
            <p:ph type="sldNum" sz="quarter" idx="12"/>
          </p:nvPr>
        </p:nvSpPr>
        <p:spPr/>
        <p:txBody>
          <a:bodyPr/>
          <a:lstStyle/>
          <a:p>
            <a:fld id="{E1D61545-30E6-46C7-9396-3AB8FF037665}" type="slidenum">
              <a:rPr lang="fr-FR" smtClean="0"/>
              <a:pPr/>
              <a:t>52</a:t>
            </a:fld>
            <a:endParaRPr lang="fr-FR" dirty="0"/>
          </a:p>
        </p:txBody>
      </p:sp>
      <p:graphicFrame>
        <p:nvGraphicFramePr>
          <p:cNvPr id="7" name="Tableau 6"/>
          <p:cNvGraphicFramePr>
            <a:graphicFrameLocks noGrp="1"/>
          </p:cNvGraphicFramePr>
          <p:nvPr>
            <p:extLst>
              <p:ext uri="{D42A27DB-BD31-4B8C-83A1-F6EECF244321}">
                <p14:modId xmlns:p14="http://schemas.microsoft.com/office/powerpoint/2010/main" val="475951224"/>
              </p:ext>
            </p:extLst>
          </p:nvPr>
        </p:nvGraphicFramePr>
        <p:xfrm>
          <a:off x="323528" y="1124744"/>
          <a:ext cx="8568952" cy="4770120"/>
        </p:xfrm>
        <a:graphic>
          <a:graphicData uri="http://schemas.openxmlformats.org/drawingml/2006/table">
            <a:tbl>
              <a:tblPr firstRow="1" bandRow="1">
                <a:tableStyleId>{2D5ABB26-0587-4C30-8999-92F81FD0307C}</a:tableStyleId>
              </a:tblPr>
              <a:tblGrid>
                <a:gridCol w="2119946"/>
                <a:gridCol w="3874785"/>
                <a:gridCol w="2574221"/>
              </a:tblGrid>
              <a:tr h="370840">
                <a:tc>
                  <a:txBody>
                    <a:bodyPr/>
                    <a:lstStyle/>
                    <a:p>
                      <a:pPr algn="ctr"/>
                      <a:r>
                        <a:rPr lang="fr-FR" b="1" dirty="0" smtClean="0"/>
                        <a:t>Type de biais</a:t>
                      </a:r>
                      <a:endParaRPr lang="fr-F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r>
                        <a:rPr lang="fr-FR" b="1" dirty="0" smtClean="0"/>
                        <a:t>Biais</a:t>
                      </a:r>
                      <a:endParaRPr lang="fr-F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r>
                        <a:rPr lang="fr-FR" b="1" dirty="0" smtClean="0"/>
                        <a:t>Caractéristique</a:t>
                      </a:r>
                      <a:endParaRPr lang="fr-F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r>
              <a:tr h="370840">
                <a:tc>
                  <a:txBody>
                    <a:bodyPr/>
                    <a:lstStyle/>
                    <a:p>
                      <a:r>
                        <a:rPr lang="fr-FR" dirty="0" smtClean="0"/>
                        <a:t>Biais de conception</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defTabSz="914400" rtl="0" eaLnBrk="1" latinLnBrk="0" hangingPunct="1">
                        <a:buFont typeface="Arial" panose="020B0604020202020204" pitchFamily="34" charset="0"/>
                        <a:buNone/>
                      </a:pPr>
                      <a:r>
                        <a:rPr lang="fr-FR" sz="1800" kern="1200" dirty="0" smtClean="0">
                          <a:solidFill>
                            <a:schemeClr val="tx1"/>
                          </a:solidFill>
                          <a:latin typeface="+mn-lt"/>
                          <a:ea typeface="+mn-ea"/>
                          <a:cs typeface="+mn-cs"/>
                        </a:rPr>
                        <a:t>Données pas adaptées</a:t>
                      </a:r>
                      <a:endParaRPr lang="fr-FR" sz="1800"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dirty="0" smtClean="0"/>
                        <a:t>Essai prospectif</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fr-FR" dirty="0" smtClean="0"/>
                        <a:t>Biais de</a:t>
                      </a:r>
                      <a:r>
                        <a:rPr lang="fr-FR" baseline="0" dirty="0" smtClean="0"/>
                        <a:t> confusion</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dirty="0" smtClean="0"/>
                        <a:t>Facteurs de confusion</a:t>
                      </a:r>
                    </a:p>
                    <a:p>
                      <a:pPr marL="285750" indent="-285750">
                        <a:buFont typeface="Arial" panose="020B0604020202020204" pitchFamily="34" charset="0"/>
                        <a:buChar char="•"/>
                      </a:pPr>
                      <a:r>
                        <a:rPr lang="fr-FR" dirty="0" smtClean="0">
                          <a:solidFill>
                            <a:srgbClr val="003399"/>
                          </a:solidFill>
                        </a:rPr>
                        <a:t>effet placebo</a:t>
                      </a:r>
                    </a:p>
                    <a:p>
                      <a:pPr marL="285750" indent="-285750">
                        <a:buFont typeface="Arial" panose="020B0604020202020204" pitchFamily="34" charset="0"/>
                        <a:buChar char="•"/>
                      </a:pPr>
                      <a:r>
                        <a:rPr lang="fr-FR" dirty="0" smtClean="0">
                          <a:solidFill>
                            <a:srgbClr val="003399"/>
                          </a:solidFill>
                        </a:rPr>
                        <a:t>évolution naturelle de la maladie</a:t>
                      </a:r>
                    </a:p>
                    <a:p>
                      <a:pPr marL="285750" indent="-285750">
                        <a:buFont typeface="Arial" panose="020B0604020202020204" pitchFamily="34" charset="0"/>
                        <a:buChar char="•"/>
                      </a:pPr>
                      <a:r>
                        <a:rPr lang="fr-FR" dirty="0" smtClean="0">
                          <a:solidFill>
                            <a:srgbClr val="003399"/>
                          </a:solidFill>
                        </a:rPr>
                        <a:t>régression</a:t>
                      </a:r>
                      <a:r>
                        <a:rPr lang="fr-FR" baseline="0" dirty="0" smtClean="0">
                          <a:solidFill>
                            <a:srgbClr val="003399"/>
                          </a:solidFill>
                        </a:rPr>
                        <a:t> à la moyenne</a:t>
                      </a:r>
                    </a:p>
                    <a:p>
                      <a:pPr marL="285750" indent="-285750">
                        <a:buFont typeface="Arial" panose="020B0604020202020204" pitchFamily="34" charset="0"/>
                        <a:buChar char="•"/>
                      </a:pPr>
                      <a:r>
                        <a:rPr lang="fr-FR" baseline="0" dirty="0" smtClean="0">
                          <a:solidFill>
                            <a:srgbClr val="003399"/>
                          </a:solidFill>
                        </a:rPr>
                        <a:t>effet des traitements concomitants</a:t>
                      </a:r>
                      <a:endParaRPr lang="fr-FR" dirty="0">
                        <a:solidFill>
                          <a:srgbClr val="003399"/>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dirty="0" smtClean="0"/>
                        <a:t>Groupe contrôle</a:t>
                      </a:r>
                      <a:br>
                        <a:rPr lang="fr-FR" dirty="0" smtClean="0"/>
                      </a:br>
                      <a:r>
                        <a:rPr lang="fr-FR" dirty="0" smtClean="0"/>
                        <a:t>(essai comparatif)</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fr-FR" dirty="0" smtClean="0"/>
                        <a:t>Biais</a:t>
                      </a:r>
                      <a:r>
                        <a:rPr lang="fr-FR" baseline="0" dirty="0" smtClean="0"/>
                        <a:t> de sélection</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dirty="0" smtClean="0"/>
                        <a:t>Groupes non comparables à l'inclusion</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dirty="0" smtClean="0"/>
                        <a:t>Randomisation</a:t>
                      </a:r>
                    </a:p>
                    <a:p>
                      <a:r>
                        <a:rPr lang="fr-FR" dirty="0" smtClean="0"/>
                        <a:t>(essai randomisé)</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fr-FR" dirty="0" smtClean="0"/>
                        <a:t>Biais de suivi</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dirty="0" smtClean="0"/>
                        <a:t>Différence de suivi en fonction</a:t>
                      </a:r>
                      <a:r>
                        <a:rPr lang="fr-FR" baseline="0" dirty="0" smtClean="0"/>
                        <a:t> des sujets</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baseline="0" dirty="0" smtClean="0">
                          <a:solidFill>
                            <a:srgbClr val="003399"/>
                          </a:solidFill>
                        </a:rPr>
                        <a:t>attitude du médecin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dirty="0" smtClean="0"/>
                        <a:t>Double insu</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fr-FR" dirty="0" smtClean="0"/>
                        <a:t>Biais d'attrition</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dirty="0" smtClean="0"/>
                        <a:t>Différence de retrait des sujets</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dirty="0" smtClean="0"/>
                        <a:t>Intention de traiter</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fr-FR" dirty="0" smtClean="0"/>
                        <a:t>Biais d'évaluation</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dirty="0" smtClean="0"/>
                        <a:t>Différence d</a:t>
                      </a:r>
                      <a:r>
                        <a:rPr lang="fr-FR" baseline="0" dirty="0" smtClean="0"/>
                        <a:t>'évaluation en fonction des sujets</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dirty="0" smtClean="0"/>
                        <a:t>Double insu</a:t>
                      </a:r>
                    </a:p>
                    <a:p>
                      <a:r>
                        <a:rPr lang="fr-FR" dirty="0" smtClean="0"/>
                        <a:t>Évaluateur indépendant</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21380514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Essais explicatifs</a:t>
            </a:r>
            <a:endParaRPr lang="fr-FR" dirty="0"/>
          </a:p>
        </p:txBody>
      </p:sp>
      <p:sp>
        <p:nvSpPr>
          <p:cNvPr id="3" name="Espace réservé de la date 2"/>
          <p:cNvSpPr>
            <a:spLocks noGrp="1"/>
          </p:cNvSpPr>
          <p:nvPr>
            <p:ph type="dt" sz="half" idx="10"/>
          </p:nvPr>
        </p:nvSpPr>
        <p:spPr/>
        <p:txBody>
          <a:bodyPr/>
          <a:lstStyle/>
          <a:p>
            <a:fld id="{33B6F5E2-E583-413C-8922-3DC6CAA9D286}" type="datetime4">
              <a:rPr lang="fr-FR" smtClean="0"/>
              <a:pPr/>
              <a:t>14 octobre 2014</a:t>
            </a:fld>
            <a:endParaRPr lang="fr-FR" dirty="0"/>
          </a:p>
        </p:txBody>
      </p:sp>
      <p:sp>
        <p:nvSpPr>
          <p:cNvPr id="4" name="Espace réservé du pied de page 3"/>
          <p:cNvSpPr>
            <a:spLocks noGrp="1"/>
          </p:cNvSpPr>
          <p:nvPr>
            <p:ph type="ftr" sz="quarter" idx="11"/>
          </p:nvPr>
        </p:nvSpPr>
        <p:spPr/>
        <p:txBody>
          <a:bodyPr/>
          <a:lstStyle/>
          <a:p>
            <a:r>
              <a:rPr lang="fr-FR" smtClean="0"/>
              <a:t>Sunnikan Consulting 2012 - Tous droits réservés</a:t>
            </a:r>
            <a:endParaRPr lang="fr-FR" dirty="0"/>
          </a:p>
        </p:txBody>
      </p:sp>
      <p:sp>
        <p:nvSpPr>
          <p:cNvPr id="5" name="Espace réservé du numéro de diapositive 4"/>
          <p:cNvSpPr>
            <a:spLocks noGrp="1"/>
          </p:cNvSpPr>
          <p:nvPr>
            <p:ph type="sldNum" sz="quarter" idx="12"/>
          </p:nvPr>
        </p:nvSpPr>
        <p:spPr/>
        <p:txBody>
          <a:bodyPr/>
          <a:lstStyle/>
          <a:p>
            <a:fld id="{E1D61545-30E6-46C7-9396-3AB8FF037665}" type="slidenum">
              <a:rPr lang="fr-FR" smtClean="0"/>
              <a:pPr/>
              <a:t>53</a:t>
            </a:fld>
            <a:endParaRPr lang="fr-FR" dirty="0"/>
          </a:p>
        </p:txBody>
      </p:sp>
      <p:sp>
        <p:nvSpPr>
          <p:cNvPr id="6" name="Espace réservé du contenu 5"/>
          <p:cNvSpPr>
            <a:spLocks noGrp="1"/>
          </p:cNvSpPr>
          <p:nvPr>
            <p:ph idx="1"/>
          </p:nvPr>
        </p:nvSpPr>
        <p:spPr>
          <a:xfrm>
            <a:off x="323528" y="1124744"/>
            <a:ext cx="7344816" cy="2585323"/>
          </a:xfrm>
        </p:spPr>
        <p:txBody>
          <a:bodyPr/>
          <a:lstStyle/>
          <a:p>
            <a:r>
              <a:rPr lang="fr-FR" b="1" dirty="0" smtClean="0"/>
              <a:t>Essai explicatif</a:t>
            </a:r>
            <a:r>
              <a:rPr lang="fr-FR" dirty="0" smtClean="0"/>
              <a:t> ("</a:t>
            </a:r>
            <a:r>
              <a:rPr lang="fr-FR" i="1" dirty="0" err="1" smtClean="0"/>
              <a:t>explanatory</a:t>
            </a:r>
            <a:r>
              <a:rPr lang="fr-FR" i="1" dirty="0" smtClean="0"/>
              <a:t> trial</a:t>
            </a:r>
            <a:r>
              <a:rPr lang="fr-FR" dirty="0" smtClean="0"/>
              <a:t>")</a:t>
            </a:r>
          </a:p>
          <a:p>
            <a:pPr lvl="1"/>
            <a:r>
              <a:rPr lang="fr-FR" dirty="0" smtClean="0"/>
              <a:t>a pour but de tester des hypothèses cognitives sans finalité thérapeutique directe</a:t>
            </a:r>
          </a:p>
          <a:p>
            <a:pPr lvl="1"/>
            <a:r>
              <a:rPr lang="fr-FR" dirty="0" smtClean="0"/>
              <a:t>pour connaître / démontrer le mécanisme d'action</a:t>
            </a:r>
          </a:p>
          <a:p>
            <a:pPr lvl="1"/>
            <a:r>
              <a:rPr lang="fr-FR" dirty="0" smtClean="0"/>
              <a:t>~ collecte beaucoup de données sur un petit nombre de patients</a:t>
            </a:r>
          </a:p>
          <a:p>
            <a:pPr lvl="1"/>
            <a:r>
              <a:rPr lang="fr-FR" dirty="0" smtClean="0"/>
              <a:t>peut montrer l'efficacité biologique</a:t>
            </a:r>
          </a:p>
          <a:p>
            <a:pPr lvl="1"/>
            <a:r>
              <a:rPr lang="fr-FR" dirty="0" smtClean="0"/>
              <a:t>ex : "</a:t>
            </a:r>
            <a:r>
              <a:rPr lang="fr-FR" i="1" dirty="0" smtClean="0"/>
              <a:t>essai des anti-arythmiques de classe I sur la réduction de la fréquence des extra-systoles ventriculaires</a:t>
            </a:r>
            <a:r>
              <a:rPr lang="fr-FR" dirty="0" smtClean="0"/>
              <a:t>"</a:t>
            </a:r>
          </a:p>
        </p:txBody>
      </p:sp>
    </p:spTree>
    <p:extLst>
      <p:ext uri="{BB962C8B-B14F-4D97-AF65-F5344CB8AC3E}">
        <p14:creationId xmlns:p14="http://schemas.microsoft.com/office/powerpoint/2010/main" val="111291022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Essais pragmatiques</a:t>
            </a:r>
            <a:endParaRPr lang="fr-FR" dirty="0"/>
          </a:p>
        </p:txBody>
      </p:sp>
      <p:sp>
        <p:nvSpPr>
          <p:cNvPr id="3" name="Espace réservé de la date 2"/>
          <p:cNvSpPr>
            <a:spLocks noGrp="1"/>
          </p:cNvSpPr>
          <p:nvPr>
            <p:ph type="dt" sz="half" idx="10"/>
          </p:nvPr>
        </p:nvSpPr>
        <p:spPr/>
        <p:txBody>
          <a:bodyPr/>
          <a:lstStyle/>
          <a:p>
            <a:fld id="{33B6F5E2-E583-413C-8922-3DC6CAA9D286}" type="datetime4">
              <a:rPr lang="fr-FR" smtClean="0"/>
              <a:pPr/>
              <a:t>14 octobre 2014</a:t>
            </a:fld>
            <a:endParaRPr lang="fr-FR" dirty="0"/>
          </a:p>
        </p:txBody>
      </p:sp>
      <p:sp>
        <p:nvSpPr>
          <p:cNvPr id="4" name="Espace réservé du pied de page 3"/>
          <p:cNvSpPr>
            <a:spLocks noGrp="1"/>
          </p:cNvSpPr>
          <p:nvPr>
            <p:ph type="ftr" sz="quarter" idx="11"/>
          </p:nvPr>
        </p:nvSpPr>
        <p:spPr/>
        <p:txBody>
          <a:bodyPr/>
          <a:lstStyle/>
          <a:p>
            <a:r>
              <a:rPr lang="fr-FR" smtClean="0"/>
              <a:t>Sunnikan Consulting 2012 - Tous droits réservés</a:t>
            </a:r>
            <a:endParaRPr lang="fr-FR" dirty="0"/>
          </a:p>
        </p:txBody>
      </p:sp>
      <p:sp>
        <p:nvSpPr>
          <p:cNvPr id="5" name="Espace réservé du numéro de diapositive 4"/>
          <p:cNvSpPr>
            <a:spLocks noGrp="1"/>
          </p:cNvSpPr>
          <p:nvPr>
            <p:ph type="sldNum" sz="quarter" idx="12"/>
          </p:nvPr>
        </p:nvSpPr>
        <p:spPr/>
        <p:txBody>
          <a:bodyPr/>
          <a:lstStyle/>
          <a:p>
            <a:fld id="{E1D61545-30E6-46C7-9396-3AB8FF037665}" type="slidenum">
              <a:rPr lang="fr-FR" smtClean="0"/>
              <a:pPr/>
              <a:t>54</a:t>
            </a:fld>
            <a:endParaRPr lang="fr-FR" dirty="0"/>
          </a:p>
        </p:txBody>
      </p:sp>
      <p:sp>
        <p:nvSpPr>
          <p:cNvPr id="6" name="Espace réservé du contenu 5"/>
          <p:cNvSpPr>
            <a:spLocks noGrp="1"/>
          </p:cNvSpPr>
          <p:nvPr>
            <p:ph idx="1"/>
          </p:nvPr>
        </p:nvSpPr>
        <p:spPr>
          <a:xfrm>
            <a:off x="323528" y="1124744"/>
            <a:ext cx="7344816" cy="3859518"/>
          </a:xfrm>
        </p:spPr>
        <p:txBody>
          <a:bodyPr/>
          <a:lstStyle/>
          <a:p>
            <a:r>
              <a:rPr lang="fr-FR" b="1" dirty="0" smtClean="0"/>
              <a:t>Essai pragmatique</a:t>
            </a:r>
            <a:r>
              <a:rPr lang="fr-FR" dirty="0" smtClean="0"/>
              <a:t> ("</a:t>
            </a:r>
            <a:r>
              <a:rPr lang="fr-FR" i="1" dirty="0" err="1" smtClean="0"/>
              <a:t>pragmatic</a:t>
            </a:r>
            <a:r>
              <a:rPr lang="fr-FR" i="1" dirty="0" smtClean="0"/>
              <a:t> trial</a:t>
            </a:r>
            <a:r>
              <a:rPr lang="fr-FR" dirty="0" smtClean="0"/>
              <a:t>")</a:t>
            </a:r>
          </a:p>
          <a:p>
            <a:pPr lvl="1"/>
            <a:r>
              <a:rPr lang="fr-FR" dirty="0" smtClean="0"/>
              <a:t>a pour but de démontrer l'intérêt thérapeutique pour une population de patients</a:t>
            </a:r>
          </a:p>
          <a:p>
            <a:pPr lvl="1"/>
            <a:r>
              <a:rPr lang="fr-FR" dirty="0" smtClean="0"/>
              <a:t>intègre l'efficacité et la tolérance cliniques</a:t>
            </a:r>
          </a:p>
          <a:p>
            <a:pPr lvl="1"/>
            <a:r>
              <a:rPr lang="fr-FR" dirty="0" smtClean="0"/>
              <a:t>~ collecte peu de données sur un grand nombre de patients</a:t>
            </a:r>
          </a:p>
          <a:p>
            <a:pPr lvl="1"/>
            <a:r>
              <a:rPr lang="fr-FR" dirty="0" smtClean="0"/>
              <a:t>un essai pragmatique peut avoir une composante explicative, ex :</a:t>
            </a:r>
          </a:p>
          <a:p>
            <a:pPr lvl="2"/>
            <a:r>
              <a:rPr lang="fr-FR" dirty="0" smtClean="0"/>
              <a:t>essai clinique d'un anti-</a:t>
            </a:r>
            <a:r>
              <a:rPr lang="fr-FR" dirty="0" err="1" smtClean="0"/>
              <a:t>cholestérolémiant</a:t>
            </a:r>
            <a:endParaRPr lang="fr-FR" dirty="0" smtClean="0"/>
          </a:p>
          <a:p>
            <a:pPr lvl="2"/>
            <a:r>
              <a:rPr lang="fr-FR" dirty="0" smtClean="0"/>
              <a:t>critère principal : nombre d'accidents </a:t>
            </a:r>
            <a:r>
              <a:rPr lang="fr-FR" dirty="0" err="1" smtClean="0"/>
              <a:t>thrombo-emboliques</a:t>
            </a:r>
            <a:r>
              <a:rPr lang="fr-FR" dirty="0" smtClean="0"/>
              <a:t> (composante pragmatique)</a:t>
            </a:r>
          </a:p>
          <a:p>
            <a:pPr lvl="2"/>
            <a:r>
              <a:rPr lang="fr-FR" dirty="0" smtClean="0"/>
              <a:t>critère secondaire : taux de cholestérol (composante explicative)</a:t>
            </a:r>
          </a:p>
          <a:p>
            <a:pPr lvl="1"/>
            <a:r>
              <a:rPr lang="fr-FR" dirty="0"/>
              <a:t>ex : "</a:t>
            </a:r>
            <a:r>
              <a:rPr lang="fr-FR" i="1" dirty="0"/>
              <a:t>essai des anti-arythmiques de classe I sur la prévention de la mort subite après infarctus du myocarde</a:t>
            </a:r>
            <a:r>
              <a:rPr lang="fr-FR" dirty="0" smtClean="0"/>
              <a:t>"</a:t>
            </a:r>
            <a:endParaRPr lang="fr-FR" dirty="0"/>
          </a:p>
        </p:txBody>
      </p:sp>
    </p:spTree>
    <p:extLst>
      <p:ext uri="{BB962C8B-B14F-4D97-AF65-F5344CB8AC3E}">
        <p14:creationId xmlns:p14="http://schemas.microsoft.com/office/powerpoint/2010/main" val="324989819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188640"/>
            <a:ext cx="7344816" cy="830997"/>
          </a:xfrm>
        </p:spPr>
        <p:txBody>
          <a:bodyPr/>
          <a:lstStyle/>
          <a:p>
            <a:r>
              <a:rPr lang="fr-FR" dirty="0"/>
              <a:t>Essais explicatifs - Essais </a:t>
            </a:r>
            <a:r>
              <a:rPr lang="fr-FR" dirty="0" smtClean="0"/>
              <a:t>pragmatiques</a:t>
            </a:r>
            <a:br>
              <a:rPr lang="fr-FR" dirty="0" smtClean="0"/>
            </a:br>
            <a:r>
              <a:rPr lang="fr-FR" dirty="0"/>
              <a:t>Anti-arythmiques de classe I et mort </a:t>
            </a:r>
            <a:r>
              <a:rPr lang="fr-FR" dirty="0" smtClean="0"/>
              <a:t>subite</a:t>
            </a:r>
            <a:endParaRPr lang="fr-FR" dirty="0"/>
          </a:p>
        </p:txBody>
      </p:sp>
      <p:sp>
        <p:nvSpPr>
          <p:cNvPr id="3" name="Espace réservé de la date 2"/>
          <p:cNvSpPr>
            <a:spLocks noGrp="1"/>
          </p:cNvSpPr>
          <p:nvPr>
            <p:ph type="dt" sz="half" idx="10"/>
          </p:nvPr>
        </p:nvSpPr>
        <p:spPr/>
        <p:txBody>
          <a:bodyPr/>
          <a:lstStyle/>
          <a:p>
            <a:fld id="{33B6F5E2-E583-413C-8922-3DC6CAA9D286}" type="datetime4">
              <a:rPr lang="fr-FR" smtClean="0"/>
              <a:pPr/>
              <a:t>14 octobre 2014</a:t>
            </a:fld>
            <a:endParaRPr lang="fr-FR" dirty="0"/>
          </a:p>
        </p:txBody>
      </p:sp>
      <p:sp>
        <p:nvSpPr>
          <p:cNvPr id="4" name="Espace réservé du pied de page 3"/>
          <p:cNvSpPr>
            <a:spLocks noGrp="1"/>
          </p:cNvSpPr>
          <p:nvPr>
            <p:ph type="ftr" sz="quarter" idx="11"/>
          </p:nvPr>
        </p:nvSpPr>
        <p:spPr/>
        <p:txBody>
          <a:bodyPr/>
          <a:lstStyle/>
          <a:p>
            <a:r>
              <a:rPr lang="fr-FR" smtClean="0"/>
              <a:t>Sunnikan Consulting 2012 - Tous droits réservés</a:t>
            </a:r>
            <a:endParaRPr lang="fr-FR" dirty="0"/>
          </a:p>
        </p:txBody>
      </p:sp>
      <p:sp>
        <p:nvSpPr>
          <p:cNvPr id="5" name="Espace réservé du numéro de diapositive 4"/>
          <p:cNvSpPr>
            <a:spLocks noGrp="1"/>
          </p:cNvSpPr>
          <p:nvPr>
            <p:ph type="sldNum" sz="quarter" idx="12"/>
          </p:nvPr>
        </p:nvSpPr>
        <p:spPr/>
        <p:txBody>
          <a:bodyPr/>
          <a:lstStyle/>
          <a:p>
            <a:fld id="{E1D61545-30E6-46C7-9396-3AB8FF037665}" type="slidenum">
              <a:rPr lang="fr-FR" smtClean="0"/>
              <a:pPr/>
              <a:t>55</a:t>
            </a:fld>
            <a:endParaRPr lang="fr-FR" dirty="0"/>
          </a:p>
        </p:txBody>
      </p:sp>
      <p:sp>
        <p:nvSpPr>
          <p:cNvPr id="6" name="Espace réservé du contenu 5"/>
          <p:cNvSpPr>
            <a:spLocks noGrp="1"/>
          </p:cNvSpPr>
          <p:nvPr>
            <p:ph idx="1"/>
          </p:nvPr>
        </p:nvSpPr>
        <p:spPr>
          <a:xfrm>
            <a:off x="6228184" y="2993302"/>
            <a:ext cx="2664296" cy="1477328"/>
          </a:xfrm>
        </p:spPr>
        <p:txBody>
          <a:bodyPr/>
          <a:lstStyle/>
          <a:p>
            <a:pPr marL="0" indent="0">
              <a:buNone/>
            </a:pPr>
            <a:r>
              <a:rPr lang="fr-FR" dirty="0" smtClean="0"/>
              <a:t>L'essai CAST (1991) a montré un doublement de la mortalité dans le groupe anti-arythmiques de classe I </a:t>
            </a:r>
            <a:r>
              <a:rPr lang="fr-FR" b="1" dirty="0" smtClean="0">
                <a:solidFill>
                  <a:srgbClr val="FF0000"/>
                </a:solidFill>
              </a:rPr>
              <a:t>&gt;&gt;</a:t>
            </a:r>
            <a:endParaRPr lang="fr-FR" b="1" dirty="0">
              <a:solidFill>
                <a:srgbClr val="FF0000"/>
              </a:solidFill>
            </a:endParaRPr>
          </a:p>
        </p:txBody>
      </p:sp>
      <p:sp>
        <p:nvSpPr>
          <p:cNvPr id="7" name="Espace réservé du contenu 5"/>
          <p:cNvSpPr txBox="1">
            <a:spLocks/>
          </p:cNvSpPr>
          <p:nvPr/>
        </p:nvSpPr>
        <p:spPr bwMode="auto">
          <a:xfrm>
            <a:off x="2195736" y="1096282"/>
            <a:ext cx="2799928" cy="1200329"/>
          </a:xfrm>
          <a:prstGeom prst="rect">
            <a:avLst/>
          </a:prstGeom>
          <a:ln/>
          <a:extLst/>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spAutoFit/>
          </a:bodyPr>
          <a:lstStyle>
            <a:lvl1pPr marL="342900" indent="-342900" algn="just" rtl="0" eaLnBrk="1" fontAlgn="base" hangingPunct="1">
              <a:spcBef>
                <a:spcPct val="20000"/>
              </a:spcBef>
              <a:spcAft>
                <a:spcPct val="0"/>
              </a:spcAft>
              <a:buClr>
                <a:srgbClr val="FF3399"/>
              </a:buClr>
              <a:buSzPct val="150000"/>
              <a:buFont typeface="Arial" pitchFamily="34" charset="0"/>
              <a:buChar char="»"/>
              <a:defRPr>
                <a:solidFill>
                  <a:srgbClr val="003399"/>
                </a:solidFill>
                <a:latin typeface="+mn-lt"/>
                <a:ea typeface="+mn-ea"/>
                <a:cs typeface="Calibri" pitchFamily="34" charset="0"/>
              </a:defRPr>
            </a:lvl1pPr>
            <a:lvl2pPr marL="742950" indent="-285750" algn="just" rtl="0" eaLnBrk="1" fontAlgn="base" hangingPunct="1">
              <a:spcBef>
                <a:spcPct val="20000"/>
              </a:spcBef>
              <a:spcAft>
                <a:spcPct val="0"/>
              </a:spcAft>
              <a:buClr>
                <a:srgbClr val="FF3399"/>
              </a:buClr>
              <a:buSzPct val="130000"/>
              <a:buFont typeface="Arial" pitchFamily="34" charset="0"/>
              <a:buChar char="•"/>
              <a:defRPr>
                <a:solidFill>
                  <a:srgbClr val="1088C9"/>
                </a:solidFill>
                <a:latin typeface="+mn-lt"/>
                <a:cs typeface="Calibri" pitchFamily="34" charset="0"/>
              </a:defRPr>
            </a:lvl2pPr>
            <a:lvl3pPr marL="1143000" indent="-228600" algn="just" rtl="0" eaLnBrk="1" fontAlgn="base" hangingPunct="1">
              <a:spcBef>
                <a:spcPct val="20000"/>
              </a:spcBef>
              <a:spcAft>
                <a:spcPct val="0"/>
              </a:spcAft>
              <a:buClr>
                <a:srgbClr val="FF3399"/>
              </a:buClr>
              <a:buFont typeface="Arial" pitchFamily="34" charset="0"/>
              <a:buChar char="•"/>
              <a:defRPr>
                <a:solidFill>
                  <a:srgbClr val="1088C9"/>
                </a:solidFill>
                <a:latin typeface="+mn-lt"/>
                <a:cs typeface="Calibri" pitchFamily="34" charset="0"/>
              </a:defRPr>
            </a:lvl3pPr>
            <a:lvl4pPr marL="1550988" indent="-228600" algn="just" rtl="0" eaLnBrk="1" fontAlgn="base" hangingPunct="1">
              <a:spcBef>
                <a:spcPct val="20000"/>
              </a:spcBef>
              <a:spcAft>
                <a:spcPct val="0"/>
              </a:spcAft>
              <a:buClr>
                <a:srgbClr val="FF3399"/>
              </a:buClr>
              <a:buFont typeface="Arial" pitchFamily="34" charset="0"/>
              <a:buChar char="–"/>
              <a:defRPr sz="1600">
                <a:solidFill>
                  <a:srgbClr val="1088C9"/>
                </a:solidFill>
                <a:latin typeface="+mn-lt"/>
                <a:cs typeface="Calibri" pitchFamily="34" charset="0"/>
              </a:defRPr>
            </a:lvl4pPr>
            <a:lvl5pPr marL="1958975" indent="-228600" algn="just" rtl="0" eaLnBrk="1" fontAlgn="base" hangingPunct="1">
              <a:spcBef>
                <a:spcPct val="20000"/>
              </a:spcBef>
              <a:spcAft>
                <a:spcPct val="0"/>
              </a:spcAft>
              <a:buClr>
                <a:srgbClr val="FF3399"/>
              </a:buClr>
              <a:buFont typeface="Arial" pitchFamily="34" charset="0"/>
              <a:buChar char="–"/>
              <a:defRPr sz="1400">
                <a:solidFill>
                  <a:srgbClr val="1088C9"/>
                </a:solidFill>
                <a:latin typeface="+mn-lt"/>
                <a:cs typeface="Calibri" pitchFamily="34" charset="0"/>
              </a:defRPr>
            </a:lvl5pPr>
            <a:lvl6pPr marL="2416175" indent="-228600" algn="l" rtl="0" eaLnBrk="1" fontAlgn="base" hangingPunct="1">
              <a:spcBef>
                <a:spcPct val="20000"/>
              </a:spcBef>
              <a:spcAft>
                <a:spcPct val="0"/>
              </a:spcAft>
              <a:buClr>
                <a:srgbClr val="FF3399"/>
              </a:buClr>
              <a:buFont typeface="Arial" pitchFamily="34" charset="0"/>
              <a:buChar char="•"/>
              <a:defRPr sz="1600">
                <a:solidFill>
                  <a:srgbClr val="3366FF"/>
                </a:solidFill>
                <a:latin typeface="+mn-lt"/>
              </a:defRPr>
            </a:lvl6pPr>
            <a:lvl7pPr marL="2873375" indent="-228600" algn="l" rtl="0" eaLnBrk="1" fontAlgn="base" hangingPunct="1">
              <a:spcBef>
                <a:spcPct val="20000"/>
              </a:spcBef>
              <a:spcAft>
                <a:spcPct val="0"/>
              </a:spcAft>
              <a:buClr>
                <a:srgbClr val="FF3399"/>
              </a:buClr>
              <a:buFont typeface="Arial" pitchFamily="34" charset="0"/>
              <a:buChar char="•"/>
              <a:defRPr sz="1600">
                <a:solidFill>
                  <a:srgbClr val="3366FF"/>
                </a:solidFill>
                <a:latin typeface="+mn-lt"/>
              </a:defRPr>
            </a:lvl7pPr>
            <a:lvl8pPr marL="3330575" indent="-228600" algn="l" rtl="0" eaLnBrk="1" fontAlgn="base" hangingPunct="1">
              <a:spcBef>
                <a:spcPct val="20000"/>
              </a:spcBef>
              <a:spcAft>
                <a:spcPct val="0"/>
              </a:spcAft>
              <a:buClr>
                <a:srgbClr val="FF3399"/>
              </a:buClr>
              <a:buFont typeface="Arial" pitchFamily="34" charset="0"/>
              <a:buChar char="•"/>
              <a:defRPr sz="1600">
                <a:solidFill>
                  <a:srgbClr val="3366FF"/>
                </a:solidFill>
                <a:latin typeface="+mn-lt"/>
              </a:defRPr>
            </a:lvl8pPr>
            <a:lvl9pPr marL="3787775" indent="-228600" algn="l" rtl="0" eaLnBrk="1" fontAlgn="base" hangingPunct="1">
              <a:spcBef>
                <a:spcPct val="20000"/>
              </a:spcBef>
              <a:spcAft>
                <a:spcPct val="0"/>
              </a:spcAft>
              <a:buClr>
                <a:srgbClr val="FF3399"/>
              </a:buClr>
              <a:buFont typeface="Arial" pitchFamily="34" charset="0"/>
              <a:buChar char="•"/>
              <a:defRPr sz="1600">
                <a:solidFill>
                  <a:srgbClr val="3366FF"/>
                </a:solidFill>
                <a:latin typeface="+mn-lt"/>
              </a:defRPr>
            </a:lvl9pPr>
          </a:lstStyle>
          <a:p>
            <a:pPr marL="0" indent="0">
              <a:buFont typeface="Arial" pitchFamily="34" charset="0"/>
              <a:buNone/>
            </a:pPr>
            <a:r>
              <a:rPr lang="fr-FR" sz="1800" kern="0" dirty="0" smtClean="0"/>
              <a:t>Après infarctus du myocarde, les extra-systoles ventriculaires sont cause de mort subite</a:t>
            </a:r>
            <a:endParaRPr lang="fr-FR" sz="1800" kern="0" dirty="0"/>
          </a:p>
        </p:txBody>
      </p:sp>
      <p:sp>
        <p:nvSpPr>
          <p:cNvPr id="9" name="Espace réservé du contenu 5"/>
          <p:cNvSpPr txBox="1">
            <a:spLocks/>
          </p:cNvSpPr>
          <p:nvPr/>
        </p:nvSpPr>
        <p:spPr bwMode="auto">
          <a:xfrm>
            <a:off x="2195736" y="2922743"/>
            <a:ext cx="2799928" cy="1200329"/>
          </a:xfrm>
          <a:prstGeom prst="rect">
            <a:avLst/>
          </a:prstGeom>
          <a:ln/>
          <a:extLst/>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spAutoFit/>
          </a:bodyPr>
          <a:lstStyle>
            <a:lvl1pPr marL="342900" indent="-342900" algn="just" rtl="0" eaLnBrk="1" fontAlgn="base" hangingPunct="1">
              <a:spcBef>
                <a:spcPct val="20000"/>
              </a:spcBef>
              <a:spcAft>
                <a:spcPct val="0"/>
              </a:spcAft>
              <a:buClr>
                <a:srgbClr val="FF3399"/>
              </a:buClr>
              <a:buSzPct val="150000"/>
              <a:buFont typeface="Arial" pitchFamily="34" charset="0"/>
              <a:buChar char="»"/>
              <a:defRPr>
                <a:solidFill>
                  <a:srgbClr val="003399"/>
                </a:solidFill>
                <a:latin typeface="+mn-lt"/>
                <a:ea typeface="+mn-ea"/>
                <a:cs typeface="Calibri" pitchFamily="34" charset="0"/>
              </a:defRPr>
            </a:lvl1pPr>
            <a:lvl2pPr marL="742950" indent="-285750" algn="just" rtl="0" eaLnBrk="1" fontAlgn="base" hangingPunct="1">
              <a:spcBef>
                <a:spcPct val="20000"/>
              </a:spcBef>
              <a:spcAft>
                <a:spcPct val="0"/>
              </a:spcAft>
              <a:buClr>
                <a:srgbClr val="FF3399"/>
              </a:buClr>
              <a:buSzPct val="130000"/>
              <a:buFont typeface="Arial" pitchFamily="34" charset="0"/>
              <a:buChar char="•"/>
              <a:defRPr>
                <a:solidFill>
                  <a:srgbClr val="1088C9"/>
                </a:solidFill>
                <a:latin typeface="+mn-lt"/>
                <a:cs typeface="Calibri" pitchFamily="34" charset="0"/>
              </a:defRPr>
            </a:lvl2pPr>
            <a:lvl3pPr marL="1143000" indent="-228600" algn="just" rtl="0" eaLnBrk="1" fontAlgn="base" hangingPunct="1">
              <a:spcBef>
                <a:spcPct val="20000"/>
              </a:spcBef>
              <a:spcAft>
                <a:spcPct val="0"/>
              </a:spcAft>
              <a:buClr>
                <a:srgbClr val="FF3399"/>
              </a:buClr>
              <a:buFont typeface="Arial" pitchFamily="34" charset="0"/>
              <a:buChar char="•"/>
              <a:defRPr>
                <a:solidFill>
                  <a:srgbClr val="1088C9"/>
                </a:solidFill>
                <a:latin typeface="+mn-lt"/>
                <a:cs typeface="Calibri" pitchFamily="34" charset="0"/>
              </a:defRPr>
            </a:lvl3pPr>
            <a:lvl4pPr marL="1550988" indent="-228600" algn="just" rtl="0" eaLnBrk="1" fontAlgn="base" hangingPunct="1">
              <a:spcBef>
                <a:spcPct val="20000"/>
              </a:spcBef>
              <a:spcAft>
                <a:spcPct val="0"/>
              </a:spcAft>
              <a:buClr>
                <a:srgbClr val="FF3399"/>
              </a:buClr>
              <a:buFont typeface="Arial" pitchFamily="34" charset="0"/>
              <a:buChar char="–"/>
              <a:defRPr sz="1600">
                <a:solidFill>
                  <a:srgbClr val="1088C9"/>
                </a:solidFill>
                <a:latin typeface="+mn-lt"/>
                <a:cs typeface="Calibri" pitchFamily="34" charset="0"/>
              </a:defRPr>
            </a:lvl4pPr>
            <a:lvl5pPr marL="1958975" indent="-228600" algn="just" rtl="0" eaLnBrk="1" fontAlgn="base" hangingPunct="1">
              <a:spcBef>
                <a:spcPct val="20000"/>
              </a:spcBef>
              <a:spcAft>
                <a:spcPct val="0"/>
              </a:spcAft>
              <a:buClr>
                <a:srgbClr val="FF3399"/>
              </a:buClr>
              <a:buFont typeface="Arial" pitchFamily="34" charset="0"/>
              <a:buChar char="–"/>
              <a:defRPr sz="1400">
                <a:solidFill>
                  <a:srgbClr val="1088C9"/>
                </a:solidFill>
                <a:latin typeface="+mn-lt"/>
                <a:cs typeface="Calibri" pitchFamily="34" charset="0"/>
              </a:defRPr>
            </a:lvl5pPr>
            <a:lvl6pPr marL="2416175" indent="-228600" algn="l" rtl="0" eaLnBrk="1" fontAlgn="base" hangingPunct="1">
              <a:spcBef>
                <a:spcPct val="20000"/>
              </a:spcBef>
              <a:spcAft>
                <a:spcPct val="0"/>
              </a:spcAft>
              <a:buClr>
                <a:srgbClr val="FF3399"/>
              </a:buClr>
              <a:buFont typeface="Arial" pitchFamily="34" charset="0"/>
              <a:buChar char="•"/>
              <a:defRPr sz="1600">
                <a:solidFill>
                  <a:srgbClr val="3366FF"/>
                </a:solidFill>
                <a:latin typeface="+mn-lt"/>
              </a:defRPr>
            </a:lvl6pPr>
            <a:lvl7pPr marL="2873375" indent="-228600" algn="l" rtl="0" eaLnBrk="1" fontAlgn="base" hangingPunct="1">
              <a:spcBef>
                <a:spcPct val="20000"/>
              </a:spcBef>
              <a:spcAft>
                <a:spcPct val="0"/>
              </a:spcAft>
              <a:buClr>
                <a:srgbClr val="FF3399"/>
              </a:buClr>
              <a:buFont typeface="Arial" pitchFamily="34" charset="0"/>
              <a:buChar char="•"/>
              <a:defRPr sz="1600">
                <a:solidFill>
                  <a:srgbClr val="3366FF"/>
                </a:solidFill>
                <a:latin typeface="+mn-lt"/>
              </a:defRPr>
            </a:lvl7pPr>
            <a:lvl8pPr marL="3330575" indent="-228600" algn="l" rtl="0" eaLnBrk="1" fontAlgn="base" hangingPunct="1">
              <a:spcBef>
                <a:spcPct val="20000"/>
              </a:spcBef>
              <a:spcAft>
                <a:spcPct val="0"/>
              </a:spcAft>
              <a:buClr>
                <a:srgbClr val="FF3399"/>
              </a:buClr>
              <a:buFont typeface="Arial" pitchFamily="34" charset="0"/>
              <a:buChar char="•"/>
              <a:defRPr sz="1600">
                <a:solidFill>
                  <a:srgbClr val="3366FF"/>
                </a:solidFill>
                <a:latin typeface="+mn-lt"/>
              </a:defRPr>
            </a:lvl8pPr>
            <a:lvl9pPr marL="3787775" indent="-228600" algn="l" rtl="0" eaLnBrk="1" fontAlgn="base" hangingPunct="1">
              <a:spcBef>
                <a:spcPct val="20000"/>
              </a:spcBef>
              <a:spcAft>
                <a:spcPct val="0"/>
              </a:spcAft>
              <a:buClr>
                <a:srgbClr val="FF3399"/>
              </a:buClr>
              <a:buFont typeface="Arial" pitchFamily="34" charset="0"/>
              <a:buChar char="•"/>
              <a:defRPr sz="1600">
                <a:solidFill>
                  <a:srgbClr val="3366FF"/>
                </a:solidFill>
                <a:latin typeface="+mn-lt"/>
              </a:defRPr>
            </a:lvl9pPr>
          </a:lstStyle>
          <a:p>
            <a:pPr marL="0" indent="0">
              <a:buFont typeface="Arial" pitchFamily="34" charset="0"/>
              <a:buNone/>
            </a:pPr>
            <a:r>
              <a:rPr lang="fr-FR" sz="1800" kern="0" dirty="0" smtClean="0"/>
              <a:t>Les anti-arythmiques de classe I réduisent fortement la fréquence des extra-systoles ventriculaires</a:t>
            </a:r>
            <a:endParaRPr lang="fr-FR" sz="1800" kern="0" dirty="0"/>
          </a:p>
        </p:txBody>
      </p:sp>
      <p:sp>
        <p:nvSpPr>
          <p:cNvPr id="10" name="Espace réservé du contenu 5"/>
          <p:cNvSpPr txBox="1">
            <a:spLocks/>
          </p:cNvSpPr>
          <p:nvPr/>
        </p:nvSpPr>
        <p:spPr bwMode="auto">
          <a:xfrm>
            <a:off x="2195736" y="4749205"/>
            <a:ext cx="2799928" cy="1477328"/>
          </a:xfrm>
          <a:prstGeom prst="rect">
            <a:avLst/>
          </a:prstGeom>
          <a:ln/>
          <a:extLst/>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spAutoFit/>
          </a:bodyPr>
          <a:lstStyle>
            <a:lvl1pPr marL="342900" indent="-342900" algn="just" rtl="0" eaLnBrk="1" fontAlgn="base" hangingPunct="1">
              <a:spcBef>
                <a:spcPct val="20000"/>
              </a:spcBef>
              <a:spcAft>
                <a:spcPct val="0"/>
              </a:spcAft>
              <a:buClr>
                <a:srgbClr val="FF3399"/>
              </a:buClr>
              <a:buSzPct val="150000"/>
              <a:buFont typeface="Arial" pitchFamily="34" charset="0"/>
              <a:buChar char="»"/>
              <a:defRPr>
                <a:solidFill>
                  <a:srgbClr val="003399"/>
                </a:solidFill>
                <a:latin typeface="+mn-lt"/>
                <a:ea typeface="+mn-ea"/>
                <a:cs typeface="Calibri" pitchFamily="34" charset="0"/>
              </a:defRPr>
            </a:lvl1pPr>
            <a:lvl2pPr marL="742950" indent="-285750" algn="just" rtl="0" eaLnBrk="1" fontAlgn="base" hangingPunct="1">
              <a:spcBef>
                <a:spcPct val="20000"/>
              </a:spcBef>
              <a:spcAft>
                <a:spcPct val="0"/>
              </a:spcAft>
              <a:buClr>
                <a:srgbClr val="FF3399"/>
              </a:buClr>
              <a:buSzPct val="130000"/>
              <a:buFont typeface="Arial" pitchFamily="34" charset="0"/>
              <a:buChar char="•"/>
              <a:defRPr>
                <a:solidFill>
                  <a:srgbClr val="1088C9"/>
                </a:solidFill>
                <a:latin typeface="+mn-lt"/>
                <a:cs typeface="Calibri" pitchFamily="34" charset="0"/>
              </a:defRPr>
            </a:lvl2pPr>
            <a:lvl3pPr marL="1143000" indent="-228600" algn="just" rtl="0" eaLnBrk="1" fontAlgn="base" hangingPunct="1">
              <a:spcBef>
                <a:spcPct val="20000"/>
              </a:spcBef>
              <a:spcAft>
                <a:spcPct val="0"/>
              </a:spcAft>
              <a:buClr>
                <a:srgbClr val="FF3399"/>
              </a:buClr>
              <a:buFont typeface="Arial" pitchFamily="34" charset="0"/>
              <a:buChar char="•"/>
              <a:defRPr>
                <a:solidFill>
                  <a:srgbClr val="1088C9"/>
                </a:solidFill>
                <a:latin typeface="+mn-lt"/>
                <a:cs typeface="Calibri" pitchFamily="34" charset="0"/>
              </a:defRPr>
            </a:lvl3pPr>
            <a:lvl4pPr marL="1550988" indent="-228600" algn="just" rtl="0" eaLnBrk="1" fontAlgn="base" hangingPunct="1">
              <a:spcBef>
                <a:spcPct val="20000"/>
              </a:spcBef>
              <a:spcAft>
                <a:spcPct val="0"/>
              </a:spcAft>
              <a:buClr>
                <a:srgbClr val="FF3399"/>
              </a:buClr>
              <a:buFont typeface="Arial" pitchFamily="34" charset="0"/>
              <a:buChar char="–"/>
              <a:defRPr sz="1600">
                <a:solidFill>
                  <a:srgbClr val="1088C9"/>
                </a:solidFill>
                <a:latin typeface="+mn-lt"/>
                <a:cs typeface="Calibri" pitchFamily="34" charset="0"/>
              </a:defRPr>
            </a:lvl4pPr>
            <a:lvl5pPr marL="1958975" indent="-228600" algn="just" rtl="0" eaLnBrk="1" fontAlgn="base" hangingPunct="1">
              <a:spcBef>
                <a:spcPct val="20000"/>
              </a:spcBef>
              <a:spcAft>
                <a:spcPct val="0"/>
              </a:spcAft>
              <a:buClr>
                <a:srgbClr val="FF3399"/>
              </a:buClr>
              <a:buFont typeface="Arial" pitchFamily="34" charset="0"/>
              <a:buChar char="–"/>
              <a:defRPr sz="1400">
                <a:solidFill>
                  <a:srgbClr val="1088C9"/>
                </a:solidFill>
                <a:latin typeface="+mn-lt"/>
                <a:cs typeface="Calibri" pitchFamily="34" charset="0"/>
              </a:defRPr>
            </a:lvl5pPr>
            <a:lvl6pPr marL="2416175" indent="-228600" algn="l" rtl="0" eaLnBrk="1" fontAlgn="base" hangingPunct="1">
              <a:spcBef>
                <a:spcPct val="20000"/>
              </a:spcBef>
              <a:spcAft>
                <a:spcPct val="0"/>
              </a:spcAft>
              <a:buClr>
                <a:srgbClr val="FF3399"/>
              </a:buClr>
              <a:buFont typeface="Arial" pitchFamily="34" charset="0"/>
              <a:buChar char="•"/>
              <a:defRPr sz="1600">
                <a:solidFill>
                  <a:srgbClr val="3366FF"/>
                </a:solidFill>
                <a:latin typeface="+mn-lt"/>
              </a:defRPr>
            </a:lvl6pPr>
            <a:lvl7pPr marL="2873375" indent="-228600" algn="l" rtl="0" eaLnBrk="1" fontAlgn="base" hangingPunct="1">
              <a:spcBef>
                <a:spcPct val="20000"/>
              </a:spcBef>
              <a:spcAft>
                <a:spcPct val="0"/>
              </a:spcAft>
              <a:buClr>
                <a:srgbClr val="FF3399"/>
              </a:buClr>
              <a:buFont typeface="Arial" pitchFamily="34" charset="0"/>
              <a:buChar char="•"/>
              <a:defRPr sz="1600">
                <a:solidFill>
                  <a:srgbClr val="3366FF"/>
                </a:solidFill>
                <a:latin typeface="+mn-lt"/>
              </a:defRPr>
            </a:lvl7pPr>
            <a:lvl8pPr marL="3330575" indent="-228600" algn="l" rtl="0" eaLnBrk="1" fontAlgn="base" hangingPunct="1">
              <a:spcBef>
                <a:spcPct val="20000"/>
              </a:spcBef>
              <a:spcAft>
                <a:spcPct val="0"/>
              </a:spcAft>
              <a:buClr>
                <a:srgbClr val="FF3399"/>
              </a:buClr>
              <a:buFont typeface="Arial" pitchFamily="34" charset="0"/>
              <a:buChar char="•"/>
              <a:defRPr sz="1600">
                <a:solidFill>
                  <a:srgbClr val="3366FF"/>
                </a:solidFill>
                <a:latin typeface="+mn-lt"/>
              </a:defRPr>
            </a:lvl8pPr>
            <a:lvl9pPr marL="3787775" indent="-228600" algn="l" rtl="0" eaLnBrk="1" fontAlgn="base" hangingPunct="1">
              <a:spcBef>
                <a:spcPct val="20000"/>
              </a:spcBef>
              <a:spcAft>
                <a:spcPct val="0"/>
              </a:spcAft>
              <a:buClr>
                <a:srgbClr val="FF3399"/>
              </a:buClr>
              <a:buFont typeface="Arial" pitchFamily="34" charset="0"/>
              <a:buChar char="•"/>
              <a:defRPr sz="1600">
                <a:solidFill>
                  <a:srgbClr val="3366FF"/>
                </a:solidFill>
                <a:latin typeface="+mn-lt"/>
              </a:defRPr>
            </a:lvl9pPr>
          </a:lstStyle>
          <a:p>
            <a:pPr marL="0" indent="0">
              <a:buNone/>
            </a:pPr>
            <a:r>
              <a:rPr lang="fr-FR" sz="1800" kern="0" dirty="0" smtClean="0"/>
              <a:t>Efficacité des </a:t>
            </a:r>
            <a:r>
              <a:rPr lang="fr-FR" sz="1800" kern="0" dirty="0"/>
              <a:t>anti-arythmiques de classe I </a:t>
            </a:r>
            <a:r>
              <a:rPr lang="fr-FR" sz="1800" kern="0" dirty="0" smtClean="0"/>
              <a:t>dans la prévention de la mort subite après infarctus du myocarde ?</a:t>
            </a:r>
            <a:endParaRPr lang="fr-FR" sz="1800" kern="0" dirty="0"/>
          </a:p>
        </p:txBody>
      </p:sp>
      <p:sp>
        <p:nvSpPr>
          <p:cNvPr id="11" name="Flèche vers le bas 10"/>
          <p:cNvSpPr/>
          <p:nvPr/>
        </p:nvSpPr>
        <p:spPr>
          <a:xfrm>
            <a:off x="3412919" y="2296611"/>
            <a:ext cx="365563" cy="626132"/>
          </a:xfrm>
          <a:prstGeom prst="downArrow">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fr-FR"/>
          </a:p>
        </p:txBody>
      </p:sp>
      <p:sp>
        <p:nvSpPr>
          <p:cNvPr id="12" name="Flèche vers le bas 11"/>
          <p:cNvSpPr/>
          <p:nvPr/>
        </p:nvSpPr>
        <p:spPr>
          <a:xfrm>
            <a:off x="3412919" y="4123072"/>
            <a:ext cx="365563" cy="626132"/>
          </a:xfrm>
          <a:prstGeom prst="downArrow">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fr-FR"/>
          </a:p>
        </p:txBody>
      </p:sp>
      <p:sp>
        <p:nvSpPr>
          <p:cNvPr id="13" name="Flèche courbée vers la gauche 12"/>
          <p:cNvSpPr/>
          <p:nvPr/>
        </p:nvSpPr>
        <p:spPr>
          <a:xfrm>
            <a:off x="4995664" y="1645771"/>
            <a:ext cx="872480" cy="3871462"/>
          </a:xfrm>
          <a:prstGeom prst="curvedLeftArrow">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fr-FR">
              <a:solidFill>
                <a:schemeClr val="tx1"/>
              </a:solidFill>
            </a:endParaRPr>
          </a:p>
        </p:txBody>
      </p:sp>
      <p:sp>
        <p:nvSpPr>
          <p:cNvPr id="14" name="Espace réservé du contenu 5"/>
          <p:cNvSpPr txBox="1">
            <a:spLocks/>
          </p:cNvSpPr>
          <p:nvPr/>
        </p:nvSpPr>
        <p:spPr bwMode="auto">
          <a:xfrm>
            <a:off x="187896" y="3391832"/>
            <a:ext cx="20078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lvl1pPr marL="342900" indent="-342900" algn="just" rtl="0" eaLnBrk="1" fontAlgn="base" hangingPunct="1">
              <a:spcBef>
                <a:spcPct val="20000"/>
              </a:spcBef>
              <a:spcAft>
                <a:spcPct val="0"/>
              </a:spcAft>
              <a:buClr>
                <a:srgbClr val="FF3399"/>
              </a:buClr>
              <a:buSzPct val="150000"/>
              <a:buFont typeface="Arial" pitchFamily="34" charset="0"/>
              <a:buChar char="»"/>
              <a:defRPr>
                <a:solidFill>
                  <a:srgbClr val="003399"/>
                </a:solidFill>
                <a:latin typeface="+mn-lt"/>
                <a:ea typeface="+mn-ea"/>
                <a:cs typeface="Calibri" pitchFamily="34" charset="0"/>
              </a:defRPr>
            </a:lvl1pPr>
            <a:lvl2pPr marL="742950" indent="-285750" algn="just" rtl="0" eaLnBrk="1" fontAlgn="base" hangingPunct="1">
              <a:spcBef>
                <a:spcPct val="20000"/>
              </a:spcBef>
              <a:spcAft>
                <a:spcPct val="0"/>
              </a:spcAft>
              <a:buClr>
                <a:srgbClr val="FF3399"/>
              </a:buClr>
              <a:buSzPct val="130000"/>
              <a:buFont typeface="Arial" pitchFamily="34" charset="0"/>
              <a:buChar char="•"/>
              <a:defRPr>
                <a:solidFill>
                  <a:srgbClr val="1088C9"/>
                </a:solidFill>
                <a:latin typeface="+mn-lt"/>
                <a:cs typeface="Calibri" pitchFamily="34" charset="0"/>
              </a:defRPr>
            </a:lvl2pPr>
            <a:lvl3pPr marL="1143000" indent="-228600" algn="just" rtl="0" eaLnBrk="1" fontAlgn="base" hangingPunct="1">
              <a:spcBef>
                <a:spcPct val="20000"/>
              </a:spcBef>
              <a:spcAft>
                <a:spcPct val="0"/>
              </a:spcAft>
              <a:buClr>
                <a:srgbClr val="FF3399"/>
              </a:buClr>
              <a:buFont typeface="Arial" pitchFamily="34" charset="0"/>
              <a:buChar char="•"/>
              <a:defRPr>
                <a:solidFill>
                  <a:srgbClr val="1088C9"/>
                </a:solidFill>
                <a:latin typeface="+mn-lt"/>
                <a:cs typeface="Calibri" pitchFamily="34" charset="0"/>
              </a:defRPr>
            </a:lvl3pPr>
            <a:lvl4pPr marL="1550988" indent="-228600" algn="just" rtl="0" eaLnBrk="1" fontAlgn="base" hangingPunct="1">
              <a:spcBef>
                <a:spcPct val="20000"/>
              </a:spcBef>
              <a:spcAft>
                <a:spcPct val="0"/>
              </a:spcAft>
              <a:buClr>
                <a:srgbClr val="FF3399"/>
              </a:buClr>
              <a:buFont typeface="Arial" pitchFamily="34" charset="0"/>
              <a:buChar char="–"/>
              <a:defRPr sz="1600">
                <a:solidFill>
                  <a:srgbClr val="1088C9"/>
                </a:solidFill>
                <a:latin typeface="+mn-lt"/>
                <a:cs typeface="Calibri" pitchFamily="34" charset="0"/>
              </a:defRPr>
            </a:lvl4pPr>
            <a:lvl5pPr marL="1958975" indent="-228600" algn="just" rtl="0" eaLnBrk="1" fontAlgn="base" hangingPunct="1">
              <a:spcBef>
                <a:spcPct val="20000"/>
              </a:spcBef>
              <a:spcAft>
                <a:spcPct val="0"/>
              </a:spcAft>
              <a:buClr>
                <a:srgbClr val="FF3399"/>
              </a:buClr>
              <a:buFont typeface="Arial" pitchFamily="34" charset="0"/>
              <a:buChar char="–"/>
              <a:defRPr sz="1400">
                <a:solidFill>
                  <a:srgbClr val="1088C9"/>
                </a:solidFill>
                <a:latin typeface="+mn-lt"/>
                <a:cs typeface="Calibri" pitchFamily="34" charset="0"/>
              </a:defRPr>
            </a:lvl5pPr>
            <a:lvl6pPr marL="2416175" indent="-228600" algn="l" rtl="0" eaLnBrk="1" fontAlgn="base" hangingPunct="1">
              <a:spcBef>
                <a:spcPct val="20000"/>
              </a:spcBef>
              <a:spcAft>
                <a:spcPct val="0"/>
              </a:spcAft>
              <a:buClr>
                <a:srgbClr val="FF3399"/>
              </a:buClr>
              <a:buFont typeface="Arial" pitchFamily="34" charset="0"/>
              <a:buChar char="•"/>
              <a:defRPr sz="1600">
                <a:solidFill>
                  <a:srgbClr val="3366FF"/>
                </a:solidFill>
                <a:latin typeface="+mn-lt"/>
              </a:defRPr>
            </a:lvl6pPr>
            <a:lvl7pPr marL="2873375" indent="-228600" algn="l" rtl="0" eaLnBrk="1" fontAlgn="base" hangingPunct="1">
              <a:spcBef>
                <a:spcPct val="20000"/>
              </a:spcBef>
              <a:spcAft>
                <a:spcPct val="0"/>
              </a:spcAft>
              <a:buClr>
                <a:srgbClr val="FF3399"/>
              </a:buClr>
              <a:buFont typeface="Arial" pitchFamily="34" charset="0"/>
              <a:buChar char="•"/>
              <a:defRPr sz="1600">
                <a:solidFill>
                  <a:srgbClr val="3366FF"/>
                </a:solidFill>
                <a:latin typeface="+mn-lt"/>
              </a:defRPr>
            </a:lvl7pPr>
            <a:lvl8pPr marL="3330575" indent="-228600" algn="l" rtl="0" eaLnBrk="1" fontAlgn="base" hangingPunct="1">
              <a:spcBef>
                <a:spcPct val="20000"/>
              </a:spcBef>
              <a:spcAft>
                <a:spcPct val="0"/>
              </a:spcAft>
              <a:buClr>
                <a:srgbClr val="FF3399"/>
              </a:buClr>
              <a:buFont typeface="Arial" pitchFamily="34" charset="0"/>
              <a:buChar char="•"/>
              <a:defRPr sz="1600">
                <a:solidFill>
                  <a:srgbClr val="3366FF"/>
                </a:solidFill>
                <a:latin typeface="+mn-lt"/>
              </a:defRPr>
            </a:lvl8pPr>
            <a:lvl9pPr marL="3787775" indent="-228600" algn="l" rtl="0" eaLnBrk="1" fontAlgn="base" hangingPunct="1">
              <a:spcBef>
                <a:spcPct val="20000"/>
              </a:spcBef>
              <a:spcAft>
                <a:spcPct val="0"/>
              </a:spcAft>
              <a:buClr>
                <a:srgbClr val="FF3399"/>
              </a:buClr>
              <a:buFont typeface="Arial" pitchFamily="34" charset="0"/>
              <a:buChar char="•"/>
              <a:defRPr sz="1600">
                <a:solidFill>
                  <a:srgbClr val="3366FF"/>
                </a:solidFill>
                <a:latin typeface="+mn-lt"/>
              </a:defRPr>
            </a:lvl9pPr>
          </a:lstStyle>
          <a:p>
            <a:pPr marL="0" indent="0" algn="ctr">
              <a:buFont typeface="Arial" pitchFamily="34" charset="0"/>
              <a:buNone/>
            </a:pPr>
            <a:r>
              <a:rPr lang="fr-FR" sz="1800" kern="0" dirty="0" smtClean="0"/>
              <a:t>Essai explicatif</a:t>
            </a:r>
            <a:endParaRPr lang="fr-FR" sz="1800" b="1" kern="0" dirty="0">
              <a:solidFill>
                <a:srgbClr val="FF0000"/>
              </a:solidFill>
            </a:endParaRPr>
          </a:p>
        </p:txBody>
      </p:sp>
      <p:sp>
        <p:nvSpPr>
          <p:cNvPr id="15" name="Espace réservé du contenu 5"/>
          <p:cNvSpPr txBox="1">
            <a:spLocks/>
          </p:cNvSpPr>
          <p:nvPr/>
        </p:nvSpPr>
        <p:spPr bwMode="auto">
          <a:xfrm>
            <a:off x="179512" y="5301208"/>
            <a:ext cx="20162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lvl1pPr marL="342900" indent="-342900" algn="just" rtl="0" eaLnBrk="1" fontAlgn="base" hangingPunct="1">
              <a:spcBef>
                <a:spcPct val="20000"/>
              </a:spcBef>
              <a:spcAft>
                <a:spcPct val="0"/>
              </a:spcAft>
              <a:buClr>
                <a:srgbClr val="FF3399"/>
              </a:buClr>
              <a:buSzPct val="150000"/>
              <a:buFont typeface="Arial" pitchFamily="34" charset="0"/>
              <a:buChar char="»"/>
              <a:defRPr>
                <a:solidFill>
                  <a:srgbClr val="003399"/>
                </a:solidFill>
                <a:latin typeface="+mn-lt"/>
                <a:ea typeface="+mn-ea"/>
                <a:cs typeface="Calibri" pitchFamily="34" charset="0"/>
              </a:defRPr>
            </a:lvl1pPr>
            <a:lvl2pPr marL="742950" indent="-285750" algn="just" rtl="0" eaLnBrk="1" fontAlgn="base" hangingPunct="1">
              <a:spcBef>
                <a:spcPct val="20000"/>
              </a:spcBef>
              <a:spcAft>
                <a:spcPct val="0"/>
              </a:spcAft>
              <a:buClr>
                <a:srgbClr val="FF3399"/>
              </a:buClr>
              <a:buSzPct val="130000"/>
              <a:buFont typeface="Arial" pitchFamily="34" charset="0"/>
              <a:buChar char="•"/>
              <a:defRPr>
                <a:solidFill>
                  <a:srgbClr val="1088C9"/>
                </a:solidFill>
                <a:latin typeface="+mn-lt"/>
                <a:cs typeface="Calibri" pitchFamily="34" charset="0"/>
              </a:defRPr>
            </a:lvl2pPr>
            <a:lvl3pPr marL="1143000" indent="-228600" algn="just" rtl="0" eaLnBrk="1" fontAlgn="base" hangingPunct="1">
              <a:spcBef>
                <a:spcPct val="20000"/>
              </a:spcBef>
              <a:spcAft>
                <a:spcPct val="0"/>
              </a:spcAft>
              <a:buClr>
                <a:srgbClr val="FF3399"/>
              </a:buClr>
              <a:buFont typeface="Arial" pitchFamily="34" charset="0"/>
              <a:buChar char="•"/>
              <a:defRPr>
                <a:solidFill>
                  <a:srgbClr val="1088C9"/>
                </a:solidFill>
                <a:latin typeface="+mn-lt"/>
                <a:cs typeface="Calibri" pitchFamily="34" charset="0"/>
              </a:defRPr>
            </a:lvl3pPr>
            <a:lvl4pPr marL="1550988" indent="-228600" algn="just" rtl="0" eaLnBrk="1" fontAlgn="base" hangingPunct="1">
              <a:spcBef>
                <a:spcPct val="20000"/>
              </a:spcBef>
              <a:spcAft>
                <a:spcPct val="0"/>
              </a:spcAft>
              <a:buClr>
                <a:srgbClr val="FF3399"/>
              </a:buClr>
              <a:buFont typeface="Arial" pitchFamily="34" charset="0"/>
              <a:buChar char="–"/>
              <a:defRPr sz="1600">
                <a:solidFill>
                  <a:srgbClr val="1088C9"/>
                </a:solidFill>
                <a:latin typeface="+mn-lt"/>
                <a:cs typeface="Calibri" pitchFamily="34" charset="0"/>
              </a:defRPr>
            </a:lvl4pPr>
            <a:lvl5pPr marL="1958975" indent="-228600" algn="just" rtl="0" eaLnBrk="1" fontAlgn="base" hangingPunct="1">
              <a:spcBef>
                <a:spcPct val="20000"/>
              </a:spcBef>
              <a:spcAft>
                <a:spcPct val="0"/>
              </a:spcAft>
              <a:buClr>
                <a:srgbClr val="FF3399"/>
              </a:buClr>
              <a:buFont typeface="Arial" pitchFamily="34" charset="0"/>
              <a:buChar char="–"/>
              <a:defRPr sz="1400">
                <a:solidFill>
                  <a:srgbClr val="1088C9"/>
                </a:solidFill>
                <a:latin typeface="+mn-lt"/>
                <a:cs typeface="Calibri" pitchFamily="34" charset="0"/>
              </a:defRPr>
            </a:lvl5pPr>
            <a:lvl6pPr marL="2416175" indent="-228600" algn="l" rtl="0" eaLnBrk="1" fontAlgn="base" hangingPunct="1">
              <a:spcBef>
                <a:spcPct val="20000"/>
              </a:spcBef>
              <a:spcAft>
                <a:spcPct val="0"/>
              </a:spcAft>
              <a:buClr>
                <a:srgbClr val="FF3399"/>
              </a:buClr>
              <a:buFont typeface="Arial" pitchFamily="34" charset="0"/>
              <a:buChar char="•"/>
              <a:defRPr sz="1600">
                <a:solidFill>
                  <a:srgbClr val="3366FF"/>
                </a:solidFill>
                <a:latin typeface="+mn-lt"/>
              </a:defRPr>
            </a:lvl6pPr>
            <a:lvl7pPr marL="2873375" indent="-228600" algn="l" rtl="0" eaLnBrk="1" fontAlgn="base" hangingPunct="1">
              <a:spcBef>
                <a:spcPct val="20000"/>
              </a:spcBef>
              <a:spcAft>
                <a:spcPct val="0"/>
              </a:spcAft>
              <a:buClr>
                <a:srgbClr val="FF3399"/>
              </a:buClr>
              <a:buFont typeface="Arial" pitchFamily="34" charset="0"/>
              <a:buChar char="•"/>
              <a:defRPr sz="1600">
                <a:solidFill>
                  <a:srgbClr val="3366FF"/>
                </a:solidFill>
                <a:latin typeface="+mn-lt"/>
              </a:defRPr>
            </a:lvl7pPr>
            <a:lvl8pPr marL="3330575" indent="-228600" algn="l" rtl="0" eaLnBrk="1" fontAlgn="base" hangingPunct="1">
              <a:spcBef>
                <a:spcPct val="20000"/>
              </a:spcBef>
              <a:spcAft>
                <a:spcPct val="0"/>
              </a:spcAft>
              <a:buClr>
                <a:srgbClr val="FF3399"/>
              </a:buClr>
              <a:buFont typeface="Arial" pitchFamily="34" charset="0"/>
              <a:buChar char="•"/>
              <a:defRPr sz="1600">
                <a:solidFill>
                  <a:srgbClr val="3366FF"/>
                </a:solidFill>
                <a:latin typeface="+mn-lt"/>
              </a:defRPr>
            </a:lvl8pPr>
            <a:lvl9pPr marL="3787775" indent="-228600" algn="l" rtl="0" eaLnBrk="1" fontAlgn="base" hangingPunct="1">
              <a:spcBef>
                <a:spcPct val="20000"/>
              </a:spcBef>
              <a:spcAft>
                <a:spcPct val="0"/>
              </a:spcAft>
              <a:buClr>
                <a:srgbClr val="FF3399"/>
              </a:buClr>
              <a:buFont typeface="Arial" pitchFamily="34" charset="0"/>
              <a:buChar char="•"/>
              <a:defRPr sz="1600">
                <a:solidFill>
                  <a:srgbClr val="3366FF"/>
                </a:solidFill>
                <a:latin typeface="+mn-lt"/>
              </a:defRPr>
            </a:lvl9pPr>
          </a:lstStyle>
          <a:p>
            <a:pPr marL="0" indent="0" algn="ctr">
              <a:buFont typeface="Arial" pitchFamily="34" charset="0"/>
              <a:buNone/>
            </a:pPr>
            <a:r>
              <a:rPr lang="fr-FR" sz="1800" kern="0" dirty="0" smtClean="0"/>
              <a:t>Essai pragmatique</a:t>
            </a:r>
            <a:endParaRPr lang="fr-FR" sz="1800" b="1" kern="0" dirty="0">
              <a:solidFill>
                <a:srgbClr val="FF0000"/>
              </a:solidFill>
            </a:endParaRPr>
          </a:p>
        </p:txBody>
      </p:sp>
    </p:spTree>
    <p:extLst>
      <p:ext uri="{BB962C8B-B14F-4D97-AF65-F5344CB8AC3E}">
        <p14:creationId xmlns:p14="http://schemas.microsoft.com/office/powerpoint/2010/main" val="18128388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188640"/>
            <a:ext cx="7344816" cy="1200329"/>
          </a:xfrm>
        </p:spPr>
        <p:txBody>
          <a:bodyPr/>
          <a:lstStyle/>
          <a:p>
            <a:r>
              <a:rPr lang="fr-FR" dirty="0"/>
              <a:t>Essais explicatifs - Essais </a:t>
            </a:r>
            <a:r>
              <a:rPr lang="fr-FR" dirty="0" smtClean="0"/>
              <a:t>pragmatiques</a:t>
            </a:r>
            <a:br>
              <a:rPr lang="fr-FR" dirty="0" smtClean="0"/>
            </a:br>
            <a:r>
              <a:rPr lang="fr-FR" dirty="0" smtClean="0"/>
              <a:t>Agents inotropes </a:t>
            </a:r>
            <a:r>
              <a:rPr lang="fr-FR" dirty="0"/>
              <a:t>inhibiteurs de la </a:t>
            </a:r>
            <a:r>
              <a:rPr lang="fr-FR" dirty="0" err="1" smtClean="0"/>
              <a:t>phosphodiestérase</a:t>
            </a:r>
            <a:r>
              <a:rPr lang="fr-FR" dirty="0" smtClean="0"/>
              <a:t> et insuffisance cardiaque</a:t>
            </a:r>
            <a:endParaRPr lang="fr-FR" dirty="0"/>
          </a:p>
        </p:txBody>
      </p:sp>
      <p:sp>
        <p:nvSpPr>
          <p:cNvPr id="3" name="Espace réservé de la date 2"/>
          <p:cNvSpPr>
            <a:spLocks noGrp="1"/>
          </p:cNvSpPr>
          <p:nvPr>
            <p:ph type="dt" sz="half" idx="10"/>
          </p:nvPr>
        </p:nvSpPr>
        <p:spPr/>
        <p:txBody>
          <a:bodyPr/>
          <a:lstStyle/>
          <a:p>
            <a:fld id="{33B6F5E2-E583-413C-8922-3DC6CAA9D286}" type="datetime4">
              <a:rPr lang="fr-FR" smtClean="0"/>
              <a:pPr/>
              <a:t>14 octobre 2014</a:t>
            </a:fld>
            <a:endParaRPr lang="fr-FR" dirty="0"/>
          </a:p>
        </p:txBody>
      </p:sp>
      <p:sp>
        <p:nvSpPr>
          <p:cNvPr id="4" name="Espace réservé du pied de page 3"/>
          <p:cNvSpPr>
            <a:spLocks noGrp="1"/>
          </p:cNvSpPr>
          <p:nvPr>
            <p:ph type="ftr" sz="quarter" idx="11"/>
          </p:nvPr>
        </p:nvSpPr>
        <p:spPr/>
        <p:txBody>
          <a:bodyPr/>
          <a:lstStyle/>
          <a:p>
            <a:r>
              <a:rPr lang="fr-FR" smtClean="0"/>
              <a:t>Sunnikan Consulting 2012 - Tous droits réservés</a:t>
            </a:r>
            <a:endParaRPr lang="fr-FR" dirty="0"/>
          </a:p>
        </p:txBody>
      </p:sp>
      <p:sp>
        <p:nvSpPr>
          <p:cNvPr id="5" name="Espace réservé du numéro de diapositive 4"/>
          <p:cNvSpPr>
            <a:spLocks noGrp="1"/>
          </p:cNvSpPr>
          <p:nvPr>
            <p:ph type="sldNum" sz="quarter" idx="12"/>
          </p:nvPr>
        </p:nvSpPr>
        <p:spPr/>
        <p:txBody>
          <a:bodyPr/>
          <a:lstStyle/>
          <a:p>
            <a:fld id="{E1D61545-30E6-46C7-9396-3AB8FF037665}" type="slidenum">
              <a:rPr lang="fr-FR" smtClean="0"/>
              <a:pPr/>
              <a:t>56</a:t>
            </a:fld>
            <a:endParaRPr lang="fr-FR" dirty="0"/>
          </a:p>
        </p:txBody>
      </p:sp>
      <p:sp>
        <p:nvSpPr>
          <p:cNvPr id="7" name="Espace réservé du contenu 5"/>
          <p:cNvSpPr txBox="1">
            <a:spLocks/>
          </p:cNvSpPr>
          <p:nvPr/>
        </p:nvSpPr>
        <p:spPr bwMode="auto">
          <a:xfrm>
            <a:off x="2277467" y="1485130"/>
            <a:ext cx="3590677" cy="1200329"/>
          </a:xfrm>
          <a:prstGeom prst="rect">
            <a:avLst/>
          </a:prstGeom>
          <a:ln/>
          <a:extLst/>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spAutoFit/>
          </a:bodyPr>
          <a:lstStyle>
            <a:lvl1pPr marL="342900" indent="-342900" algn="just" rtl="0" eaLnBrk="1" fontAlgn="base" hangingPunct="1">
              <a:spcBef>
                <a:spcPct val="20000"/>
              </a:spcBef>
              <a:spcAft>
                <a:spcPct val="0"/>
              </a:spcAft>
              <a:buClr>
                <a:srgbClr val="FF3399"/>
              </a:buClr>
              <a:buSzPct val="150000"/>
              <a:buFont typeface="Arial" pitchFamily="34" charset="0"/>
              <a:buChar char="»"/>
              <a:defRPr>
                <a:solidFill>
                  <a:srgbClr val="003399"/>
                </a:solidFill>
                <a:latin typeface="+mn-lt"/>
                <a:ea typeface="+mn-ea"/>
                <a:cs typeface="Calibri" pitchFamily="34" charset="0"/>
              </a:defRPr>
            </a:lvl1pPr>
            <a:lvl2pPr marL="742950" indent="-285750" algn="just" rtl="0" eaLnBrk="1" fontAlgn="base" hangingPunct="1">
              <a:spcBef>
                <a:spcPct val="20000"/>
              </a:spcBef>
              <a:spcAft>
                <a:spcPct val="0"/>
              </a:spcAft>
              <a:buClr>
                <a:srgbClr val="FF3399"/>
              </a:buClr>
              <a:buSzPct val="130000"/>
              <a:buFont typeface="Arial" pitchFamily="34" charset="0"/>
              <a:buChar char="•"/>
              <a:defRPr>
                <a:solidFill>
                  <a:srgbClr val="1088C9"/>
                </a:solidFill>
                <a:latin typeface="+mn-lt"/>
                <a:cs typeface="Calibri" pitchFamily="34" charset="0"/>
              </a:defRPr>
            </a:lvl2pPr>
            <a:lvl3pPr marL="1143000" indent="-228600" algn="just" rtl="0" eaLnBrk="1" fontAlgn="base" hangingPunct="1">
              <a:spcBef>
                <a:spcPct val="20000"/>
              </a:spcBef>
              <a:spcAft>
                <a:spcPct val="0"/>
              </a:spcAft>
              <a:buClr>
                <a:srgbClr val="FF3399"/>
              </a:buClr>
              <a:buFont typeface="Arial" pitchFamily="34" charset="0"/>
              <a:buChar char="•"/>
              <a:defRPr>
                <a:solidFill>
                  <a:srgbClr val="1088C9"/>
                </a:solidFill>
                <a:latin typeface="+mn-lt"/>
                <a:cs typeface="Calibri" pitchFamily="34" charset="0"/>
              </a:defRPr>
            </a:lvl3pPr>
            <a:lvl4pPr marL="1550988" indent="-228600" algn="just" rtl="0" eaLnBrk="1" fontAlgn="base" hangingPunct="1">
              <a:spcBef>
                <a:spcPct val="20000"/>
              </a:spcBef>
              <a:spcAft>
                <a:spcPct val="0"/>
              </a:spcAft>
              <a:buClr>
                <a:srgbClr val="FF3399"/>
              </a:buClr>
              <a:buFont typeface="Arial" pitchFamily="34" charset="0"/>
              <a:buChar char="–"/>
              <a:defRPr sz="1600">
                <a:solidFill>
                  <a:srgbClr val="1088C9"/>
                </a:solidFill>
                <a:latin typeface="+mn-lt"/>
                <a:cs typeface="Calibri" pitchFamily="34" charset="0"/>
              </a:defRPr>
            </a:lvl4pPr>
            <a:lvl5pPr marL="1958975" indent="-228600" algn="just" rtl="0" eaLnBrk="1" fontAlgn="base" hangingPunct="1">
              <a:spcBef>
                <a:spcPct val="20000"/>
              </a:spcBef>
              <a:spcAft>
                <a:spcPct val="0"/>
              </a:spcAft>
              <a:buClr>
                <a:srgbClr val="FF3399"/>
              </a:buClr>
              <a:buFont typeface="Arial" pitchFamily="34" charset="0"/>
              <a:buChar char="–"/>
              <a:defRPr sz="1400">
                <a:solidFill>
                  <a:srgbClr val="1088C9"/>
                </a:solidFill>
                <a:latin typeface="+mn-lt"/>
                <a:cs typeface="Calibri" pitchFamily="34" charset="0"/>
              </a:defRPr>
            </a:lvl5pPr>
            <a:lvl6pPr marL="2416175" indent="-228600" algn="l" rtl="0" eaLnBrk="1" fontAlgn="base" hangingPunct="1">
              <a:spcBef>
                <a:spcPct val="20000"/>
              </a:spcBef>
              <a:spcAft>
                <a:spcPct val="0"/>
              </a:spcAft>
              <a:buClr>
                <a:srgbClr val="FF3399"/>
              </a:buClr>
              <a:buFont typeface="Arial" pitchFamily="34" charset="0"/>
              <a:buChar char="•"/>
              <a:defRPr sz="1600">
                <a:solidFill>
                  <a:srgbClr val="3366FF"/>
                </a:solidFill>
                <a:latin typeface="+mn-lt"/>
              </a:defRPr>
            </a:lvl6pPr>
            <a:lvl7pPr marL="2873375" indent="-228600" algn="l" rtl="0" eaLnBrk="1" fontAlgn="base" hangingPunct="1">
              <a:spcBef>
                <a:spcPct val="20000"/>
              </a:spcBef>
              <a:spcAft>
                <a:spcPct val="0"/>
              </a:spcAft>
              <a:buClr>
                <a:srgbClr val="FF3399"/>
              </a:buClr>
              <a:buFont typeface="Arial" pitchFamily="34" charset="0"/>
              <a:buChar char="•"/>
              <a:defRPr sz="1600">
                <a:solidFill>
                  <a:srgbClr val="3366FF"/>
                </a:solidFill>
                <a:latin typeface="+mn-lt"/>
              </a:defRPr>
            </a:lvl7pPr>
            <a:lvl8pPr marL="3330575" indent="-228600" algn="l" rtl="0" eaLnBrk="1" fontAlgn="base" hangingPunct="1">
              <a:spcBef>
                <a:spcPct val="20000"/>
              </a:spcBef>
              <a:spcAft>
                <a:spcPct val="0"/>
              </a:spcAft>
              <a:buClr>
                <a:srgbClr val="FF3399"/>
              </a:buClr>
              <a:buFont typeface="Arial" pitchFamily="34" charset="0"/>
              <a:buChar char="•"/>
              <a:defRPr sz="1600">
                <a:solidFill>
                  <a:srgbClr val="3366FF"/>
                </a:solidFill>
                <a:latin typeface="+mn-lt"/>
              </a:defRPr>
            </a:lvl8pPr>
            <a:lvl9pPr marL="3787775" indent="-228600" algn="l" rtl="0" eaLnBrk="1" fontAlgn="base" hangingPunct="1">
              <a:spcBef>
                <a:spcPct val="20000"/>
              </a:spcBef>
              <a:spcAft>
                <a:spcPct val="0"/>
              </a:spcAft>
              <a:buClr>
                <a:srgbClr val="FF3399"/>
              </a:buClr>
              <a:buFont typeface="Arial" pitchFamily="34" charset="0"/>
              <a:buChar char="•"/>
              <a:defRPr sz="1600">
                <a:solidFill>
                  <a:srgbClr val="3366FF"/>
                </a:solidFill>
                <a:latin typeface="+mn-lt"/>
              </a:defRPr>
            </a:lvl9pPr>
          </a:lstStyle>
          <a:p>
            <a:pPr marL="0" indent="0">
              <a:buFont typeface="Arial" pitchFamily="34" charset="0"/>
              <a:buNone/>
            </a:pPr>
            <a:r>
              <a:rPr lang="fr-FR" sz="1800" kern="0" dirty="0" smtClean="0"/>
              <a:t>Ils ont des effets favorables sur des  critères </a:t>
            </a:r>
            <a:r>
              <a:rPr lang="fr-FR" sz="1800" kern="0" dirty="0" err="1" smtClean="0"/>
              <a:t>physio-pathologiques</a:t>
            </a:r>
            <a:r>
              <a:rPr lang="fr-FR" sz="1800" kern="0" dirty="0" smtClean="0"/>
              <a:t> d'ordre hémodynamique (fraction d'éjection systolique)</a:t>
            </a:r>
            <a:endParaRPr lang="fr-FR" sz="1800" kern="0" dirty="0"/>
          </a:p>
        </p:txBody>
      </p:sp>
      <p:sp>
        <p:nvSpPr>
          <p:cNvPr id="9" name="Espace réservé du contenu 5"/>
          <p:cNvSpPr txBox="1">
            <a:spLocks/>
          </p:cNvSpPr>
          <p:nvPr/>
        </p:nvSpPr>
        <p:spPr bwMode="auto">
          <a:xfrm>
            <a:off x="2277467" y="3311591"/>
            <a:ext cx="3590677" cy="1200329"/>
          </a:xfrm>
          <a:prstGeom prst="rect">
            <a:avLst/>
          </a:prstGeom>
          <a:ln/>
          <a:extLst/>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spAutoFit/>
          </a:bodyPr>
          <a:lstStyle>
            <a:lvl1pPr marL="342900" indent="-342900" algn="just" rtl="0" eaLnBrk="1" fontAlgn="base" hangingPunct="1">
              <a:spcBef>
                <a:spcPct val="20000"/>
              </a:spcBef>
              <a:spcAft>
                <a:spcPct val="0"/>
              </a:spcAft>
              <a:buClr>
                <a:srgbClr val="FF3399"/>
              </a:buClr>
              <a:buSzPct val="150000"/>
              <a:buFont typeface="Arial" pitchFamily="34" charset="0"/>
              <a:buChar char="»"/>
              <a:defRPr>
                <a:solidFill>
                  <a:srgbClr val="003399"/>
                </a:solidFill>
                <a:latin typeface="+mn-lt"/>
                <a:ea typeface="+mn-ea"/>
                <a:cs typeface="Calibri" pitchFamily="34" charset="0"/>
              </a:defRPr>
            </a:lvl1pPr>
            <a:lvl2pPr marL="742950" indent="-285750" algn="just" rtl="0" eaLnBrk="1" fontAlgn="base" hangingPunct="1">
              <a:spcBef>
                <a:spcPct val="20000"/>
              </a:spcBef>
              <a:spcAft>
                <a:spcPct val="0"/>
              </a:spcAft>
              <a:buClr>
                <a:srgbClr val="FF3399"/>
              </a:buClr>
              <a:buSzPct val="130000"/>
              <a:buFont typeface="Arial" pitchFamily="34" charset="0"/>
              <a:buChar char="•"/>
              <a:defRPr>
                <a:solidFill>
                  <a:srgbClr val="1088C9"/>
                </a:solidFill>
                <a:latin typeface="+mn-lt"/>
                <a:cs typeface="Calibri" pitchFamily="34" charset="0"/>
              </a:defRPr>
            </a:lvl2pPr>
            <a:lvl3pPr marL="1143000" indent="-228600" algn="just" rtl="0" eaLnBrk="1" fontAlgn="base" hangingPunct="1">
              <a:spcBef>
                <a:spcPct val="20000"/>
              </a:spcBef>
              <a:spcAft>
                <a:spcPct val="0"/>
              </a:spcAft>
              <a:buClr>
                <a:srgbClr val="FF3399"/>
              </a:buClr>
              <a:buFont typeface="Arial" pitchFamily="34" charset="0"/>
              <a:buChar char="•"/>
              <a:defRPr>
                <a:solidFill>
                  <a:srgbClr val="1088C9"/>
                </a:solidFill>
                <a:latin typeface="+mn-lt"/>
                <a:cs typeface="Calibri" pitchFamily="34" charset="0"/>
              </a:defRPr>
            </a:lvl3pPr>
            <a:lvl4pPr marL="1550988" indent="-228600" algn="just" rtl="0" eaLnBrk="1" fontAlgn="base" hangingPunct="1">
              <a:spcBef>
                <a:spcPct val="20000"/>
              </a:spcBef>
              <a:spcAft>
                <a:spcPct val="0"/>
              </a:spcAft>
              <a:buClr>
                <a:srgbClr val="FF3399"/>
              </a:buClr>
              <a:buFont typeface="Arial" pitchFamily="34" charset="0"/>
              <a:buChar char="–"/>
              <a:defRPr sz="1600">
                <a:solidFill>
                  <a:srgbClr val="1088C9"/>
                </a:solidFill>
                <a:latin typeface="+mn-lt"/>
                <a:cs typeface="Calibri" pitchFamily="34" charset="0"/>
              </a:defRPr>
            </a:lvl4pPr>
            <a:lvl5pPr marL="1958975" indent="-228600" algn="just" rtl="0" eaLnBrk="1" fontAlgn="base" hangingPunct="1">
              <a:spcBef>
                <a:spcPct val="20000"/>
              </a:spcBef>
              <a:spcAft>
                <a:spcPct val="0"/>
              </a:spcAft>
              <a:buClr>
                <a:srgbClr val="FF3399"/>
              </a:buClr>
              <a:buFont typeface="Arial" pitchFamily="34" charset="0"/>
              <a:buChar char="–"/>
              <a:defRPr sz="1400">
                <a:solidFill>
                  <a:srgbClr val="1088C9"/>
                </a:solidFill>
                <a:latin typeface="+mn-lt"/>
                <a:cs typeface="Calibri" pitchFamily="34" charset="0"/>
              </a:defRPr>
            </a:lvl5pPr>
            <a:lvl6pPr marL="2416175" indent="-228600" algn="l" rtl="0" eaLnBrk="1" fontAlgn="base" hangingPunct="1">
              <a:spcBef>
                <a:spcPct val="20000"/>
              </a:spcBef>
              <a:spcAft>
                <a:spcPct val="0"/>
              </a:spcAft>
              <a:buClr>
                <a:srgbClr val="FF3399"/>
              </a:buClr>
              <a:buFont typeface="Arial" pitchFamily="34" charset="0"/>
              <a:buChar char="•"/>
              <a:defRPr sz="1600">
                <a:solidFill>
                  <a:srgbClr val="3366FF"/>
                </a:solidFill>
                <a:latin typeface="+mn-lt"/>
              </a:defRPr>
            </a:lvl6pPr>
            <a:lvl7pPr marL="2873375" indent="-228600" algn="l" rtl="0" eaLnBrk="1" fontAlgn="base" hangingPunct="1">
              <a:spcBef>
                <a:spcPct val="20000"/>
              </a:spcBef>
              <a:spcAft>
                <a:spcPct val="0"/>
              </a:spcAft>
              <a:buClr>
                <a:srgbClr val="FF3399"/>
              </a:buClr>
              <a:buFont typeface="Arial" pitchFamily="34" charset="0"/>
              <a:buChar char="•"/>
              <a:defRPr sz="1600">
                <a:solidFill>
                  <a:srgbClr val="3366FF"/>
                </a:solidFill>
                <a:latin typeface="+mn-lt"/>
              </a:defRPr>
            </a:lvl7pPr>
            <a:lvl8pPr marL="3330575" indent="-228600" algn="l" rtl="0" eaLnBrk="1" fontAlgn="base" hangingPunct="1">
              <a:spcBef>
                <a:spcPct val="20000"/>
              </a:spcBef>
              <a:spcAft>
                <a:spcPct val="0"/>
              </a:spcAft>
              <a:buClr>
                <a:srgbClr val="FF3399"/>
              </a:buClr>
              <a:buFont typeface="Arial" pitchFamily="34" charset="0"/>
              <a:buChar char="•"/>
              <a:defRPr sz="1600">
                <a:solidFill>
                  <a:srgbClr val="3366FF"/>
                </a:solidFill>
                <a:latin typeface="+mn-lt"/>
              </a:defRPr>
            </a:lvl8pPr>
            <a:lvl9pPr marL="3787775" indent="-228600" algn="l" rtl="0" eaLnBrk="1" fontAlgn="base" hangingPunct="1">
              <a:spcBef>
                <a:spcPct val="20000"/>
              </a:spcBef>
              <a:spcAft>
                <a:spcPct val="0"/>
              </a:spcAft>
              <a:buClr>
                <a:srgbClr val="FF3399"/>
              </a:buClr>
              <a:buFont typeface="Arial" pitchFamily="34" charset="0"/>
              <a:buChar char="•"/>
              <a:defRPr sz="1600">
                <a:solidFill>
                  <a:srgbClr val="3366FF"/>
                </a:solidFill>
                <a:latin typeface="+mn-lt"/>
              </a:defRPr>
            </a:lvl9pPr>
          </a:lstStyle>
          <a:p>
            <a:pPr marL="0" indent="0">
              <a:buFont typeface="Arial" pitchFamily="34" charset="0"/>
              <a:buNone/>
            </a:pPr>
            <a:r>
              <a:rPr lang="fr-FR" sz="1800" kern="0" dirty="0" smtClean="0"/>
              <a:t>Ils améliorent la symptomatologie, le stade NYHA*, la tolérance à l'exercice, la durée de marche, la qualité de vie </a:t>
            </a:r>
            <a:endParaRPr lang="fr-FR" sz="1800" kern="0" dirty="0"/>
          </a:p>
        </p:txBody>
      </p:sp>
      <p:sp>
        <p:nvSpPr>
          <p:cNvPr id="10" name="Espace réservé du contenu 5"/>
          <p:cNvSpPr txBox="1">
            <a:spLocks/>
          </p:cNvSpPr>
          <p:nvPr/>
        </p:nvSpPr>
        <p:spPr bwMode="auto">
          <a:xfrm>
            <a:off x="2277467" y="5138053"/>
            <a:ext cx="3590677" cy="923330"/>
          </a:xfrm>
          <a:prstGeom prst="rect">
            <a:avLst/>
          </a:prstGeom>
          <a:ln/>
          <a:extLst/>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spAutoFit/>
          </a:bodyPr>
          <a:lstStyle>
            <a:lvl1pPr marL="342900" indent="-342900" algn="just" rtl="0" eaLnBrk="1" fontAlgn="base" hangingPunct="1">
              <a:spcBef>
                <a:spcPct val="20000"/>
              </a:spcBef>
              <a:spcAft>
                <a:spcPct val="0"/>
              </a:spcAft>
              <a:buClr>
                <a:srgbClr val="FF3399"/>
              </a:buClr>
              <a:buSzPct val="150000"/>
              <a:buFont typeface="Arial" pitchFamily="34" charset="0"/>
              <a:buChar char="»"/>
              <a:defRPr>
                <a:solidFill>
                  <a:srgbClr val="003399"/>
                </a:solidFill>
                <a:latin typeface="+mn-lt"/>
                <a:ea typeface="+mn-ea"/>
                <a:cs typeface="Calibri" pitchFamily="34" charset="0"/>
              </a:defRPr>
            </a:lvl1pPr>
            <a:lvl2pPr marL="742950" indent="-285750" algn="just" rtl="0" eaLnBrk="1" fontAlgn="base" hangingPunct="1">
              <a:spcBef>
                <a:spcPct val="20000"/>
              </a:spcBef>
              <a:spcAft>
                <a:spcPct val="0"/>
              </a:spcAft>
              <a:buClr>
                <a:srgbClr val="FF3399"/>
              </a:buClr>
              <a:buSzPct val="130000"/>
              <a:buFont typeface="Arial" pitchFamily="34" charset="0"/>
              <a:buChar char="•"/>
              <a:defRPr>
                <a:solidFill>
                  <a:srgbClr val="1088C9"/>
                </a:solidFill>
                <a:latin typeface="+mn-lt"/>
                <a:cs typeface="Calibri" pitchFamily="34" charset="0"/>
              </a:defRPr>
            </a:lvl2pPr>
            <a:lvl3pPr marL="1143000" indent="-228600" algn="just" rtl="0" eaLnBrk="1" fontAlgn="base" hangingPunct="1">
              <a:spcBef>
                <a:spcPct val="20000"/>
              </a:spcBef>
              <a:spcAft>
                <a:spcPct val="0"/>
              </a:spcAft>
              <a:buClr>
                <a:srgbClr val="FF3399"/>
              </a:buClr>
              <a:buFont typeface="Arial" pitchFamily="34" charset="0"/>
              <a:buChar char="•"/>
              <a:defRPr>
                <a:solidFill>
                  <a:srgbClr val="1088C9"/>
                </a:solidFill>
                <a:latin typeface="+mn-lt"/>
                <a:cs typeface="Calibri" pitchFamily="34" charset="0"/>
              </a:defRPr>
            </a:lvl3pPr>
            <a:lvl4pPr marL="1550988" indent="-228600" algn="just" rtl="0" eaLnBrk="1" fontAlgn="base" hangingPunct="1">
              <a:spcBef>
                <a:spcPct val="20000"/>
              </a:spcBef>
              <a:spcAft>
                <a:spcPct val="0"/>
              </a:spcAft>
              <a:buClr>
                <a:srgbClr val="FF3399"/>
              </a:buClr>
              <a:buFont typeface="Arial" pitchFamily="34" charset="0"/>
              <a:buChar char="–"/>
              <a:defRPr sz="1600">
                <a:solidFill>
                  <a:srgbClr val="1088C9"/>
                </a:solidFill>
                <a:latin typeface="+mn-lt"/>
                <a:cs typeface="Calibri" pitchFamily="34" charset="0"/>
              </a:defRPr>
            </a:lvl4pPr>
            <a:lvl5pPr marL="1958975" indent="-228600" algn="just" rtl="0" eaLnBrk="1" fontAlgn="base" hangingPunct="1">
              <a:spcBef>
                <a:spcPct val="20000"/>
              </a:spcBef>
              <a:spcAft>
                <a:spcPct val="0"/>
              </a:spcAft>
              <a:buClr>
                <a:srgbClr val="FF3399"/>
              </a:buClr>
              <a:buFont typeface="Arial" pitchFamily="34" charset="0"/>
              <a:buChar char="–"/>
              <a:defRPr sz="1400">
                <a:solidFill>
                  <a:srgbClr val="1088C9"/>
                </a:solidFill>
                <a:latin typeface="+mn-lt"/>
                <a:cs typeface="Calibri" pitchFamily="34" charset="0"/>
              </a:defRPr>
            </a:lvl5pPr>
            <a:lvl6pPr marL="2416175" indent="-228600" algn="l" rtl="0" eaLnBrk="1" fontAlgn="base" hangingPunct="1">
              <a:spcBef>
                <a:spcPct val="20000"/>
              </a:spcBef>
              <a:spcAft>
                <a:spcPct val="0"/>
              </a:spcAft>
              <a:buClr>
                <a:srgbClr val="FF3399"/>
              </a:buClr>
              <a:buFont typeface="Arial" pitchFamily="34" charset="0"/>
              <a:buChar char="•"/>
              <a:defRPr sz="1600">
                <a:solidFill>
                  <a:srgbClr val="3366FF"/>
                </a:solidFill>
                <a:latin typeface="+mn-lt"/>
              </a:defRPr>
            </a:lvl6pPr>
            <a:lvl7pPr marL="2873375" indent="-228600" algn="l" rtl="0" eaLnBrk="1" fontAlgn="base" hangingPunct="1">
              <a:spcBef>
                <a:spcPct val="20000"/>
              </a:spcBef>
              <a:spcAft>
                <a:spcPct val="0"/>
              </a:spcAft>
              <a:buClr>
                <a:srgbClr val="FF3399"/>
              </a:buClr>
              <a:buFont typeface="Arial" pitchFamily="34" charset="0"/>
              <a:buChar char="•"/>
              <a:defRPr sz="1600">
                <a:solidFill>
                  <a:srgbClr val="3366FF"/>
                </a:solidFill>
                <a:latin typeface="+mn-lt"/>
              </a:defRPr>
            </a:lvl7pPr>
            <a:lvl8pPr marL="3330575" indent="-228600" algn="l" rtl="0" eaLnBrk="1" fontAlgn="base" hangingPunct="1">
              <a:spcBef>
                <a:spcPct val="20000"/>
              </a:spcBef>
              <a:spcAft>
                <a:spcPct val="0"/>
              </a:spcAft>
              <a:buClr>
                <a:srgbClr val="FF3399"/>
              </a:buClr>
              <a:buFont typeface="Arial" pitchFamily="34" charset="0"/>
              <a:buChar char="•"/>
              <a:defRPr sz="1600">
                <a:solidFill>
                  <a:srgbClr val="3366FF"/>
                </a:solidFill>
                <a:latin typeface="+mn-lt"/>
              </a:defRPr>
            </a:lvl8pPr>
            <a:lvl9pPr marL="3787775" indent="-228600" algn="l" rtl="0" eaLnBrk="1" fontAlgn="base" hangingPunct="1">
              <a:spcBef>
                <a:spcPct val="20000"/>
              </a:spcBef>
              <a:spcAft>
                <a:spcPct val="0"/>
              </a:spcAft>
              <a:buClr>
                <a:srgbClr val="FF3399"/>
              </a:buClr>
              <a:buFont typeface="Arial" pitchFamily="34" charset="0"/>
              <a:buChar char="•"/>
              <a:defRPr sz="1600">
                <a:solidFill>
                  <a:srgbClr val="3366FF"/>
                </a:solidFill>
                <a:latin typeface="+mn-lt"/>
              </a:defRPr>
            </a:lvl9pPr>
          </a:lstStyle>
          <a:p>
            <a:pPr marL="0" indent="0">
              <a:buFont typeface="Arial" pitchFamily="34" charset="0"/>
              <a:buNone/>
            </a:pPr>
            <a:r>
              <a:rPr lang="fr-FR" sz="1800" kern="0" dirty="0" smtClean="0"/>
              <a:t>Mais… ils entraînent une surmortalité à court et à long termes</a:t>
            </a:r>
            <a:endParaRPr lang="fr-FR" sz="1800" kern="0" dirty="0"/>
          </a:p>
        </p:txBody>
      </p:sp>
      <p:sp>
        <p:nvSpPr>
          <p:cNvPr id="11" name="Flèche vers le bas 10"/>
          <p:cNvSpPr/>
          <p:nvPr/>
        </p:nvSpPr>
        <p:spPr>
          <a:xfrm>
            <a:off x="3916975" y="2685459"/>
            <a:ext cx="365563" cy="626132"/>
          </a:xfrm>
          <a:prstGeom prst="downArrow">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fr-FR"/>
          </a:p>
        </p:txBody>
      </p:sp>
      <p:sp>
        <p:nvSpPr>
          <p:cNvPr id="12" name="Flèche vers le bas 11"/>
          <p:cNvSpPr/>
          <p:nvPr/>
        </p:nvSpPr>
        <p:spPr>
          <a:xfrm>
            <a:off x="3916975" y="4511920"/>
            <a:ext cx="365563" cy="626132"/>
          </a:xfrm>
          <a:prstGeom prst="downArrow">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fr-FR"/>
          </a:p>
        </p:txBody>
      </p:sp>
      <p:sp>
        <p:nvSpPr>
          <p:cNvPr id="15" name="Espace réservé du contenu 5"/>
          <p:cNvSpPr>
            <a:spLocks noGrp="1"/>
          </p:cNvSpPr>
          <p:nvPr>
            <p:ph idx="1"/>
          </p:nvPr>
        </p:nvSpPr>
        <p:spPr>
          <a:xfrm>
            <a:off x="6804248" y="3297758"/>
            <a:ext cx="2160240" cy="1477328"/>
          </a:xfrm>
        </p:spPr>
        <p:txBody>
          <a:bodyPr/>
          <a:lstStyle/>
          <a:p>
            <a:pPr marL="0" indent="0">
              <a:buNone/>
            </a:pPr>
            <a:r>
              <a:rPr lang="fr-FR" dirty="0" smtClean="0"/>
              <a:t>D'où l'importance de tester sur le critère ultime, et non sur des critères intermédiaires!</a:t>
            </a:r>
            <a:endParaRPr lang="fr-FR" dirty="0"/>
          </a:p>
        </p:txBody>
      </p:sp>
      <p:sp>
        <p:nvSpPr>
          <p:cNvPr id="13" name="Flèche courbée vers la gauche 12"/>
          <p:cNvSpPr/>
          <p:nvPr/>
        </p:nvSpPr>
        <p:spPr>
          <a:xfrm>
            <a:off x="5859760" y="1933802"/>
            <a:ext cx="872480" cy="3871462"/>
          </a:xfrm>
          <a:prstGeom prst="curvedLeftArrow">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fr-FR">
              <a:solidFill>
                <a:schemeClr val="tx1"/>
              </a:solidFill>
            </a:endParaRPr>
          </a:p>
        </p:txBody>
      </p:sp>
      <p:sp>
        <p:nvSpPr>
          <p:cNvPr id="6" name="ZoneTexte 5"/>
          <p:cNvSpPr txBox="1"/>
          <p:nvPr/>
        </p:nvSpPr>
        <p:spPr>
          <a:xfrm>
            <a:off x="531696" y="6165304"/>
            <a:ext cx="2024080" cy="276999"/>
          </a:xfrm>
          <a:prstGeom prst="rect">
            <a:avLst/>
          </a:prstGeom>
          <a:noFill/>
        </p:spPr>
        <p:txBody>
          <a:bodyPr wrap="none" rtlCol="0">
            <a:spAutoFit/>
          </a:bodyPr>
          <a:lstStyle/>
          <a:p>
            <a:r>
              <a:rPr lang="fr-FR" dirty="0" smtClean="0"/>
              <a:t>* New York </a:t>
            </a:r>
            <a:r>
              <a:rPr lang="fr-FR" dirty="0" err="1" smtClean="0"/>
              <a:t>Heart</a:t>
            </a:r>
            <a:r>
              <a:rPr lang="fr-FR" dirty="0" smtClean="0"/>
              <a:t> Association</a:t>
            </a:r>
            <a:endParaRPr lang="fr-FR" dirty="0"/>
          </a:p>
        </p:txBody>
      </p:sp>
      <p:sp>
        <p:nvSpPr>
          <p:cNvPr id="14" name="Espace réservé du contenu 5"/>
          <p:cNvSpPr txBox="1">
            <a:spLocks/>
          </p:cNvSpPr>
          <p:nvPr/>
        </p:nvSpPr>
        <p:spPr bwMode="auto">
          <a:xfrm>
            <a:off x="251520" y="3707740"/>
            <a:ext cx="20078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lvl1pPr marL="342900" indent="-342900" algn="just" rtl="0" eaLnBrk="1" fontAlgn="base" hangingPunct="1">
              <a:spcBef>
                <a:spcPct val="20000"/>
              </a:spcBef>
              <a:spcAft>
                <a:spcPct val="0"/>
              </a:spcAft>
              <a:buClr>
                <a:srgbClr val="FF3399"/>
              </a:buClr>
              <a:buSzPct val="150000"/>
              <a:buFont typeface="Arial" pitchFamily="34" charset="0"/>
              <a:buChar char="»"/>
              <a:defRPr>
                <a:solidFill>
                  <a:srgbClr val="003399"/>
                </a:solidFill>
                <a:latin typeface="+mn-lt"/>
                <a:ea typeface="+mn-ea"/>
                <a:cs typeface="Calibri" pitchFamily="34" charset="0"/>
              </a:defRPr>
            </a:lvl1pPr>
            <a:lvl2pPr marL="742950" indent="-285750" algn="just" rtl="0" eaLnBrk="1" fontAlgn="base" hangingPunct="1">
              <a:spcBef>
                <a:spcPct val="20000"/>
              </a:spcBef>
              <a:spcAft>
                <a:spcPct val="0"/>
              </a:spcAft>
              <a:buClr>
                <a:srgbClr val="FF3399"/>
              </a:buClr>
              <a:buSzPct val="130000"/>
              <a:buFont typeface="Arial" pitchFamily="34" charset="0"/>
              <a:buChar char="•"/>
              <a:defRPr>
                <a:solidFill>
                  <a:srgbClr val="1088C9"/>
                </a:solidFill>
                <a:latin typeface="+mn-lt"/>
                <a:cs typeface="Calibri" pitchFamily="34" charset="0"/>
              </a:defRPr>
            </a:lvl2pPr>
            <a:lvl3pPr marL="1143000" indent="-228600" algn="just" rtl="0" eaLnBrk="1" fontAlgn="base" hangingPunct="1">
              <a:spcBef>
                <a:spcPct val="20000"/>
              </a:spcBef>
              <a:spcAft>
                <a:spcPct val="0"/>
              </a:spcAft>
              <a:buClr>
                <a:srgbClr val="FF3399"/>
              </a:buClr>
              <a:buFont typeface="Arial" pitchFamily="34" charset="0"/>
              <a:buChar char="•"/>
              <a:defRPr>
                <a:solidFill>
                  <a:srgbClr val="1088C9"/>
                </a:solidFill>
                <a:latin typeface="+mn-lt"/>
                <a:cs typeface="Calibri" pitchFamily="34" charset="0"/>
              </a:defRPr>
            </a:lvl3pPr>
            <a:lvl4pPr marL="1550988" indent="-228600" algn="just" rtl="0" eaLnBrk="1" fontAlgn="base" hangingPunct="1">
              <a:spcBef>
                <a:spcPct val="20000"/>
              </a:spcBef>
              <a:spcAft>
                <a:spcPct val="0"/>
              </a:spcAft>
              <a:buClr>
                <a:srgbClr val="FF3399"/>
              </a:buClr>
              <a:buFont typeface="Arial" pitchFamily="34" charset="0"/>
              <a:buChar char="–"/>
              <a:defRPr sz="1600">
                <a:solidFill>
                  <a:srgbClr val="1088C9"/>
                </a:solidFill>
                <a:latin typeface="+mn-lt"/>
                <a:cs typeface="Calibri" pitchFamily="34" charset="0"/>
              </a:defRPr>
            </a:lvl4pPr>
            <a:lvl5pPr marL="1958975" indent="-228600" algn="just" rtl="0" eaLnBrk="1" fontAlgn="base" hangingPunct="1">
              <a:spcBef>
                <a:spcPct val="20000"/>
              </a:spcBef>
              <a:spcAft>
                <a:spcPct val="0"/>
              </a:spcAft>
              <a:buClr>
                <a:srgbClr val="FF3399"/>
              </a:buClr>
              <a:buFont typeface="Arial" pitchFamily="34" charset="0"/>
              <a:buChar char="–"/>
              <a:defRPr sz="1400">
                <a:solidFill>
                  <a:srgbClr val="1088C9"/>
                </a:solidFill>
                <a:latin typeface="+mn-lt"/>
                <a:cs typeface="Calibri" pitchFamily="34" charset="0"/>
              </a:defRPr>
            </a:lvl5pPr>
            <a:lvl6pPr marL="2416175" indent="-228600" algn="l" rtl="0" eaLnBrk="1" fontAlgn="base" hangingPunct="1">
              <a:spcBef>
                <a:spcPct val="20000"/>
              </a:spcBef>
              <a:spcAft>
                <a:spcPct val="0"/>
              </a:spcAft>
              <a:buClr>
                <a:srgbClr val="FF3399"/>
              </a:buClr>
              <a:buFont typeface="Arial" pitchFamily="34" charset="0"/>
              <a:buChar char="•"/>
              <a:defRPr sz="1600">
                <a:solidFill>
                  <a:srgbClr val="3366FF"/>
                </a:solidFill>
                <a:latin typeface="+mn-lt"/>
              </a:defRPr>
            </a:lvl6pPr>
            <a:lvl7pPr marL="2873375" indent="-228600" algn="l" rtl="0" eaLnBrk="1" fontAlgn="base" hangingPunct="1">
              <a:spcBef>
                <a:spcPct val="20000"/>
              </a:spcBef>
              <a:spcAft>
                <a:spcPct val="0"/>
              </a:spcAft>
              <a:buClr>
                <a:srgbClr val="FF3399"/>
              </a:buClr>
              <a:buFont typeface="Arial" pitchFamily="34" charset="0"/>
              <a:buChar char="•"/>
              <a:defRPr sz="1600">
                <a:solidFill>
                  <a:srgbClr val="3366FF"/>
                </a:solidFill>
                <a:latin typeface="+mn-lt"/>
              </a:defRPr>
            </a:lvl7pPr>
            <a:lvl8pPr marL="3330575" indent="-228600" algn="l" rtl="0" eaLnBrk="1" fontAlgn="base" hangingPunct="1">
              <a:spcBef>
                <a:spcPct val="20000"/>
              </a:spcBef>
              <a:spcAft>
                <a:spcPct val="0"/>
              </a:spcAft>
              <a:buClr>
                <a:srgbClr val="FF3399"/>
              </a:buClr>
              <a:buFont typeface="Arial" pitchFamily="34" charset="0"/>
              <a:buChar char="•"/>
              <a:defRPr sz="1600">
                <a:solidFill>
                  <a:srgbClr val="3366FF"/>
                </a:solidFill>
                <a:latin typeface="+mn-lt"/>
              </a:defRPr>
            </a:lvl8pPr>
            <a:lvl9pPr marL="3787775" indent="-228600" algn="l" rtl="0" eaLnBrk="1" fontAlgn="base" hangingPunct="1">
              <a:spcBef>
                <a:spcPct val="20000"/>
              </a:spcBef>
              <a:spcAft>
                <a:spcPct val="0"/>
              </a:spcAft>
              <a:buClr>
                <a:srgbClr val="FF3399"/>
              </a:buClr>
              <a:buFont typeface="Arial" pitchFamily="34" charset="0"/>
              <a:buChar char="•"/>
              <a:defRPr sz="1600">
                <a:solidFill>
                  <a:srgbClr val="3366FF"/>
                </a:solidFill>
                <a:latin typeface="+mn-lt"/>
              </a:defRPr>
            </a:lvl9pPr>
          </a:lstStyle>
          <a:p>
            <a:pPr marL="0" indent="0" algn="ctr">
              <a:buFont typeface="Arial" pitchFamily="34" charset="0"/>
              <a:buNone/>
            </a:pPr>
            <a:r>
              <a:rPr lang="fr-FR" sz="1800" kern="0" dirty="0" smtClean="0"/>
              <a:t>Essai explicatif</a:t>
            </a:r>
            <a:endParaRPr lang="fr-FR" sz="1800" b="1" kern="0" dirty="0">
              <a:solidFill>
                <a:srgbClr val="FF0000"/>
              </a:solidFill>
            </a:endParaRPr>
          </a:p>
        </p:txBody>
      </p:sp>
      <p:sp>
        <p:nvSpPr>
          <p:cNvPr id="16" name="Espace réservé du contenu 5"/>
          <p:cNvSpPr txBox="1">
            <a:spLocks/>
          </p:cNvSpPr>
          <p:nvPr/>
        </p:nvSpPr>
        <p:spPr bwMode="auto">
          <a:xfrm>
            <a:off x="251520" y="5410384"/>
            <a:ext cx="20162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lvl1pPr marL="342900" indent="-342900" algn="just" rtl="0" eaLnBrk="1" fontAlgn="base" hangingPunct="1">
              <a:spcBef>
                <a:spcPct val="20000"/>
              </a:spcBef>
              <a:spcAft>
                <a:spcPct val="0"/>
              </a:spcAft>
              <a:buClr>
                <a:srgbClr val="FF3399"/>
              </a:buClr>
              <a:buSzPct val="150000"/>
              <a:buFont typeface="Arial" pitchFamily="34" charset="0"/>
              <a:buChar char="»"/>
              <a:defRPr>
                <a:solidFill>
                  <a:srgbClr val="003399"/>
                </a:solidFill>
                <a:latin typeface="+mn-lt"/>
                <a:ea typeface="+mn-ea"/>
                <a:cs typeface="Calibri" pitchFamily="34" charset="0"/>
              </a:defRPr>
            </a:lvl1pPr>
            <a:lvl2pPr marL="742950" indent="-285750" algn="just" rtl="0" eaLnBrk="1" fontAlgn="base" hangingPunct="1">
              <a:spcBef>
                <a:spcPct val="20000"/>
              </a:spcBef>
              <a:spcAft>
                <a:spcPct val="0"/>
              </a:spcAft>
              <a:buClr>
                <a:srgbClr val="FF3399"/>
              </a:buClr>
              <a:buSzPct val="130000"/>
              <a:buFont typeface="Arial" pitchFamily="34" charset="0"/>
              <a:buChar char="•"/>
              <a:defRPr>
                <a:solidFill>
                  <a:srgbClr val="1088C9"/>
                </a:solidFill>
                <a:latin typeface="+mn-lt"/>
                <a:cs typeface="Calibri" pitchFamily="34" charset="0"/>
              </a:defRPr>
            </a:lvl2pPr>
            <a:lvl3pPr marL="1143000" indent="-228600" algn="just" rtl="0" eaLnBrk="1" fontAlgn="base" hangingPunct="1">
              <a:spcBef>
                <a:spcPct val="20000"/>
              </a:spcBef>
              <a:spcAft>
                <a:spcPct val="0"/>
              </a:spcAft>
              <a:buClr>
                <a:srgbClr val="FF3399"/>
              </a:buClr>
              <a:buFont typeface="Arial" pitchFamily="34" charset="0"/>
              <a:buChar char="•"/>
              <a:defRPr>
                <a:solidFill>
                  <a:srgbClr val="1088C9"/>
                </a:solidFill>
                <a:latin typeface="+mn-lt"/>
                <a:cs typeface="Calibri" pitchFamily="34" charset="0"/>
              </a:defRPr>
            </a:lvl3pPr>
            <a:lvl4pPr marL="1550988" indent="-228600" algn="just" rtl="0" eaLnBrk="1" fontAlgn="base" hangingPunct="1">
              <a:spcBef>
                <a:spcPct val="20000"/>
              </a:spcBef>
              <a:spcAft>
                <a:spcPct val="0"/>
              </a:spcAft>
              <a:buClr>
                <a:srgbClr val="FF3399"/>
              </a:buClr>
              <a:buFont typeface="Arial" pitchFamily="34" charset="0"/>
              <a:buChar char="–"/>
              <a:defRPr sz="1600">
                <a:solidFill>
                  <a:srgbClr val="1088C9"/>
                </a:solidFill>
                <a:latin typeface="+mn-lt"/>
                <a:cs typeface="Calibri" pitchFamily="34" charset="0"/>
              </a:defRPr>
            </a:lvl4pPr>
            <a:lvl5pPr marL="1958975" indent="-228600" algn="just" rtl="0" eaLnBrk="1" fontAlgn="base" hangingPunct="1">
              <a:spcBef>
                <a:spcPct val="20000"/>
              </a:spcBef>
              <a:spcAft>
                <a:spcPct val="0"/>
              </a:spcAft>
              <a:buClr>
                <a:srgbClr val="FF3399"/>
              </a:buClr>
              <a:buFont typeface="Arial" pitchFamily="34" charset="0"/>
              <a:buChar char="–"/>
              <a:defRPr sz="1400">
                <a:solidFill>
                  <a:srgbClr val="1088C9"/>
                </a:solidFill>
                <a:latin typeface="+mn-lt"/>
                <a:cs typeface="Calibri" pitchFamily="34" charset="0"/>
              </a:defRPr>
            </a:lvl5pPr>
            <a:lvl6pPr marL="2416175" indent="-228600" algn="l" rtl="0" eaLnBrk="1" fontAlgn="base" hangingPunct="1">
              <a:spcBef>
                <a:spcPct val="20000"/>
              </a:spcBef>
              <a:spcAft>
                <a:spcPct val="0"/>
              </a:spcAft>
              <a:buClr>
                <a:srgbClr val="FF3399"/>
              </a:buClr>
              <a:buFont typeface="Arial" pitchFamily="34" charset="0"/>
              <a:buChar char="•"/>
              <a:defRPr sz="1600">
                <a:solidFill>
                  <a:srgbClr val="3366FF"/>
                </a:solidFill>
                <a:latin typeface="+mn-lt"/>
              </a:defRPr>
            </a:lvl6pPr>
            <a:lvl7pPr marL="2873375" indent="-228600" algn="l" rtl="0" eaLnBrk="1" fontAlgn="base" hangingPunct="1">
              <a:spcBef>
                <a:spcPct val="20000"/>
              </a:spcBef>
              <a:spcAft>
                <a:spcPct val="0"/>
              </a:spcAft>
              <a:buClr>
                <a:srgbClr val="FF3399"/>
              </a:buClr>
              <a:buFont typeface="Arial" pitchFamily="34" charset="0"/>
              <a:buChar char="•"/>
              <a:defRPr sz="1600">
                <a:solidFill>
                  <a:srgbClr val="3366FF"/>
                </a:solidFill>
                <a:latin typeface="+mn-lt"/>
              </a:defRPr>
            </a:lvl7pPr>
            <a:lvl8pPr marL="3330575" indent="-228600" algn="l" rtl="0" eaLnBrk="1" fontAlgn="base" hangingPunct="1">
              <a:spcBef>
                <a:spcPct val="20000"/>
              </a:spcBef>
              <a:spcAft>
                <a:spcPct val="0"/>
              </a:spcAft>
              <a:buClr>
                <a:srgbClr val="FF3399"/>
              </a:buClr>
              <a:buFont typeface="Arial" pitchFamily="34" charset="0"/>
              <a:buChar char="•"/>
              <a:defRPr sz="1600">
                <a:solidFill>
                  <a:srgbClr val="3366FF"/>
                </a:solidFill>
                <a:latin typeface="+mn-lt"/>
              </a:defRPr>
            </a:lvl8pPr>
            <a:lvl9pPr marL="3787775" indent="-228600" algn="l" rtl="0" eaLnBrk="1" fontAlgn="base" hangingPunct="1">
              <a:spcBef>
                <a:spcPct val="20000"/>
              </a:spcBef>
              <a:spcAft>
                <a:spcPct val="0"/>
              </a:spcAft>
              <a:buClr>
                <a:srgbClr val="FF3399"/>
              </a:buClr>
              <a:buFont typeface="Arial" pitchFamily="34" charset="0"/>
              <a:buChar char="•"/>
              <a:defRPr sz="1600">
                <a:solidFill>
                  <a:srgbClr val="3366FF"/>
                </a:solidFill>
                <a:latin typeface="+mn-lt"/>
              </a:defRPr>
            </a:lvl9pPr>
          </a:lstStyle>
          <a:p>
            <a:pPr marL="0" indent="0" algn="ctr">
              <a:buFont typeface="Arial" pitchFamily="34" charset="0"/>
              <a:buNone/>
            </a:pPr>
            <a:r>
              <a:rPr lang="fr-FR" sz="1800" kern="0" dirty="0" smtClean="0"/>
              <a:t>Essai pragmatique</a:t>
            </a:r>
            <a:endParaRPr lang="fr-FR" sz="1800" b="1" kern="0" dirty="0">
              <a:solidFill>
                <a:srgbClr val="FF0000"/>
              </a:solidFill>
            </a:endParaRPr>
          </a:p>
        </p:txBody>
      </p:sp>
    </p:spTree>
    <p:extLst>
      <p:ext uri="{BB962C8B-B14F-4D97-AF65-F5344CB8AC3E}">
        <p14:creationId xmlns:p14="http://schemas.microsoft.com/office/powerpoint/2010/main" val="364642049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méta-analyses</a:t>
            </a:r>
            <a:endParaRPr lang="fr-FR" dirty="0"/>
          </a:p>
        </p:txBody>
      </p:sp>
      <p:sp>
        <p:nvSpPr>
          <p:cNvPr id="3" name="Espace réservé de la date 2"/>
          <p:cNvSpPr>
            <a:spLocks noGrp="1"/>
          </p:cNvSpPr>
          <p:nvPr>
            <p:ph type="dt" sz="half" idx="10"/>
          </p:nvPr>
        </p:nvSpPr>
        <p:spPr/>
        <p:txBody>
          <a:bodyPr/>
          <a:lstStyle/>
          <a:p>
            <a:fld id="{33B6F5E2-E583-413C-8922-3DC6CAA9D286}" type="datetime4">
              <a:rPr lang="fr-FR" smtClean="0"/>
              <a:pPr/>
              <a:t>14 octobre 2014</a:t>
            </a:fld>
            <a:endParaRPr lang="fr-FR" dirty="0"/>
          </a:p>
        </p:txBody>
      </p:sp>
      <p:sp>
        <p:nvSpPr>
          <p:cNvPr id="4" name="Espace réservé du pied de page 3"/>
          <p:cNvSpPr>
            <a:spLocks noGrp="1"/>
          </p:cNvSpPr>
          <p:nvPr>
            <p:ph type="ftr" sz="quarter" idx="11"/>
          </p:nvPr>
        </p:nvSpPr>
        <p:spPr/>
        <p:txBody>
          <a:bodyPr/>
          <a:lstStyle/>
          <a:p>
            <a:r>
              <a:rPr lang="fr-FR" smtClean="0"/>
              <a:t>Sunnikan Consulting 2012 - Tous droits réservés</a:t>
            </a:r>
            <a:endParaRPr lang="fr-FR" dirty="0"/>
          </a:p>
        </p:txBody>
      </p:sp>
      <p:sp>
        <p:nvSpPr>
          <p:cNvPr id="5" name="Espace réservé du numéro de diapositive 4"/>
          <p:cNvSpPr>
            <a:spLocks noGrp="1"/>
          </p:cNvSpPr>
          <p:nvPr>
            <p:ph type="sldNum" sz="quarter" idx="12"/>
          </p:nvPr>
        </p:nvSpPr>
        <p:spPr/>
        <p:txBody>
          <a:bodyPr/>
          <a:lstStyle/>
          <a:p>
            <a:fld id="{E1D61545-30E6-46C7-9396-3AB8FF037665}" type="slidenum">
              <a:rPr lang="fr-FR" smtClean="0"/>
              <a:pPr/>
              <a:t>57</a:t>
            </a:fld>
            <a:endParaRPr lang="fr-FR" dirty="0"/>
          </a:p>
        </p:txBody>
      </p:sp>
      <p:sp>
        <p:nvSpPr>
          <p:cNvPr id="6" name="Espace réservé du contenu 5"/>
          <p:cNvSpPr>
            <a:spLocks noGrp="1"/>
          </p:cNvSpPr>
          <p:nvPr>
            <p:ph idx="1"/>
          </p:nvPr>
        </p:nvSpPr>
        <p:spPr>
          <a:xfrm>
            <a:off x="323528" y="1124744"/>
            <a:ext cx="7344816" cy="1698927"/>
          </a:xfrm>
        </p:spPr>
        <p:txBody>
          <a:bodyPr/>
          <a:lstStyle/>
          <a:p>
            <a:r>
              <a:rPr lang="fr-FR" dirty="0" smtClean="0"/>
              <a:t>Revues systématiques de la littérature</a:t>
            </a:r>
          </a:p>
          <a:p>
            <a:r>
              <a:rPr lang="fr-FR" dirty="0" smtClean="0"/>
              <a:t>Selon une méthodologie rigoureuse, reproductible</a:t>
            </a:r>
          </a:p>
          <a:p>
            <a:r>
              <a:rPr lang="fr-FR" dirty="0" smtClean="0"/>
              <a:t>Selon des méthodologies statistiques</a:t>
            </a:r>
          </a:p>
          <a:p>
            <a:pPr lvl="1"/>
            <a:r>
              <a:rPr lang="fr-FR" dirty="0" smtClean="0"/>
              <a:t>résultat global</a:t>
            </a:r>
          </a:p>
          <a:p>
            <a:pPr lvl="1"/>
            <a:r>
              <a:rPr lang="fr-FR" dirty="0" smtClean="0"/>
              <a:t>recherche d'un biais de publication</a:t>
            </a:r>
            <a:endParaRPr lang="fr-FR" dirty="0"/>
          </a:p>
        </p:txBody>
      </p:sp>
    </p:spTree>
    <p:extLst>
      <p:ext uri="{BB962C8B-B14F-4D97-AF65-F5344CB8AC3E}">
        <p14:creationId xmlns:p14="http://schemas.microsoft.com/office/powerpoint/2010/main" val="113867224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188640"/>
            <a:ext cx="7344816" cy="461665"/>
          </a:xfrm>
        </p:spPr>
        <p:txBody>
          <a:bodyPr/>
          <a:lstStyle/>
          <a:p>
            <a:r>
              <a:rPr lang="fr-FR" dirty="0" smtClean="0"/>
              <a:t>Les études pharmaco-épidémiologiques</a:t>
            </a:r>
            <a:endParaRPr lang="fr-FR" dirty="0"/>
          </a:p>
        </p:txBody>
      </p:sp>
      <p:sp>
        <p:nvSpPr>
          <p:cNvPr id="3" name="Espace réservé de la date 2"/>
          <p:cNvSpPr>
            <a:spLocks noGrp="1"/>
          </p:cNvSpPr>
          <p:nvPr>
            <p:ph type="dt" sz="half" idx="10"/>
          </p:nvPr>
        </p:nvSpPr>
        <p:spPr/>
        <p:txBody>
          <a:bodyPr/>
          <a:lstStyle/>
          <a:p>
            <a:fld id="{33B6F5E2-E583-413C-8922-3DC6CAA9D286}" type="datetime4">
              <a:rPr lang="fr-FR" smtClean="0"/>
              <a:pPr/>
              <a:t>14 octobre 2014</a:t>
            </a:fld>
            <a:endParaRPr lang="fr-FR" dirty="0"/>
          </a:p>
        </p:txBody>
      </p:sp>
      <p:sp>
        <p:nvSpPr>
          <p:cNvPr id="4" name="Espace réservé du pied de page 3"/>
          <p:cNvSpPr>
            <a:spLocks noGrp="1"/>
          </p:cNvSpPr>
          <p:nvPr>
            <p:ph type="ftr" sz="quarter" idx="11"/>
          </p:nvPr>
        </p:nvSpPr>
        <p:spPr/>
        <p:txBody>
          <a:bodyPr/>
          <a:lstStyle/>
          <a:p>
            <a:r>
              <a:rPr lang="fr-FR" smtClean="0"/>
              <a:t>Sunnikan Consulting 2012 - Tous droits réservés</a:t>
            </a:r>
            <a:endParaRPr lang="fr-FR" dirty="0"/>
          </a:p>
        </p:txBody>
      </p:sp>
      <p:sp>
        <p:nvSpPr>
          <p:cNvPr id="5" name="Espace réservé du numéro de diapositive 4"/>
          <p:cNvSpPr>
            <a:spLocks noGrp="1"/>
          </p:cNvSpPr>
          <p:nvPr>
            <p:ph type="sldNum" sz="quarter" idx="12"/>
          </p:nvPr>
        </p:nvSpPr>
        <p:spPr/>
        <p:txBody>
          <a:bodyPr/>
          <a:lstStyle/>
          <a:p>
            <a:fld id="{E1D61545-30E6-46C7-9396-3AB8FF037665}" type="slidenum">
              <a:rPr lang="fr-FR" smtClean="0"/>
              <a:pPr/>
              <a:t>58</a:t>
            </a:fld>
            <a:endParaRPr lang="fr-FR" dirty="0"/>
          </a:p>
        </p:txBody>
      </p:sp>
      <p:sp>
        <p:nvSpPr>
          <p:cNvPr id="7" name="Espace réservé du contenu 6"/>
          <p:cNvSpPr>
            <a:spLocks noGrp="1"/>
          </p:cNvSpPr>
          <p:nvPr>
            <p:ph idx="1"/>
          </p:nvPr>
        </p:nvSpPr>
        <p:spPr>
          <a:xfrm>
            <a:off x="323528" y="908720"/>
            <a:ext cx="7344816" cy="5521512"/>
          </a:xfrm>
        </p:spPr>
        <p:txBody>
          <a:bodyPr/>
          <a:lstStyle/>
          <a:p>
            <a:r>
              <a:rPr lang="fr-FR" dirty="0"/>
              <a:t>"</a:t>
            </a:r>
            <a:r>
              <a:rPr lang="fr-FR" i="1" dirty="0"/>
              <a:t>L'</a:t>
            </a:r>
            <a:r>
              <a:rPr lang="fr-FR" b="1" i="1" dirty="0"/>
              <a:t>épidémiologie</a:t>
            </a:r>
            <a:r>
              <a:rPr lang="fr-FR" i="1" dirty="0"/>
              <a:t> est une discipline scientifique qui </a:t>
            </a:r>
            <a:r>
              <a:rPr lang="fr-FR" b="1" i="1" dirty="0"/>
              <a:t>étudie notamment les différents facteurs intervenant dans l'apparition des maladies ou de phénomènes de santé ainsi que leur fréquence, leur mode de distribution, leur évolution et la mise en œuvre des moyens nécessaires à la prévention</a:t>
            </a:r>
            <a:r>
              <a:rPr lang="fr-FR" i="1" dirty="0"/>
              <a:t>.</a:t>
            </a:r>
            <a:r>
              <a:rPr lang="fr-FR" dirty="0"/>
              <a:t>" (</a:t>
            </a:r>
            <a:r>
              <a:rPr lang="fr-FR" dirty="0">
                <a:hlinkClick r:id="rId3"/>
              </a:rPr>
              <a:t>Déontologie et Bonnes Pratiques en Épidémiologie</a:t>
            </a:r>
            <a:r>
              <a:rPr lang="fr-FR" dirty="0"/>
              <a:t>",1998, ADELF, EPITER, AEEMA, ADEREST)</a:t>
            </a:r>
          </a:p>
          <a:p>
            <a:endParaRPr lang="fr-FR" dirty="0">
              <a:solidFill>
                <a:srgbClr val="FF0000"/>
              </a:solidFill>
            </a:endParaRPr>
          </a:p>
          <a:p>
            <a:r>
              <a:rPr lang="fr-FR" dirty="0"/>
              <a:t>"</a:t>
            </a:r>
            <a:r>
              <a:rPr lang="fr-FR" i="1" dirty="0"/>
              <a:t>La </a:t>
            </a:r>
            <a:r>
              <a:rPr lang="fr-FR" b="1" i="1" dirty="0" err="1"/>
              <a:t>pharmaco-épidémiologie</a:t>
            </a:r>
            <a:r>
              <a:rPr lang="fr-FR" i="1" dirty="0"/>
              <a:t> est une discipline mettant en application les méthodes et/ou le raisonnement épidémiologique pour évaluer, généralement sur de grandes populations, </a:t>
            </a:r>
            <a:r>
              <a:rPr lang="fr-FR" b="1" i="1" dirty="0"/>
              <a:t>l'efficacité, le risque, le bénéfice et l'usage des médicaments en vie réelle</a:t>
            </a:r>
            <a:r>
              <a:rPr lang="fr-FR" i="1" dirty="0"/>
              <a:t>.</a:t>
            </a:r>
            <a:r>
              <a:rPr lang="fr-FR" dirty="0"/>
              <a:t>" (</a:t>
            </a:r>
            <a:r>
              <a:rPr lang="fr-FR" dirty="0">
                <a:hlinkClick r:id="rId4"/>
              </a:rPr>
              <a:t>http://fr.wikipedia.org/wiki/Pharmaco-%C3%A9pid%C3%A9miologie</a:t>
            </a:r>
            <a:r>
              <a:rPr lang="fr-FR" dirty="0"/>
              <a:t>)</a:t>
            </a:r>
          </a:p>
          <a:p>
            <a:endParaRPr lang="fr-FR" dirty="0" smtClean="0"/>
          </a:p>
          <a:p>
            <a:r>
              <a:rPr lang="fr-FR" dirty="0" smtClean="0"/>
              <a:t>Études soit prospectives, soit rétrospectives</a:t>
            </a:r>
            <a:endParaRPr lang="fr-FR" dirty="0"/>
          </a:p>
          <a:p>
            <a:r>
              <a:rPr lang="fr-FR" dirty="0" smtClean="0"/>
              <a:t>Méthodologies :</a:t>
            </a:r>
          </a:p>
          <a:p>
            <a:pPr lvl="1"/>
            <a:r>
              <a:rPr lang="fr-FR" dirty="0"/>
              <a:t>les études </a:t>
            </a:r>
            <a:r>
              <a:rPr lang="fr-FR" dirty="0" smtClean="0"/>
              <a:t>cas-témoins </a:t>
            </a:r>
            <a:r>
              <a:rPr lang="fr-FR" b="1" dirty="0" smtClean="0">
                <a:solidFill>
                  <a:srgbClr val="FF0000"/>
                </a:solidFill>
              </a:rPr>
              <a:t>&gt;&gt;</a:t>
            </a:r>
            <a:endParaRPr lang="fr-FR" b="1" dirty="0">
              <a:solidFill>
                <a:srgbClr val="FF0000"/>
              </a:solidFill>
            </a:endParaRPr>
          </a:p>
          <a:p>
            <a:pPr lvl="1"/>
            <a:r>
              <a:rPr lang="fr-FR" dirty="0" smtClean="0"/>
              <a:t>les </a:t>
            </a:r>
            <a:r>
              <a:rPr lang="fr-FR" dirty="0"/>
              <a:t>études exposés / non exposés </a:t>
            </a:r>
            <a:r>
              <a:rPr lang="fr-FR" b="1" dirty="0">
                <a:solidFill>
                  <a:srgbClr val="FF0000"/>
                </a:solidFill>
              </a:rPr>
              <a:t>&gt;&gt;</a:t>
            </a:r>
            <a:endParaRPr lang="fr-FR" dirty="0"/>
          </a:p>
          <a:p>
            <a:pPr lvl="1"/>
            <a:r>
              <a:rPr lang="fr-FR" dirty="0" smtClean="0"/>
              <a:t>les </a:t>
            </a:r>
            <a:r>
              <a:rPr lang="fr-FR" dirty="0"/>
              <a:t>suivis de cohorte </a:t>
            </a:r>
            <a:r>
              <a:rPr lang="fr-FR" b="1" dirty="0">
                <a:solidFill>
                  <a:srgbClr val="FF0000"/>
                </a:solidFill>
              </a:rPr>
              <a:t>&gt;&gt;</a:t>
            </a:r>
            <a:endParaRPr lang="fr-FR" dirty="0"/>
          </a:p>
        </p:txBody>
      </p:sp>
    </p:spTree>
    <p:extLst>
      <p:ext uri="{BB962C8B-B14F-4D97-AF65-F5344CB8AC3E}">
        <p14:creationId xmlns:p14="http://schemas.microsoft.com/office/powerpoint/2010/main" val="178933344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188640"/>
            <a:ext cx="7344816" cy="769441"/>
          </a:xfrm>
        </p:spPr>
        <p:txBody>
          <a:bodyPr/>
          <a:lstStyle/>
          <a:p>
            <a:r>
              <a:rPr lang="fr-FR" dirty="0"/>
              <a:t>Études de causalité en </a:t>
            </a:r>
            <a:r>
              <a:rPr lang="fr-FR" dirty="0" smtClean="0"/>
              <a:t>épidémiologie</a:t>
            </a:r>
            <a:br>
              <a:rPr lang="fr-FR" dirty="0" smtClean="0"/>
            </a:br>
            <a:r>
              <a:rPr lang="fr-FR" sz="2000" dirty="0" smtClean="0"/>
              <a:t>(ex : causalité éventuelle d'un vaccin sur une maladie rare)</a:t>
            </a:r>
            <a:endParaRPr lang="fr-FR" dirty="0"/>
          </a:p>
        </p:txBody>
      </p:sp>
      <p:sp>
        <p:nvSpPr>
          <p:cNvPr id="3" name="Espace réservé de la date 2"/>
          <p:cNvSpPr>
            <a:spLocks noGrp="1"/>
          </p:cNvSpPr>
          <p:nvPr>
            <p:ph type="dt" sz="half" idx="10"/>
          </p:nvPr>
        </p:nvSpPr>
        <p:spPr/>
        <p:txBody>
          <a:bodyPr/>
          <a:lstStyle/>
          <a:p>
            <a:fld id="{33B6F5E2-E583-413C-8922-3DC6CAA9D286}" type="datetime4">
              <a:rPr lang="fr-FR" smtClean="0"/>
              <a:pPr/>
              <a:t>14 octobre 2014</a:t>
            </a:fld>
            <a:endParaRPr lang="fr-FR" dirty="0"/>
          </a:p>
        </p:txBody>
      </p:sp>
      <p:sp>
        <p:nvSpPr>
          <p:cNvPr id="4" name="Espace réservé du pied de page 3"/>
          <p:cNvSpPr>
            <a:spLocks noGrp="1"/>
          </p:cNvSpPr>
          <p:nvPr>
            <p:ph type="ftr" sz="quarter" idx="11"/>
          </p:nvPr>
        </p:nvSpPr>
        <p:spPr/>
        <p:txBody>
          <a:bodyPr/>
          <a:lstStyle/>
          <a:p>
            <a:r>
              <a:rPr lang="fr-FR" smtClean="0"/>
              <a:t>Sunnikan Consulting 2012 - Tous droits réservés</a:t>
            </a:r>
            <a:endParaRPr lang="fr-FR" dirty="0"/>
          </a:p>
        </p:txBody>
      </p:sp>
      <p:sp>
        <p:nvSpPr>
          <p:cNvPr id="5" name="Espace réservé du numéro de diapositive 4"/>
          <p:cNvSpPr>
            <a:spLocks noGrp="1"/>
          </p:cNvSpPr>
          <p:nvPr>
            <p:ph type="sldNum" sz="quarter" idx="12"/>
          </p:nvPr>
        </p:nvSpPr>
        <p:spPr/>
        <p:txBody>
          <a:bodyPr/>
          <a:lstStyle/>
          <a:p>
            <a:fld id="{E1D61545-30E6-46C7-9396-3AB8FF037665}" type="slidenum">
              <a:rPr lang="fr-FR" smtClean="0"/>
              <a:pPr/>
              <a:t>59</a:t>
            </a:fld>
            <a:endParaRPr lang="fr-FR" dirty="0"/>
          </a:p>
        </p:txBody>
      </p:sp>
      <p:sp>
        <p:nvSpPr>
          <p:cNvPr id="6" name="Espace réservé du contenu 5"/>
          <p:cNvSpPr>
            <a:spLocks noGrp="1"/>
          </p:cNvSpPr>
          <p:nvPr>
            <p:ph idx="1"/>
          </p:nvPr>
        </p:nvSpPr>
        <p:spPr>
          <a:xfrm>
            <a:off x="323528" y="1052736"/>
            <a:ext cx="7776864" cy="5521512"/>
          </a:xfrm>
        </p:spPr>
        <p:txBody>
          <a:bodyPr/>
          <a:lstStyle/>
          <a:p>
            <a:r>
              <a:rPr lang="fr-FR" dirty="0" smtClean="0"/>
              <a:t>Dans un suivi de cohorte (étude prospective)</a:t>
            </a:r>
          </a:p>
          <a:p>
            <a:pPr lvl="1"/>
            <a:r>
              <a:rPr lang="fr-FR" dirty="0" smtClean="0"/>
              <a:t>on suit un ensemble exhaustif de sujets (ex : sur un département)</a:t>
            </a:r>
          </a:p>
          <a:p>
            <a:pPr lvl="1"/>
            <a:r>
              <a:rPr lang="fr-FR" dirty="0" smtClean="0"/>
              <a:t>certains seront vaccinés, d'autres non</a:t>
            </a:r>
          </a:p>
          <a:p>
            <a:pPr lvl="1"/>
            <a:r>
              <a:rPr lang="fr-FR" dirty="0" smtClean="0"/>
              <a:t>certains présenteront la pathologie, d'autres non</a:t>
            </a:r>
          </a:p>
          <a:p>
            <a:pPr lvl="1"/>
            <a:r>
              <a:rPr lang="fr-FR" dirty="0" smtClean="0"/>
              <a:t>on comparera la fréquence de survenue de la maladie dans les différents sous-groupes</a:t>
            </a:r>
          </a:p>
          <a:p>
            <a:r>
              <a:rPr lang="fr-FR" dirty="0" smtClean="0"/>
              <a:t>Dans une étude exposés / non exposés (étude prospective)</a:t>
            </a:r>
          </a:p>
          <a:p>
            <a:pPr lvl="1"/>
            <a:r>
              <a:rPr lang="fr-FR" dirty="0" smtClean="0"/>
              <a:t>on sélectionne 2 groupes de sujets appareillés : l'un de sujets vaccinés, l'autre de sujets non vaccinés</a:t>
            </a:r>
          </a:p>
          <a:p>
            <a:pPr lvl="1"/>
            <a:r>
              <a:rPr lang="fr-FR" dirty="0" smtClean="0"/>
              <a:t>on suit les 2 groupes pendant plusieurs années</a:t>
            </a:r>
          </a:p>
          <a:p>
            <a:pPr lvl="1"/>
            <a:r>
              <a:rPr lang="fr-FR" dirty="0"/>
              <a:t>on compare les fréquences </a:t>
            </a:r>
            <a:r>
              <a:rPr lang="fr-FR" dirty="0" smtClean="0"/>
              <a:t>de survenue de la maladie</a:t>
            </a:r>
          </a:p>
          <a:p>
            <a:r>
              <a:rPr lang="fr-FR" dirty="0"/>
              <a:t>Dans une étude cas-témoins (étude rétrospective)</a:t>
            </a:r>
          </a:p>
          <a:p>
            <a:pPr lvl="1"/>
            <a:r>
              <a:rPr lang="fr-FR" dirty="0"/>
              <a:t>la vaccination a été mise en place de nombreuses années auparavant</a:t>
            </a:r>
          </a:p>
          <a:p>
            <a:pPr lvl="1"/>
            <a:r>
              <a:rPr lang="fr-FR" dirty="0"/>
              <a:t>on sélectionne 2 groupes de sujets appareillés : l'un présentant la maladie, l'autre ne la présentant pas</a:t>
            </a:r>
          </a:p>
          <a:p>
            <a:pPr lvl="1"/>
            <a:r>
              <a:rPr lang="fr-FR" dirty="0"/>
              <a:t>on recherche la vaccination dans leurs antécédents</a:t>
            </a:r>
          </a:p>
          <a:p>
            <a:pPr lvl="1"/>
            <a:r>
              <a:rPr lang="fr-FR" dirty="0"/>
              <a:t>on compare les fréquences dans les différents </a:t>
            </a:r>
            <a:r>
              <a:rPr lang="fr-FR" dirty="0" smtClean="0"/>
              <a:t>sous-groupes</a:t>
            </a:r>
            <a:endParaRPr lang="fr-FR" dirty="0"/>
          </a:p>
        </p:txBody>
      </p:sp>
    </p:spTree>
    <p:extLst>
      <p:ext uri="{BB962C8B-B14F-4D97-AF65-F5344CB8AC3E}">
        <p14:creationId xmlns:p14="http://schemas.microsoft.com/office/powerpoint/2010/main" val="268945407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Cohortes</a:t>
            </a:r>
            <a:endParaRPr lang="fr-FR" dirty="0"/>
          </a:p>
        </p:txBody>
      </p:sp>
      <p:sp>
        <p:nvSpPr>
          <p:cNvPr id="4" name="Espace réservé de la date 3"/>
          <p:cNvSpPr>
            <a:spLocks noGrp="1"/>
          </p:cNvSpPr>
          <p:nvPr>
            <p:ph type="dt" sz="half" idx="10"/>
          </p:nvPr>
        </p:nvSpPr>
        <p:spPr/>
        <p:txBody>
          <a:bodyPr/>
          <a:lstStyle/>
          <a:p>
            <a:pPr>
              <a:defRPr/>
            </a:pPr>
            <a:r>
              <a:rPr lang="fr-FR" smtClean="0"/>
              <a:t>04 mars 2013 (GM)</a:t>
            </a:r>
            <a:endParaRPr lang="fr-FR"/>
          </a:p>
        </p:txBody>
      </p:sp>
      <p:sp>
        <p:nvSpPr>
          <p:cNvPr id="5" name="Espace réservé du pied de page 4"/>
          <p:cNvSpPr>
            <a:spLocks noGrp="1"/>
          </p:cNvSpPr>
          <p:nvPr>
            <p:ph type="ftr" sz="quarter" idx="11"/>
          </p:nvPr>
        </p:nvSpPr>
        <p:spPr/>
        <p:txBody>
          <a:bodyPr/>
          <a:lstStyle/>
          <a:p>
            <a:pPr>
              <a:defRPr/>
            </a:pPr>
            <a:r>
              <a:rPr lang="fr-FR" smtClean="0"/>
              <a:t>Bases scientifiques de l'épidémiologie / Copyright© SUNNIKAN Consulting  - 2013 - Tous droits réservés</a:t>
            </a:r>
            <a:endParaRPr lang="fr-FR"/>
          </a:p>
        </p:txBody>
      </p:sp>
      <p:sp>
        <p:nvSpPr>
          <p:cNvPr id="6" name="Espace réservé du numéro de diapositive 5"/>
          <p:cNvSpPr>
            <a:spLocks noGrp="1"/>
          </p:cNvSpPr>
          <p:nvPr>
            <p:ph type="sldNum" sz="quarter" idx="12"/>
          </p:nvPr>
        </p:nvSpPr>
        <p:spPr/>
        <p:txBody>
          <a:bodyPr/>
          <a:lstStyle/>
          <a:p>
            <a:pPr>
              <a:defRPr/>
            </a:pPr>
            <a:fld id="{8C422EE0-158F-4D83-89B9-0A4870560C83}" type="slidenum">
              <a:rPr lang="fr-FR" smtClean="0"/>
              <a:pPr>
                <a:defRPr/>
              </a:pPr>
              <a:t>60</a:t>
            </a:fld>
            <a:endParaRPr lang="fr-FR"/>
          </a:p>
        </p:txBody>
      </p:sp>
      <p:sp>
        <p:nvSpPr>
          <p:cNvPr id="3" name="Espace réservé du contenu 2"/>
          <p:cNvSpPr>
            <a:spLocks noGrp="1"/>
          </p:cNvSpPr>
          <p:nvPr>
            <p:ph idx="1"/>
          </p:nvPr>
        </p:nvSpPr>
        <p:spPr>
          <a:xfrm>
            <a:off x="323528" y="1124744"/>
            <a:ext cx="8147372" cy="5299912"/>
          </a:xfrm>
        </p:spPr>
        <p:txBody>
          <a:bodyPr/>
          <a:lstStyle/>
          <a:p>
            <a:r>
              <a:rPr lang="fr-FR" dirty="0"/>
              <a:t>"</a:t>
            </a:r>
            <a:r>
              <a:rPr lang="fr-FR" i="1" dirty="0"/>
              <a:t>Une cohorte est un </a:t>
            </a:r>
            <a:r>
              <a:rPr lang="fr-FR" b="1" i="1" dirty="0"/>
              <a:t>ensemble de personnes incluses en même temps</a:t>
            </a:r>
            <a:r>
              <a:rPr lang="fr-FR" i="1" dirty="0"/>
              <a:t> dans une étude et </a:t>
            </a:r>
            <a:r>
              <a:rPr lang="fr-FR" b="1" i="1" dirty="0"/>
              <a:t>suivies sur plusieurs années pour évaluer l'évolution de leur état de santé</a:t>
            </a:r>
            <a:r>
              <a:rPr lang="fr-FR" i="1" dirty="0"/>
              <a:t>.</a:t>
            </a:r>
            <a:r>
              <a:rPr lang="fr-FR" dirty="0"/>
              <a:t>" (Site INSERM)</a:t>
            </a:r>
          </a:p>
          <a:p>
            <a:r>
              <a:rPr lang="fr-FR" dirty="0"/>
              <a:t>Exemples</a:t>
            </a:r>
          </a:p>
          <a:p>
            <a:pPr lvl="1"/>
            <a:r>
              <a:rPr lang="fr-FR" dirty="0" smtClean="0"/>
              <a:t>"</a:t>
            </a:r>
            <a:r>
              <a:rPr lang="fr-FR" i="1" dirty="0" smtClean="0"/>
              <a:t>Cohorte </a:t>
            </a:r>
            <a:r>
              <a:rPr lang="fr-FR" i="1" dirty="0"/>
              <a:t>prospective de patients atteints de maladies </a:t>
            </a:r>
            <a:r>
              <a:rPr lang="fr-FR" i="1" dirty="0" smtClean="0"/>
              <a:t>hémorragiques </a:t>
            </a:r>
            <a:r>
              <a:rPr lang="fr-FR" i="1" dirty="0"/>
              <a:t>familiales rares dont l'hémophilie (Réseau </a:t>
            </a:r>
            <a:r>
              <a:rPr lang="fr-FR" i="1" dirty="0" err="1" smtClean="0"/>
              <a:t>FranceCoag</a:t>
            </a:r>
            <a:r>
              <a:rPr lang="fr-FR" i="1" dirty="0" smtClean="0"/>
              <a:t>)</a:t>
            </a:r>
            <a:r>
              <a:rPr lang="fr-FR" dirty="0" smtClean="0"/>
              <a:t>"</a:t>
            </a:r>
          </a:p>
          <a:p>
            <a:r>
              <a:rPr lang="fr-FR" dirty="0" smtClean="0"/>
              <a:t>Types de cohortes</a:t>
            </a:r>
          </a:p>
          <a:p>
            <a:pPr lvl="1"/>
            <a:r>
              <a:rPr lang="fr-FR" dirty="0" smtClean="0"/>
              <a:t>enquêtes sur échantillon représentatif</a:t>
            </a:r>
          </a:p>
          <a:p>
            <a:pPr lvl="1"/>
            <a:r>
              <a:rPr lang="fr-FR" dirty="0" smtClean="0"/>
              <a:t>enquêtes Exposés / Non exposés </a:t>
            </a:r>
            <a:r>
              <a:rPr lang="fr-FR" b="1" dirty="0" smtClean="0">
                <a:solidFill>
                  <a:srgbClr val="FF0000"/>
                </a:solidFill>
              </a:rPr>
              <a:t>&gt;&gt;</a:t>
            </a:r>
          </a:p>
          <a:p>
            <a:r>
              <a:rPr lang="fr-FR" dirty="0"/>
              <a:t>Les cohortes permettent de :</a:t>
            </a:r>
          </a:p>
          <a:p>
            <a:pPr lvl="1"/>
            <a:r>
              <a:rPr lang="fr-FR" b="1" dirty="0"/>
              <a:t>quantifier l’incidence des maladies,</a:t>
            </a:r>
          </a:p>
          <a:p>
            <a:pPr lvl="1"/>
            <a:r>
              <a:rPr lang="fr-FR" dirty="0"/>
              <a:t>et surtout d’</a:t>
            </a:r>
            <a:r>
              <a:rPr lang="fr-FR" b="1" dirty="0"/>
              <a:t>identifier des facteurs prédictifs de survenue de ces maladies</a:t>
            </a:r>
            <a:r>
              <a:rPr lang="fr-FR" dirty="0"/>
              <a:t>, en isolant une variable (régime alimentaire, environnement, etc.) pour déterminer son rôle et son effet sur la santé, et prescrire ainsi de nouvelles règles (alimentaire, de sécurité, etc.).</a:t>
            </a:r>
          </a:p>
          <a:p>
            <a:pPr marL="0" indent="0">
              <a:buNone/>
            </a:pPr>
            <a:r>
              <a:rPr lang="fr-FR" dirty="0"/>
              <a:t>(</a:t>
            </a:r>
            <a:r>
              <a:rPr lang="fr-FR" dirty="0">
                <a:hlinkClick r:id="rId3"/>
              </a:rPr>
              <a:t>http://media.enseignementsup-recherche.gouv.fr/file/Fiches_Cohortes/38/1/presentation-COHORTES_167381.pdf</a:t>
            </a:r>
            <a:r>
              <a:rPr lang="fr-FR" dirty="0" smtClean="0"/>
              <a:t>)</a:t>
            </a:r>
            <a:endParaRPr lang="fr-FR" dirty="0"/>
          </a:p>
        </p:txBody>
      </p:sp>
    </p:spTree>
    <p:extLst>
      <p:ext uri="{BB962C8B-B14F-4D97-AF65-F5344CB8AC3E}">
        <p14:creationId xmlns:p14="http://schemas.microsoft.com/office/powerpoint/2010/main" val="98908018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8194" name="Titre 1"/>
              <p:cNvSpPr>
                <a:spLocks noGrp="1"/>
              </p:cNvSpPr>
              <p:nvPr>
                <p:ph type="title"/>
              </p:nvPr>
            </p:nvSpPr>
            <p:spPr>
              <a:xfrm>
                <a:off x="323528" y="188640"/>
                <a:ext cx="7344816" cy="738664"/>
              </a:xfrm>
            </p:spPr>
            <p:txBody>
              <a:bodyPr/>
              <a:lstStyle/>
              <a:p>
                <a:r>
                  <a:rPr lang="fr-FR" dirty="0" smtClean="0"/>
                  <a:t>Étude Exposés / Non exposés</a:t>
                </a:r>
                <a:br>
                  <a:rPr lang="fr-FR" dirty="0" smtClean="0"/>
                </a:br>
                <a:r>
                  <a:rPr lang="fr-FR" sz="1800" dirty="0" smtClean="0"/>
                  <a:t>(étude prospective, </a:t>
                </a:r>
                <a14:m>
                  <m:oMath xmlns:m="http://schemas.openxmlformats.org/officeDocument/2006/math">
                    <m:r>
                      <a:rPr lang="fr-FR" sz="1800" i="1" smtClean="0">
                        <a:latin typeface="Cambria Math"/>
                        <a:ea typeface="Cambria Math"/>
                      </a:rPr>
                      <m:t>∈</m:t>
                    </m:r>
                  </m:oMath>
                </a14:m>
                <a:r>
                  <a:rPr lang="fr-FR" sz="1800" dirty="0" smtClean="0"/>
                  <a:t> études de cohorte)</a:t>
                </a:r>
                <a:endParaRPr lang="fr-FR" sz="2400" dirty="0" smtClean="0"/>
              </a:p>
            </p:txBody>
          </p:sp>
        </mc:Choice>
        <mc:Fallback xmlns="">
          <p:sp>
            <p:nvSpPr>
              <p:cNvPr id="8194" name="Titre 1"/>
              <p:cNvSpPr>
                <a:spLocks noGrp="1" noRot="1" noChangeAspect="1" noMove="1" noResize="1" noEditPoints="1" noAdjustHandles="1" noChangeArrowheads="1" noChangeShapeType="1" noTextEdit="1"/>
              </p:cNvSpPr>
              <p:nvPr>
                <p:ph type="title"/>
              </p:nvPr>
            </p:nvSpPr>
            <p:spPr>
              <a:xfrm>
                <a:off x="323528" y="188640"/>
                <a:ext cx="7344816" cy="738664"/>
              </a:xfrm>
              <a:blipFill rotWithShape="0">
                <a:blip r:embed="rId3"/>
                <a:stretch>
                  <a:fillRect l="-1245" t="-6612" b="-12397"/>
                </a:stretch>
              </a:blipFill>
            </p:spPr>
            <p:txBody>
              <a:bodyPr/>
              <a:lstStyle/>
              <a:p>
                <a:r>
                  <a:rPr lang="fr-FR">
                    <a:noFill/>
                  </a:rPr>
                  <a:t> </a:t>
                </a:r>
              </a:p>
            </p:txBody>
          </p:sp>
        </mc:Fallback>
      </mc:AlternateContent>
      <p:sp>
        <p:nvSpPr>
          <p:cNvPr id="4" name="Espace réservé de la date 3"/>
          <p:cNvSpPr>
            <a:spLocks noGrp="1"/>
          </p:cNvSpPr>
          <p:nvPr>
            <p:ph type="dt" sz="half" idx="10"/>
          </p:nvPr>
        </p:nvSpPr>
        <p:spPr/>
        <p:txBody>
          <a:bodyPr/>
          <a:lstStyle/>
          <a:p>
            <a:pPr>
              <a:defRPr/>
            </a:pPr>
            <a:r>
              <a:rPr lang="fr-FR" smtClean="0"/>
              <a:t>04 mars 2013 (GM)</a:t>
            </a:r>
            <a:endParaRPr lang="fr-FR"/>
          </a:p>
        </p:txBody>
      </p:sp>
      <p:sp>
        <p:nvSpPr>
          <p:cNvPr id="8197" name="Espace réservé du pied de page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fr-FR" smtClean="0">
                <a:latin typeface="ITC Franklin Gothic Book" pitchFamily="34" charset="0"/>
              </a:rPr>
              <a:t>Bases scientifiques de l'épidémiologie / Copyright© SUNNIKAN Consulting  - 2013 - Tous droits réservés</a:t>
            </a:r>
            <a:endParaRPr lang="fr-FR">
              <a:latin typeface="ITC Franklin Gothic Book" pitchFamily="34" charset="0"/>
            </a:endParaRPr>
          </a:p>
        </p:txBody>
      </p:sp>
      <p:sp>
        <p:nvSpPr>
          <p:cNvPr id="6" name="Espace réservé du numéro de diapositive 5"/>
          <p:cNvSpPr>
            <a:spLocks noGrp="1"/>
          </p:cNvSpPr>
          <p:nvPr>
            <p:ph type="sldNum" sz="quarter" idx="12"/>
          </p:nvPr>
        </p:nvSpPr>
        <p:spPr/>
        <p:txBody>
          <a:bodyPr/>
          <a:lstStyle/>
          <a:p>
            <a:pPr>
              <a:defRPr/>
            </a:pPr>
            <a:fld id="{1270C4AE-3207-4210-A9CF-CE6254ACDE88}" type="slidenum">
              <a:rPr lang="fr-FR" smtClean="0"/>
              <a:pPr>
                <a:defRPr/>
              </a:pPr>
              <a:t>61</a:t>
            </a:fld>
            <a:endParaRPr lang="fr-FR"/>
          </a:p>
        </p:txBody>
      </p:sp>
      <p:sp>
        <p:nvSpPr>
          <p:cNvPr id="8195" name="Espace réservé du contenu 2"/>
          <p:cNvSpPr>
            <a:spLocks noGrp="1"/>
          </p:cNvSpPr>
          <p:nvPr>
            <p:ph idx="1"/>
          </p:nvPr>
        </p:nvSpPr>
        <p:spPr>
          <a:xfrm>
            <a:off x="323528" y="1124744"/>
            <a:ext cx="8568952" cy="2696123"/>
          </a:xfrm>
        </p:spPr>
        <p:txBody>
          <a:bodyPr/>
          <a:lstStyle/>
          <a:p>
            <a:r>
              <a:rPr lang="fr-FR" dirty="0" smtClean="0"/>
              <a:t>On constitue une population</a:t>
            </a:r>
          </a:p>
          <a:p>
            <a:pPr lvl="1"/>
            <a:r>
              <a:rPr lang="fr-FR" dirty="0" smtClean="0"/>
              <a:t>de sujets exposés à un facteur de risque</a:t>
            </a:r>
          </a:p>
          <a:p>
            <a:pPr lvl="1"/>
            <a:r>
              <a:rPr lang="fr-FR" dirty="0" smtClean="0"/>
              <a:t>de sujets non exposés à ce facteur de risque </a:t>
            </a:r>
          </a:p>
          <a:p>
            <a:r>
              <a:rPr lang="fr-FR" dirty="0" smtClean="0"/>
              <a:t>On suit les sujets pendant un temps donné pour enregistrer la survenue de la maladie </a:t>
            </a:r>
          </a:p>
          <a:p>
            <a:pPr algn="l"/>
            <a:r>
              <a:rPr lang="fr-FR" dirty="0" smtClean="0"/>
              <a:t>L'exposition est le facteur contrôlé, la maladie est le facteur aléatoire</a:t>
            </a:r>
          </a:p>
          <a:p>
            <a:r>
              <a:rPr lang="fr-FR" dirty="0" smtClean="0"/>
              <a:t>On calcule le taux d'incidence de la maladie</a:t>
            </a:r>
          </a:p>
          <a:p>
            <a:r>
              <a:rPr lang="fr-FR" dirty="0" smtClean="0"/>
              <a:t>Durée de suivi : variable</a:t>
            </a:r>
          </a:p>
          <a:p>
            <a:r>
              <a:rPr lang="fr-FR" dirty="0" smtClean="0"/>
              <a:t>Étude prospective, mais pas toujours</a:t>
            </a:r>
          </a:p>
        </p:txBody>
      </p:sp>
      <p:graphicFrame>
        <p:nvGraphicFramePr>
          <p:cNvPr id="7" name="Espace réservé du contenu 6"/>
          <p:cNvGraphicFramePr>
            <a:graphicFrameLocks/>
          </p:cNvGraphicFramePr>
          <p:nvPr>
            <p:extLst/>
          </p:nvPr>
        </p:nvGraphicFramePr>
        <p:xfrm>
          <a:off x="4434013" y="675536"/>
          <a:ext cx="4679875" cy="1097280"/>
        </p:xfrm>
        <a:graphic>
          <a:graphicData uri="http://schemas.openxmlformats.org/drawingml/2006/table">
            <a:tbl>
              <a:tblPr/>
              <a:tblGrid>
                <a:gridCol w="841431"/>
                <a:gridCol w="2155580"/>
                <a:gridCol w="1682864"/>
              </a:tblGrid>
              <a:tr h="274241">
                <a:tc gridSpan="3">
                  <a:txBody>
                    <a:bodyPr/>
                    <a:lstStyle/>
                    <a:p>
                      <a:pPr algn="ctr"/>
                      <a:r>
                        <a:rPr lang="fr-FR" sz="1800" dirty="0" smtClean="0">
                          <a:solidFill>
                            <a:srgbClr val="000000"/>
                          </a:solidFill>
                          <a:effectLst/>
                          <a:latin typeface="Tw Cen MT"/>
                        </a:rPr>
                        <a:t>&lt;--------------------- Exposition</a:t>
                      </a:r>
                      <a:r>
                        <a:rPr lang="fr-FR" sz="1800" baseline="0" dirty="0" smtClean="0">
                          <a:solidFill>
                            <a:srgbClr val="000000"/>
                          </a:solidFill>
                          <a:effectLst/>
                          <a:latin typeface="Tw Cen MT"/>
                        </a:rPr>
                        <a:t> </a:t>
                      </a:r>
                      <a:r>
                        <a:rPr lang="fr-FR" sz="1800" dirty="0" smtClean="0">
                          <a:solidFill>
                            <a:srgbClr val="000000"/>
                          </a:solidFill>
                          <a:effectLst/>
                          <a:latin typeface="Tw Cen MT"/>
                        </a:rPr>
                        <a:t>----------------------&gt;</a:t>
                      </a:r>
                      <a:endParaRPr lang="fr-FR" sz="1800" dirty="0">
                        <a:solidFill>
                          <a:srgbClr val="000000"/>
                        </a:solidFill>
                        <a:effectLst/>
                        <a:latin typeface="Tw Cen MT"/>
                      </a:endParaRPr>
                    </a:p>
                  </a:txBody>
                  <a:tcPr marL="0" marR="0" marT="0" marB="0" anchor="ctr">
                    <a:lnL>
                      <a:noFill/>
                    </a:lnL>
                    <a:lnR>
                      <a:noFill/>
                    </a:lnR>
                    <a:lnT>
                      <a:noFill/>
                    </a:lnT>
                    <a:lnB>
                      <a:noFill/>
                    </a:lnB>
                  </a:tcPr>
                </a:tc>
                <a:tc hMerge="1">
                  <a:txBody>
                    <a:bodyPr/>
                    <a:lstStyle/>
                    <a:p>
                      <a:endParaRPr lang="fr-FR"/>
                    </a:p>
                  </a:txBody>
                  <a:tcPr/>
                </a:tc>
                <a:tc hMerge="1">
                  <a:txBody>
                    <a:bodyPr/>
                    <a:lstStyle/>
                    <a:p>
                      <a:endParaRPr lang="fr-FR"/>
                    </a:p>
                  </a:txBody>
                  <a:tcPr/>
                </a:tc>
              </a:tr>
              <a:tr h="274241">
                <a:tc>
                  <a:txBody>
                    <a:bodyPr/>
                    <a:lstStyle/>
                    <a:p>
                      <a:pPr algn="ctr"/>
                      <a:r>
                        <a:rPr lang="fr-FR" sz="1800" dirty="0">
                          <a:solidFill>
                            <a:srgbClr val="000000"/>
                          </a:solidFill>
                          <a:effectLst/>
                          <a:latin typeface="Tw Cen MT"/>
                        </a:rPr>
                        <a:t> </a:t>
                      </a:r>
                    </a:p>
                  </a:txBody>
                  <a:tcPr marL="0" marR="0" marT="0" marB="0" anchor="ctr">
                    <a:lnL>
                      <a:noFill/>
                    </a:lnL>
                    <a:lnR w="28575" cap="flat" cmpd="sng" algn="ctr">
                      <a:solidFill>
                        <a:schemeClr val="tx1"/>
                      </a:solidFill>
                      <a:prstDash val="solid"/>
                      <a:round/>
                      <a:headEnd type="none" w="med" len="med"/>
                      <a:tailEnd type="none" w="med" len="med"/>
                    </a:lnR>
                    <a:lnT w="9525"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l"/>
                      <a:r>
                        <a:rPr lang="fr-FR" sz="1800" dirty="0" smtClean="0">
                          <a:solidFill>
                            <a:srgbClr val="000000"/>
                          </a:solidFill>
                          <a:effectLst/>
                          <a:latin typeface="Tw Cen MT"/>
                        </a:rPr>
                        <a:t> T0</a:t>
                      </a:r>
                      <a:endParaRPr lang="fr-FR" sz="1800" dirty="0">
                        <a:solidFill>
                          <a:srgbClr val="000000"/>
                        </a:solidFill>
                        <a:effectLst/>
                        <a:latin typeface="Tw Cen MT"/>
                      </a:endParaRPr>
                    </a:p>
                  </a:txBody>
                  <a:tcPr marL="0" marR="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bg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l"/>
                      <a:r>
                        <a:rPr lang="fr-FR" sz="1800" dirty="0" smtClean="0">
                          <a:solidFill>
                            <a:srgbClr val="000000"/>
                          </a:solidFill>
                          <a:effectLst/>
                          <a:latin typeface="Tw Cen MT"/>
                        </a:rPr>
                        <a:t> Maladie</a:t>
                      </a:r>
                      <a:endParaRPr lang="fr-FR" sz="1800" dirty="0">
                        <a:solidFill>
                          <a:srgbClr val="000000"/>
                        </a:solidFill>
                        <a:effectLst/>
                        <a:latin typeface="Tw Cen MT"/>
                      </a:endParaRPr>
                    </a:p>
                  </a:txBody>
                  <a:tcPr marL="0" marR="0" marT="0" marB="0" anchor="ctr">
                    <a:lnL w="28575" cap="flat" cmpd="sng" algn="ctr">
                      <a:solidFill>
                        <a:schemeClr val="tx1"/>
                      </a:solidFill>
                      <a:prstDash val="solid"/>
                      <a:round/>
                      <a:headEnd type="none" w="med" len="med"/>
                      <a:tailEnd type="none" w="med" len="med"/>
                    </a:lnL>
                    <a:lnR>
                      <a:noFill/>
                    </a:lnR>
                    <a:lnT w="9525" cap="flat" cmpd="sng" algn="ctr">
                      <a:solidFill>
                        <a:schemeClr val="bg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r>
              <a:tr h="274241">
                <a:tc>
                  <a:txBody>
                    <a:bodyPr/>
                    <a:lstStyle/>
                    <a:p>
                      <a:pPr algn="ctr"/>
                      <a:r>
                        <a:rPr lang="fr-FR" sz="1800" dirty="0">
                          <a:solidFill>
                            <a:srgbClr val="000000"/>
                          </a:solidFill>
                          <a:effectLst/>
                          <a:latin typeface="Tw Cen MT"/>
                        </a:rPr>
                        <a:t> </a:t>
                      </a:r>
                    </a:p>
                  </a:txBody>
                  <a:tcPr marL="0" marR="0" marT="0" marB="0" anchor="ctr">
                    <a:lnL>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a:noFill/>
                    </a:lnB>
                  </a:tcPr>
                </a:tc>
                <a:tc>
                  <a:txBody>
                    <a:bodyPr/>
                    <a:lstStyle/>
                    <a:p>
                      <a:pPr algn="ctr"/>
                      <a:endParaRPr lang="fr-FR" sz="1800" dirty="0">
                        <a:solidFill>
                          <a:srgbClr val="000000"/>
                        </a:solidFill>
                        <a:effectLst/>
                        <a:latin typeface="Tw Cen MT"/>
                      </a:endParaRPr>
                    </a:p>
                  </a:txBody>
                  <a:tcPr marL="0" marR="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a:noFill/>
                    </a:lnB>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fr-FR" sz="1800" dirty="0" smtClean="0">
                          <a:solidFill>
                            <a:srgbClr val="000000"/>
                          </a:solidFill>
                          <a:effectLst/>
                          <a:latin typeface="Tw Cen MT"/>
                        </a:rPr>
                        <a:t>Temps --&gt;</a:t>
                      </a:r>
                    </a:p>
                  </a:txBody>
                  <a:tcPr marL="0" marR="0" marT="0" marB="0" anchor="ctr">
                    <a:lnL w="28575" cap="flat" cmpd="sng" algn="ctr">
                      <a:solidFill>
                        <a:schemeClr val="tx1"/>
                      </a:solidFill>
                      <a:prstDash val="solid"/>
                      <a:round/>
                      <a:headEnd type="none" w="med" len="med"/>
                      <a:tailEnd type="none" w="med" len="med"/>
                    </a:lnL>
                    <a:lnR>
                      <a:noFill/>
                    </a:lnR>
                    <a:lnT w="28575" cap="flat" cmpd="sng" algn="ctr">
                      <a:solidFill>
                        <a:schemeClr val="tx1"/>
                      </a:solidFill>
                      <a:prstDash val="solid"/>
                      <a:round/>
                      <a:headEnd type="none" w="med" len="med"/>
                      <a:tailEnd type="none" w="med" len="med"/>
                    </a:lnT>
                    <a:lnB>
                      <a:noFill/>
                    </a:lnB>
                  </a:tcPr>
                </a:tc>
              </a:tr>
              <a:tr h="274241">
                <a:tc>
                  <a:txBody>
                    <a:bodyPr/>
                    <a:lstStyle/>
                    <a:p>
                      <a:pPr algn="ctr"/>
                      <a:endParaRPr lang="fr-FR" sz="1800" dirty="0">
                        <a:solidFill>
                          <a:srgbClr val="000000"/>
                        </a:solidFill>
                        <a:effectLst/>
                        <a:latin typeface="Tw Cen MT"/>
                      </a:endParaRPr>
                    </a:p>
                  </a:txBody>
                  <a:tcPr marL="0" marR="0" marT="0" marB="0" anchor="ctr">
                    <a:lnL>
                      <a:noFill/>
                    </a:lnL>
                    <a:lnR w="28575" cap="flat" cmpd="sng" algn="ctr">
                      <a:solidFill>
                        <a:schemeClr val="tx1"/>
                      </a:solidFill>
                      <a:prstDash val="solid"/>
                      <a:round/>
                      <a:headEnd type="none" w="med" len="med"/>
                      <a:tailEnd type="none" w="med" len="med"/>
                    </a:lnR>
                    <a:lnT>
                      <a:noFill/>
                    </a:lnT>
                    <a:lnB>
                      <a:noFill/>
                    </a:lnB>
                  </a:tcPr>
                </a:tc>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800" dirty="0" smtClean="0">
                          <a:solidFill>
                            <a:srgbClr val="000000"/>
                          </a:solidFill>
                          <a:effectLst/>
                          <a:latin typeface="Tw Cen MT"/>
                        </a:rPr>
                        <a:t> Enquête prospective ----------------------&gt;</a:t>
                      </a:r>
                    </a:p>
                  </a:txBody>
                  <a:tcPr marL="0" marR="0" marT="0" marB="0" anchor="ctr">
                    <a:lnL w="28575" cap="flat" cmpd="sng" algn="ctr">
                      <a:solidFill>
                        <a:schemeClr val="tx1"/>
                      </a:solidFill>
                      <a:prstDash val="solid"/>
                      <a:round/>
                      <a:headEnd type="none" w="med" len="med"/>
                      <a:tailEnd type="none" w="med" len="med"/>
                    </a:lnL>
                    <a:lnR>
                      <a:noFill/>
                    </a:lnR>
                    <a:lnT>
                      <a:noFill/>
                    </a:lnT>
                    <a:lnB>
                      <a:noFill/>
                    </a:lnB>
                  </a:tcPr>
                </a:tc>
                <a:tc hMerge="1">
                  <a:txBody>
                    <a:bodyPr/>
                    <a:lstStyle/>
                    <a:p>
                      <a:endParaRPr lang="fr-FR"/>
                    </a:p>
                  </a:txBody>
                  <a:tcPr/>
                </a:tc>
              </a:tr>
            </a:tbl>
          </a:graphicData>
        </a:graphic>
      </p:graphicFrame>
      <p:graphicFrame>
        <p:nvGraphicFramePr>
          <p:cNvPr id="8" name="Tableau 7"/>
          <p:cNvGraphicFramePr>
            <a:graphicFrameLocks noGrp="1"/>
          </p:cNvGraphicFramePr>
          <p:nvPr>
            <p:extLst>
              <p:ext uri="{D42A27DB-BD31-4B8C-83A1-F6EECF244321}">
                <p14:modId xmlns:p14="http://schemas.microsoft.com/office/powerpoint/2010/main" val="37766641"/>
              </p:ext>
            </p:extLst>
          </p:nvPr>
        </p:nvGraphicFramePr>
        <p:xfrm>
          <a:off x="526756" y="4725144"/>
          <a:ext cx="8365724" cy="1285240"/>
        </p:xfrm>
        <a:graphic>
          <a:graphicData uri="http://schemas.openxmlformats.org/drawingml/2006/table">
            <a:tbl>
              <a:tblPr firstRow="1" bandRow="1">
                <a:tableStyleId>{2D5ABB26-0587-4C30-8999-92F81FD0307C}</a:tableStyleId>
              </a:tblPr>
              <a:tblGrid>
                <a:gridCol w="4184088"/>
                <a:gridCol w="4181636"/>
              </a:tblGrid>
              <a:tr h="370840">
                <a:tc>
                  <a:txBody>
                    <a:bodyPr/>
                    <a:lstStyle/>
                    <a:p>
                      <a:pPr algn="ctr"/>
                      <a:r>
                        <a:rPr lang="fr-FR" b="1" dirty="0" smtClean="0"/>
                        <a:t>Avantages</a:t>
                      </a:r>
                      <a:endParaRPr lang="fr-F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r>
                        <a:rPr lang="fr-FR" b="1" dirty="0" smtClean="0"/>
                        <a:t>Inconvénients</a:t>
                      </a:r>
                      <a:endParaRPr lang="fr-F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r>
              <a:tr h="370840">
                <a:tc>
                  <a:txBody>
                    <a:bodyPr/>
                    <a:lstStyle/>
                    <a:p>
                      <a:pPr marL="285750" indent="-285750">
                        <a:buFont typeface="Arial" panose="020B0604020202020204" pitchFamily="34" charset="0"/>
                        <a:buChar char="•"/>
                      </a:pPr>
                      <a:r>
                        <a:rPr lang="fr-FR" dirty="0" smtClean="0"/>
                        <a:t>étude de l'incidence de la maladie</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dirty="0" smtClean="0"/>
                        <a:t>étude</a:t>
                      </a:r>
                      <a:r>
                        <a:rPr lang="fr-FR" baseline="0" dirty="0" smtClean="0"/>
                        <a:t> des expositions rares</a:t>
                      </a:r>
                      <a:endParaRPr lang="fr-FR" dirty="0" smtClean="0"/>
                    </a:p>
                    <a:p>
                      <a:pPr marL="285750" indent="-285750">
                        <a:buFont typeface="Arial" panose="020B0604020202020204" pitchFamily="34" charset="0"/>
                        <a:buChar char="•"/>
                      </a:pPr>
                      <a:r>
                        <a:rPr lang="fr-FR" dirty="0" smtClean="0"/>
                        <a:t>étude de plusieurs</a:t>
                      </a:r>
                      <a:r>
                        <a:rPr lang="fr-FR" baseline="0" dirty="0" smtClean="0"/>
                        <a:t> maladies</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buFont typeface="Arial" panose="020B0604020202020204" pitchFamily="34" charset="0"/>
                        <a:buChar char="•"/>
                      </a:pPr>
                      <a:r>
                        <a:rPr lang="fr-FR" dirty="0" smtClean="0"/>
                        <a:t>non approprié pour</a:t>
                      </a:r>
                      <a:r>
                        <a:rPr lang="fr-FR" baseline="0" dirty="0" smtClean="0"/>
                        <a:t> les maladies rares</a:t>
                      </a:r>
                    </a:p>
                    <a:p>
                      <a:pPr marL="285750" indent="-285750">
                        <a:buFont typeface="Arial" panose="020B0604020202020204" pitchFamily="34" charset="0"/>
                        <a:buChar char="•"/>
                      </a:pPr>
                      <a:r>
                        <a:rPr lang="fr-FR" dirty="0" smtClean="0"/>
                        <a:t>coût important de l'enquête</a:t>
                      </a:r>
                    </a:p>
                    <a:p>
                      <a:pPr marL="285750" indent="-285750">
                        <a:buFont typeface="Arial" panose="020B0604020202020204" pitchFamily="34" charset="0"/>
                        <a:buChar char="•"/>
                      </a:pPr>
                      <a:r>
                        <a:rPr lang="fr-FR" dirty="0" smtClean="0"/>
                        <a:t>peut être très long</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79570340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re 1"/>
          <p:cNvSpPr>
            <a:spLocks noGrp="1"/>
          </p:cNvSpPr>
          <p:nvPr>
            <p:ph type="title"/>
          </p:nvPr>
        </p:nvSpPr>
        <p:spPr/>
        <p:txBody>
          <a:bodyPr/>
          <a:lstStyle/>
          <a:p>
            <a:r>
              <a:rPr lang="fr-FR" smtClean="0"/>
              <a:t>Étude Cas / Témoins</a:t>
            </a:r>
          </a:p>
        </p:txBody>
      </p:sp>
      <p:sp>
        <p:nvSpPr>
          <p:cNvPr id="4" name="Espace réservé de la date 3"/>
          <p:cNvSpPr>
            <a:spLocks noGrp="1"/>
          </p:cNvSpPr>
          <p:nvPr>
            <p:ph type="dt" sz="half" idx="10"/>
          </p:nvPr>
        </p:nvSpPr>
        <p:spPr/>
        <p:txBody>
          <a:bodyPr/>
          <a:lstStyle/>
          <a:p>
            <a:pPr>
              <a:defRPr/>
            </a:pPr>
            <a:r>
              <a:rPr lang="fr-FR" smtClean="0"/>
              <a:t>04 mars 2013 (GM)</a:t>
            </a:r>
            <a:endParaRPr lang="fr-FR"/>
          </a:p>
        </p:txBody>
      </p:sp>
      <p:sp>
        <p:nvSpPr>
          <p:cNvPr id="9221" name="Espace réservé du pied de page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fr-FR" smtClean="0">
                <a:latin typeface="ITC Franklin Gothic Book" pitchFamily="34" charset="0"/>
              </a:rPr>
              <a:t>Bases scientifiques de l'épidémiologie / Copyright© SUNNIKAN Consulting  - 2013 - Tous droits réservés</a:t>
            </a:r>
            <a:endParaRPr lang="fr-FR">
              <a:latin typeface="ITC Franklin Gothic Book" pitchFamily="34" charset="0"/>
            </a:endParaRPr>
          </a:p>
        </p:txBody>
      </p:sp>
      <p:sp>
        <p:nvSpPr>
          <p:cNvPr id="6" name="Espace réservé du numéro de diapositive 5"/>
          <p:cNvSpPr>
            <a:spLocks noGrp="1"/>
          </p:cNvSpPr>
          <p:nvPr>
            <p:ph type="sldNum" sz="quarter" idx="12"/>
          </p:nvPr>
        </p:nvSpPr>
        <p:spPr/>
        <p:txBody>
          <a:bodyPr/>
          <a:lstStyle/>
          <a:p>
            <a:pPr>
              <a:defRPr/>
            </a:pPr>
            <a:fld id="{00E40A0A-B4FA-4AA7-A313-D5388C95A02B}" type="slidenum">
              <a:rPr lang="fr-FR" smtClean="0"/>
              <a:pPr>
                <a:defRPr/>
              </a:pPr>
              <a:t>62</a:t>
            </a:fld>
            <a:endParaRPr lang="fr-FR"/>
          </a:p>
        </p:txBody>
      </p:sp>
      <p:sp>
        <p:nvSpPr>
          <p:cNvPr id="9219" name="Espace réservé du contenu 2"/>
          <p:cNvSpPr>
            <a:spLocks noGrp="1"/>
          </p:cNvSpPr>
          <p:nvPr>
            <p:ph idx="1"/>
          </p:nvPr>
        </p:nvSpPr>
        <p:spPr>
          <a:xfrm>
            <a:off x="323528" y="1124744"/>
            <a:ext cx="7344816" cy="2308324"/>
          </a:xfrm>
        </p:spPr>
        <p:txBody>
          <a:bodyPr/>
          <a:lstStyle/>
          <a:p>
            <a:r>
              <a:rPr lang="fr-FR" dirty="0" smtClean="0"/>
              <a:t>On constitue une population </a:t>
            </a:r>
          </a:p>
          <a:p>
            <a:pPr lvl="1"/>
            <a:r>
              <a:rPr lang="fr-FR" dirty="0" smtClean="0"/>
              <a:t>de sujets malades (les cas)</a:t>
            </a:r>
          </a:p>
          <a:p>
            <a:pPr lvl="1"/>
            <a:r>
              <a:rPr lang="fr-FR" dirty="0" smtClean="0"/>
              <a:t>de sujets non malades (les témoins)</a:t>
            </a:r>
          </a:p>
          <a:p>
            <a:r>
              <a:rPr lang="fr-FR" dirty="0" smtClean="0"/>
              <a:t>On recherche dans le passé l'exposition au facteur de risque</a:t>
            </a:r>
          </a:p>
          <a:p>
            <a:r>
              <a:rPr lang="fr-FR" dirty="0" smtClean="0"/>
              <a:t>Étude rétrospective</a:t>
            </a:r>
          </a:p>
          <a:p>
            <a:r>
              <a:rPr lang="fr-FR" b="1" dirty="0"/>
              <a:t>Permet de mettre en évidence un facteur de risque</a:t>
            </a:r>
            <a:br>
              <a:rPr lang="fr-FR" b="1" dirty="0"/>
            </a:br>
            <a:r>
              <a:rPr lang="fr-FR" b="1" dirty="0"/>
              <a:t>mais ne permet pas </a:t>
            </a:r>
            <a:r>
              <a:rPr lang="fr-FR" b="1" dirty="0" smtClean="0"/>
              <a:t>de prouver </a:t>
            </a:r>
            <a:r>
              <a:rPr lang="fr-FR" b="1" dirty="0"/>
              <a:t>une relation causale </a:t>
            </a:r>
            <a:r>
              <a:rPr lang="fr-FR" b="1" dirty="0" smtClean="0"/>
              <a:t>+++</a:t>
            </a:r>
            <a:endParaRPr lang="fr-FR" b="1" dirty="0"/>
          </a:p>
        </p:txBody>
      </p:sp>
      <p:graphicFrame>
        <p:nvGraphicFramePr>
          <p:cNvPr id="7" name="Espace réservé du contenu 6"/>
          <p:cNvGraphicFramePr>
            <a:graphicFrameLocks/>
          </p:cNvGraphicFramePr>
          <p:nvPr>
            <p:extLst/>
          </p:nvPr>
        </p:nvGraphicFramePr>
        <p:xfrm>
          <a:off x="3921833" y="620688"/>
          <a:ext cx="5114663" cy="1371600"/>
        </p:xfrm>
        <a:graphic>
          <a:graphicData uri="http://schemas.openxmlformats.org/drawingml/2006/table">
            <a:tbl>
              <a:tblPr/>
              <a:tblGrid>
                <a:gridCol w="3256686"/>
                <a:gridCol w="25400"/>
                <a:gridCol w="1832577"/>
              </a:tblGrid>
              <a:tr h="0">
                <a:tc gridSpan="2">
                  <a:txBody>
                    <a:bodyPr/>
                    <a:lstStyle/>
                    <a:p>
                      <a:pPr algn="l"/>
                      <a:r>
                        <a:rPr lang="fr-FR" dirty="0" smtClean="0">
                          <a:solidFill>
                            <a:srgbClr val="000000"/>
                          </a:solidFill>
                          <a:effectLst/>
                          <a:latin typeface="Tw Cen MT"/>
                        </a:rPr>
                        <a:t>&lt;----------------------------Exposition</a:t>
                      </a:r>
                      <a:endParaRPr lang="fr-FR" dirty="0">
                        <a:solidFill>
                          <a:srgbClr val="000000"/>
                        </a:solidFill>
                        <a:effectLst/>
                        <a:latin typeface="Tw Cen MT"/>
                      </a:endParaRPr>
                    </a:p>
                  </a:txBody>
                  <a:tcPr marL="0" marR="0" marT="0" marB="0" anchor="ctr">
                    <a:lnL>
                      <a:noFill/>
                    </a:lnL>
                    <a:lnR>
                      <a:noFill/>
                    </a:lnR>
                    <a:lnT>
                      <a:noFill/>
                    </a:lnT>
                    <a:lnB>
                      <a:noFill/>
                    </a:lnB>
                  </a:tcPr>
                </a:tc>
                <a:tc hMerge="1">
                  <a:txBody>
                    <a:bodyPr/>
                    <a:lstStyle/>
                    <a:p>
                      <a:endParaRPr lang="fr-FR"/>
                    </a:p>
                  </a:txBody>
                  <a:tcPr/>
                </a:tc>
                <a:tc>
                  <a:txBody>
                    <a:bodyPr/>
                    <a:lstStyle/>
                    <a:p>
                      <a:endParaRPr lang="fr-FR" dirty="0"/>
                    </a:p>
                  </a:txBody>
                  <a:tcPr marL="0" marR="0" marT="0" marB="0" anchor="ctr">
                    <a:lnL>
                      <a:noFill/>
                    </a:lnL>
                    <a:lnR>
                      <a:noFill/>
                    </a:lnR>
                    <a:lnT>
                      <a:noFill/>
                    </a:lnT>
                    <a:lnB w="9525" cap="flat" cmpd="sng" algn="ctr">
                      <a:solidFill>
                        <a:schemeClr val="bg1"/>
                      </a:solidFill>
                      <a:prstDash val="solid"/>
                      <a:round/>
                      <a:headEnd type="none" w="med" len="med"/>
                      <a:tailEnd type="none" w="med" len="med"/>
                    </a:lnB>
                  </a:tcPr>
                </a:tc>
              </a:tr>
              <a:tr h="0">
                <a:tc>
                  <a:txBody>
                    <a:bodyPr/>
                    <a:lstStyle/>
                    <a:p>
                      <a:pPr algn="ctr"/>
                      <a:r>
                        <a:rPr lang="fr-FR" dirty="0">
                          <a:solidFill>
                            <a:srgbClr val="000000"/>
                          </a:solidFill>
                          <a:effectLst/>
                          <a:latin typeface="Tw Cen MT"/>
                        </a:rPr>
                        <a:t> </a:t>
                      </a:r>
                    </a:p>
                  </a:txBody>
                  <a:tcPr marL="0" marR="0" marT="0" marB="0" anchor="ctr">
                    <a:lnL>
                      <a:noFill/>
                    </a:lnL>
                    <a:lnR w="28575" cap="flat" cmpd="sng" algn="ctr">
                      <a:solidFill>
                        <a:schemeClr val="tx1"/>
                      </a:solidFill>
                      <a:prstDash val="solid"/>
                      <a:round/>
                      <a:headEnd type="none" w="med" len="med"/>
                      <a:tailEnd type="none" w="med" len="med"/>
                    </a:lnR>
                    <a:lnT w="9525"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endParaRPr lang="fr-FR" dirty="0"/>
                    </a:p>
                  </a:txBody>
                  <a:tcPr marL="0" marR="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9525" cap="flat" cmpd="sng" algn="ctr">
                      <a:solidFill>
                        <a:schemeClr val="bg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l"/>
                      <a:r>
                        <a:rPr lang="fr-FR" dirty="0" smtClean="0">
                          <a:solidFill>
                            <a:srgbClr val="000000"/>
                          </a:solidFill>
                          <a:effectLst/>
                          <a:latin typeface="Tw Cen MT"/>
                        </a:rPr>
                        <a:t> T0</a:t>
                      </a:r>
                      <a:endParaRPr lang="fr-FR" dirty="0">
                        <a:solidFill>
                          <a:srgbClr val="000000"/>
                        </a:solidFill>
                        <a:effectLst/>
                        <a:latin typeface="Tw Cen MT"/>
                      </a:endParaRPr>
                    </a:p>
                  </a:txBody>
                  <a:tcPr marL="0" marR="0" marT="0" marB="0" anchor="ctr">
                    <a:lnL w="28575" cap="flat" cmpd="sng" algn="ctr">
                      <a:solidFill>
                        <a:schemeClr val="tx1"/>
                      </a:solidFill>
                      <a:prstDash val="solid"/>
                      <a:round/>
                      <a:headEnd type="none" w="med" len="med"/>
                      <a:tailEnd type="none" w="med" len="med"/>
                    </a:lnL>
                    <a:lnR>
                      <a:noFill/>
                    </a:lnR>
                    <a:lnT w="9525" cap="flat" cmpd="sng" algn="ctr">
                      <a:solidFill>
                        <a:schemeClr val="bg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r>
              <a:tr h="0">
                <a:tc>
                  <a:txBody>
                    <a:bodyPr/>
                    <a:lstStyle/>
                    <a:p>
                      <a:pPr algn="ctr"/>
                      <a:r>
                        <a:rPr lang="fr-FR" dirty="0">
                          <a:solidFill>
                            <a:srgbClr val="000000"/>
                          </a:solidFill>
                          <a:effectLst/>
                          <a:latin typeface="Tw Cen MT"/>
                        </a:rPr>
                        <a:t> </a:t>
                      </a:r>
                    </a:p>
                  </a:txBody>
                  <a:tcPr marL="0" marR="0" marT="0" marB="0" anchor="ctr">
                    <a:lnL>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a:noFill/>
                    </a:lnB>
                  </a:tcPr>
                </a:tc>
                <a:tc>
                  <a:txBody>
                    <a:bodyPr/>
                    <a:lstStyle/>
                    <a:p>
                      <a:endParaRPr lang="fr-FR"/>
                    </a:p>
                  </a:txBody>
                  <a:tcPr marL="0" marR="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a:noFill/>
                    </a:lnB>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fr-FR" dirty="0" smtClean="0">
                          <a:solidFill>
                            <a:srgbClr val="000000"/>
                          </a:solidFill>
                          <a:effectLst/>
                          <a:latin typeface="Tw Cen MT"/>
                        </a:rPr>
                        <a:t>Temps --&gt;</a:t>
                      </a:r>
                    </a:p>
                  </a:txBody>
                  <a:tcPr marL="0" marR="0" marT="0" marB="0" anchor="ctr">
                    <a:lnL w="28575" cap="flat" cmpd="sng" algn="ctr">
                      <a:solidFill>
                        <a:schemeClr val="tx1"/>
                      </a:solidFill>
                      <a:prstDash val="solid"/>
                      <a:round/>
                      <a:headEnd type="none" w="med" len="med"/>
                      <a:tailEnd type="none" w="med" len="med"/>
                    </a:lnL>
                    <a:lnR>
                      <a:noFill/>
                    </a:lnR>
                    <a:lnT w="28575" cap="flat" cmpd="sng" algn="ctr">
                      <a:solidFill>
                        <a:schemeClr val="tx1"/>
                      </a:solidFill>
                      <a:prstDash val="solid"/>
                      <a:round/>
                      <a:headEnd type="none" w="med" len="med"/>
                      <a:tailEnd type="none" w="med" len="med"/>
                    </a:lnT>
                    <a:lnB>
                      <a:noFill/>
                    </a:lnB>
                  </a:tcPr>
                </a:tc>
              </a:tr>
              <a:tr h="0">
                <a:tc>
                  <a:txBody>
                    <a:bodyPr/>
                    <a:lstStyle/>
                    <a:p>
                      <a:pPr algn="l"/>
                      <a:r>
                        <a:rPr lang="fr-FR" dirty="0" smtClean="0">
                          <a:solidFill>
                            <a:srgbClr val="000000"/>
                          </a:solidFill>
                          <a:effectLst/>
                          <a:latin typeface="Tw Cen MT"/>
                        </a:rPr>
                        <a:t>&lt;----------------------------------------</a:t>
                      </a:r>
                      <a:endParaRPr lang="fr-FR" dirty="0">
                        <a:solidFill>
                          <a:srgbClr val="000000"/>
                        </a:solidFill>
                        <a:effectLst/>
                        <a:latin typeface="Tw Cen MT"/>
                      </a:endParaRPr>
                    </a:p>
                  </a:txBody>
                  <a:tcPr marL="0" marR="0" marT="0" marB="0" anchor="ctr">
                    <a:lnL>
                      <a:noFill/>
                    </a:lnL>
                    <a:lnR w="28575" cap="flat" cmpd="sng" algn="ctr">
                      <a:solidFill>
                        <a:schemeClr val="tx1"/>
                      </a:solidFill>
                      <a:prstDash val="solid"/>
                      <a:round/>
                      <a:headEnd type="none" w="med" len="med"/>
                      <a:tailEnd type="none" w="med" len="med"/>
                    </a:lnR>
                    <a:lnT>
                      <a:noFill/>
                    </a:lnT>
                    <a:lnB>
                      <a:noFill/>
                    </a:lnB>
                  </a:tcPr>
                </a:tc>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solidFill>
                            <a:srgbClr val="000000"/>
                          </a:solidFill>
                          <a:effectLst/>
                          <a:latin typeface="Tw Cen MT"/>
                        </a:rPr>
                        <a:t> Début de l'enquête </a:t>
                      </a:r>
                      <a:br>
                        <a:rPr lang="fr-FR" dirty="0" smtClean="0">
                          <a:solidFill>
                            <a:srgbClr val="000000"/>
                          </a:solidFill>
                          <a:effectLst/>
                          <a:latin typeface="Tw Cen MT"/>
                        </a:rPr>
                      </a:br>
                      <a:r>
                        <a:rPr lang="fr-FR" dirty="0" smtClean="0">
                          <a:solidFill>
                            <a:srgbClr val="000000"/>
                          </a:solidFill>
                          <a:effectLst/>
                          <a:latin typeface="Tw Cen MT"/>
                        </a:rPr>
                        <a:t> rétrospective</a:t>
                      </a:r>
                    </a:p>
                  </a:txBody>
                  <a:tcPr marL="0" marR="0" marT="0" marB="0" anchor="ctr">
                    <a:lnL w="28575" cap="flat" cmpd="sng" algn="ctr">
                      <a:solidFill>
                        <a:schemeClr val="tx1"/>
                      </a:solidFill>
                      <a:prstDash val="solid"/>
                      <a:round/>
                      <a:headEnd type="none" w="med" len="med"/>
                      <a:tailEnd type="none" w="med" len="med"/>
                    </a:lnL>
                    <a:lnR>
                      <a:noFill/>
                    </a:lnR>
                    <a:lnT>
                      <a:noFill/>
                    </a:lnT>
                    <a:lnB>
                      <a:noFill/>
                    </a:lnB>
                  </a:tcPr>
                </a:tc>
                <a:tc hMerge="1">
                  <a:txBody>
                    <a:bodyPr/>
                    <a:lstStyle/>
                    <a:p>
                      <a:endParaRPr lang="fr-FR"/>
                    </a:p>
                  </a:txBody>
                  <a:tcPr/>
                </a:tc>
              </a:tr>
            </a:tbl>
          </a:graphicData>
        </a:graphic>
      </p:graphicFrame>
      <p:graphicFrame>
        <p:nvGraphicFramePr>
          <p:cNvPr id="8" name="Tableau 7"/>
          <p:cNvGraphicFramePr>
            <a:graphicFrameLocks noGrp="1"/>
          </p:cNvGraphicFramePr>
          <p:nvPr>
            <p:extLst>
              <p:ext uri="{D42A27DB-BD31-4B8C-83A1-F6EECF244321}">
                <p14:modId xmlns:p14="http://schemas.microsoft.com/office/powerpoint/2010/main" val="2563146314"/>
              </p:ext>
            </p:extLst>
          </p:nvPr>
        </p:nvGraphicFramePr>
        <p:xfrm>
          <a:off x="526756" y="3617808"/>
          <a:ext cx="8365724" cy="2382520"/>
        </p:xfrm>
        <a:graphic>
          <a:graphicData uri="http://schemas.openxmlformats.org/drawingml/2006/table">
            <a:tbl>
              <a:tblPr firstRow="1" bandRow="1">
                <a:tableStyleId>{2D5ABB26-0587-4C30-8999-92F81FD0307C}</a:tableStyleId>
              </a:tblPr>
              <a:tblGrid>
                <a:gridCol w="3973236"/>
                <a:gridCol w="4392488"/>
              </a:tblGrid>
              <a:tr h="370840">
                <a:tc>
                  <a:txBody>
                    <a:bodyPr/>
                    <a:lstStyle/>
                    <a:p>
                      <a:pPr algn="ctr"/>
                      <a:r>
                        <a:rPr lang="fr-FR" b="1" dirty="0" smtClean="0"/>
                        <a:t>Avantages</a:t>
                      </a:r>
                      <a:endParaRPr lang="fr-F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r>
                        <a:rPr lang="fr-FR" b="1" dirty="0" smtClean="0"/>
                        <a:t>Inconvénients</a:t>
                      </a:r>
                      <a:endParaRPr lang="fr-F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r>
              <a:tr h="370840">
                <a:tc>
                  <a:txBody>
                    <a:bodyPr/>
                    <a:lstStyle/>
                    <a:p>
                      <a:pPr marL="285750" indent="-285750">
                        <a:buFont typeface="Arial" panose="020B0604020202020204" pitchFamily="34" charset="0"/>
                        <a:buChar char="•"/>
                      </a:pPr>
                      <a:r>
                        <a:rPr lang="fr-FR" dirty="0" smtClean="0"/>
                        <a:t>étude</a:t>
                      </a:r>
                      <a:r>
                        <a:rPr lang="fr-FR" baseline="0" dirty="0" smtClean="0"/>
                        <a:t> des maladies rares</a:t>
                      </a:r>
                    </a:p>
                    <a:p>
                      <a:pPr marL="285750" indent="-285750">
                        <a:buFont typeface="Arial" panose="020B0604020202020204" pitchFamily="34" charset="0"/>
                        <a:buChar char="•"/>
                      </a:pPr>
                      <a:r>
                        <a:rPr lang="fr-FR" dirty="0" smtClean="0"/>
                        <a:t>étude</a:t>
                      </a:r>
                      <a:r>
                        <a:rPr lang="fr-FR" baseline="0" dirty="0" smtClean="0"/>
                        <a:t> des maladies très retardées</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dirty="0" smtClean="0"/>
                        <a:t>quand étude expérimentale</a:t>
                      </a:r>
                      <a:r>
                        <a:rPr lang="fr-FR" baseline="0" dirty="0" smtClean="0"/>
                        <a:t> ou de cohorte impossible</a:t>
                      </a:r>
                      <a:endParaRPr lang="fr-FR" dirty="0" smtClean="0"/>
                    </a:p>
                    <a:p>
                      <a:pPr marL="285750" indent="-285750">
                        <a:buFont typeface="Arial" panose="020B0604020202020204" pitchFamily="34" charset="0"/>
                        <a:buChar char="•"/>
                      </a:pPr>
                      <a:r>
                        <a:rPr lang="fr-FR" dirty="0" smtClean="0"/>
                        <a:t>possibilité d'étude simultanée de plusieurs</a:t>
                      </a:r>
                      <a:r>
                        <a:rPr lang="fr-FR" baseline="0" dirty="0" smtClean="0"/>
                        <a:t> facteurs de risque</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dirty="0" smtClean="0"/>
                        <a:t>faible coût, réalisation rapide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buFont typeface="Arial" panose="020B0604020202020204" pitchFamily="34" charset="0"/>
                        <a:buChar char="•"/>
                      </a:pPr>
                      <a:r>
                        <a:rPr lang="fr-FR" dirty="0" smtClean="0"/>
                        <a:t>non approprié pour les expositions rares</a:t>
                      </a:r>
                    </a:p>
                    <a:p>
                      <a:pPr marL="285750" indent="-285750">
                        <a:buFont typeface="Arial" panose="020B0604020202020204" pitchFamily="34" charset="0"/>
                        <a:buChar char="•"/>
                      </a:pPr>
                      <a:r>
                        <a:rPr lang="fr-FR" dirty="0" smtClean="0"/>
                        <a:t>calcul</a:t>
                      </a:r>
                      <a:r>
                        <a:rPr lang="fr-FR" baseline="0" dirty="0" smtClean="0"/>
                        <a:t> du taux d'incidence impossible</a:t>
                      </a:r>
                    </a:p>
                    <a:p>
                      <a:pPr marL="285750" indent="-285750">
                        <a:buFont typeface="Arial" panose="020B0604020202020204" pitchFamily="34" charset="0"/>
                        <a:buChar char="•"/>
                      </a:pPr>
                      <a:r>
                        <a:rPr lang="fr-FR" dirty="0" smtClean="0"/>
                        <a:t>difficulté de constitution</a:t>
                      </a:r>
                      <a:r>
                        <a:rPr lang="fr-FR" baseline="0" dirty="0" smtClean="0"/>
                        <a:t> du groupe témoin</a:t>
                      </a:r>
                    </a:p>
                    <a:p>
                      <a:pPr marL="285750" indent="-285750">
                        <a:buFont typeface="Arial" panose="020B0604020202020204" pitchFamily="34" charset="0"/>
                        <a:buChar char="•"/>
                      </a:pPr>
                      <a:r>
                        <a:rPr lang="fr-FR" dirty="0" smtClean="0"/>
                        <a:t>nécessité d'une grande qualité de recueil de l'information</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71944735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188640"/>
            <a:ext cx="7344816" cy="461665"/>
          </a:xfrm>
        </p:spPr>
        <p:txBody>
          <a:bodyPr/>
          <a:lstStyle/>
          <a:p>
            <a:r>
              <a:rPr lang="fr-FR" dirty="0" smtClean="0"/>
              <a:t>Prospective 1/2</a:t>
            </a:r>
            <a:endParaRPr lang="fr-FR" dirty="0"/>
          </a:p>
        </p:txBody>
      </p:sp>
      <p:sp>
        <p:nvSpPr>
          <p:cNvPr id="3" name="Espace réservé de la date 2"/>
          <p:cNvSpPr>
            <a:spLocks noGrp="1"/>
          </p:cNvSpPr>
          <p:nvPr>
            <p:ph type="dt" sz="half" idx="10"/>
          </p:nvPr>
        </p:nvSpPr>
        <p:spPr/>
        <p:txBody>
          <a:bodyPr/>
          <a:lstStyle/>
          <a:p>
            <a:fld id="{33B6F5E2-E583-413C-8922-3DC6CAA9D286}" type="datetime4">
              <a:rPr lang="fr-FR" smtClean="0"/>
              <a:pPr/>
              <a:t>14 octobre 2014</a:t>
            </a:fld>
            <a:endParaRPr lang="fr-FR" dirty="0"/>
          </a:p>
        </p:txBody>
      </p:sp>
      <p:sp>
        <p:nvSpPr>
          <p:cNvPr id="4" name="Espace réservé du pied de page 3"/>
          <p:cNvSpPr>
            <a:spLocks noGrp="1"/>
          </p:cNvSpPr>
          <p:nvPr>
            <p:ph type="ftr" sz="quarter" idx="11"/>
          </p:nvPr>
        </p:nvSpPr>
        <p:spPr/>
        <p:txBody>
          <a:bodyPr/>
          <a:lstStyle/>
          <a:p>
            <a:r>
              <a:rPr lang="fr-FR" smtClean="0"/>
              <a:t>Sunnikan Consulting 2012 - Tous droits réservés</a:t>
            </a:r>
            <a:endParaRPr lang="fr-FR" dirty="0"/>
          </a:p>
        </p:txBody>
      </p:sp>
      <p:sp>
        <p:nvSpPr>
          <p:cNvPr id="5" name="Espace réservé du numéro de diapositive 4"/>
          <p:cNvSpPr>
            <a:spLocks noGrp="1"/>
          </p:cNvSpPr>
          <p:nvPr>
            <p:ph type="sldNum" sz="quarter" idx="12"/>
          </p:nvPr>
        </p:nvSpPr>
        <p:spPr/>
        <p:txBody>
          <a:bodyPr/>
          <a:lstStyle/>
          <a:p>
            <a:fld id="{E1D61545-30E6-46C7-9396-3AB8FF037665}" type="slidenum">
              <a:rPr lang="fr-FR" smtClean="0"/>
              <a:pPr/>
              <a:t>63</a:t>
            </a:fld>
            <a:endParaRPr lang="fr-FR" dirty="0"/>
          </a:p>
        </p:txBody>
      </p:sp>
      <p:sp>
        <p:nvSpPr>
          <p:cNvPr id="7" name="Espace réservé du contenu 6"/>
          <p:cNvSpPr>
            <a:spLocks noGrp="1"/>
          </p:cNvSpPr>
          <p:nvPr>
            <p:ph idx="1"/>
          </p:nvPr>
        </p:nvSpPr>
        <p:spPr>
          <a:xfrm>
            <a:off x="323528" y="764704"/>
            <a:ext cx="8496944" cy="5632311"/>
          </a:xfrm>
        </p:spPr>
        <p:txBody>
          <a:bodyPr/>
          <a:lstStyle/>
          <a:p>
            <a:r>
              <a:rPr lang="fr-FR" b="1" dirty="0"/>
              <a:t>Essais cliniques adaptatifs</a:t>
            </a:r>
          </a:p>
          <a:p>
            <a:pPr lvl="1"/>
            <a:r>
              <a:rPr lang="fr-FR" dirty="0"/>
              <a:t>utilisent les données recueillies au cours de l’essai pour en modifier certains éléments</a:t>
            </a:r>
          </a:p>
          <a:p>
            <a:pPr lvl="1"/>
            <a:r>
              <a:rPr lang="fr-FR" dirty="0"/>
              <a:t>utilisation de statistiques </a:t>
            </a:r>
            <a:r>
              <a:rPr lang="fr-FR" dirty="0" smtClean="0"/>
              <a:t>bayésiennes</a:t>
            </a:r>
            <a:endParaRPr lang="fr-FR" dirty="0"/>
          </a:p>
          <a:p>
            <a:pPr lvl="1"/>
            <a:r>
              <a:rPr lang="fr-FR" dirty="0" smtClean="0"/>
              <a:t>les données générées au long de l'essai  sont utilisées pour adapter le schéma de l'essai. Exemples : suppression d'un bras de traitement non efficace, modification des doses administrées, augmentation de la taille de l'échantillon…</a:t>
            </a:r>
          </a:p>
          <a:p>
            <a:endParaRPr lang="fr-FR" b="1" dirty="0" smtClean="0"/>
          </a:p>
          <a:p>
            <a:r>
              <a:rPr lang="fr-FR" b="1" dirty="0" smtClean="0"/>
              <a:t>Essais </a:t>
            </a:r>
            <a:r>
              <a:rPr lang="fr-FR" b="1" dirty="0"/>
              <a:t>d'utilisation en santé publique</a:t>
            </a:r>
          </a:p>
          <a:p>
            <a:pPr lvl="1"/>
            <a:r>
              <a:rPr lang="fr-FR" dirty="0"/>
              <a:t>proposition de remplacer des essais cliniques par des études de cohortes de patients</a:t>
            </a:r>
          </a:p>
          <a:p>
            <a:pPr lvl="1"/>
            <a:r>
              <a:rPr lang="fr-FR" dirty="0"/>
              <a:t>"</a:t>
            </a:r>
            <a:r>
              <a:rPr lang="fr-FR" i="1" dirty="0"/>
              <a:t>Je pense que l’on devrait faire des essais d’utilisation en santé publique plutôt que des essais cliniques</a:t>
            </a:r>
            <a:r>
              <a:rPr lang="fr-FR" dirty="0"/>
              <a:t>" (M. </a:t>
            </a:r>
            <a:r>
              <a:rPr lang="fr-FR" dirty="0" err="1"/>
              <a:t>Garnett</a:t>
            </a:r>
            <a:r>
              <a:rPr lang="fr-FR" dirty="0"/>
              <a:t>, Directeur Adjoint du Département VIH de la Fondation Bill &amp; Melinda Gates)</a:t>
            </a:r>
          </a:p>
          <a:p>
            <a:pPr lvl="1"/>
            <a:r>
              <a:rPr lang="fr-FR" dirty="0"/>
              <a:t>permettrait la prise en compte de certaines interventions comportementales et organisationnelles importantes</a:t>
            </a:r>
          </a:p>
          <a:p>
            <a:pPr lvl="1"/>
            <a:r>
              <a:rPr lang="fr-FR" dirty="0"/>
              <a:t>mais les études épidémiologiques comportent plus de </a:t>
            </a:r>
            <a:r>
              <a:rPr lang="fr-FR" dirty="0" smtClean="0"/>
              <a:t>biais</a:t>
            </a:r>
          </a:p>
          <a:p>
            <a:endParaRPr lang="fr-FR" dirty="0" smtClean="0"/>
          </a:p>
        </p:txBody>
      </p:sp>
    </p:spTree>
    <p:extLst>
      <p:ext uri="{BB962C8B-B14F-4D97-AF65-F5344CB8AC3E}">
        <p14:creationId xmlns:p14="http://schemas.microsoft.com/office/powerpoint/2010/main" val="8547844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188640"/>
            <a:ext cx="7344816" cy="461665"/>
          </a:xfrm>
        </p:spPr>
        <p:txBody>
          <a:bodyPr/>
          <a:lstStyle/>
          <a:p>
            <a:r>
              <a:rPr lang="fr-FR" dirty="0" smtClean="0"/>
              <a:t>Prospective 2/2</a:t>
            </a:r>
            <a:endParaRPr lang="fr-FR" dirty="0"/>
          </a:p>
        </p:txBody>
      </p:sp>
      <p:sp>
        <p:nvSpPr>
          <p:cNvPr id="3" name="Espace réservé de la date 2"/>
          <p:cNvSpPr>
            <a:spLocks noGrp="1"/>
          </p:cNvSpPr>
          <p:nvPr>
            <p:ph type="dt" sz="half" idx="10"/>
          </p:nvPr>
        </p:nvSpPr>
        <p:spPr/>
        <p:txBody>
          <a:bodyPr/>
          <a:lstStyle/>
          <a:p>
            <a:fld id="{33B6F5E2-E583-413C-8922-3DC6CAA9D286}" type="datetime4">
              <a:rPr lang="fr-FR" smtClean="0"/>
              <a:pPr/>
              <a:t>14 octobre 2014</a:t>
            </a:fld>
            <a:endParaRPr lang="fr-FR" dirty="0"/>
          </a:p>
        </p:txBody>
      </p:sp>
      <p:sp>
        <p:nvSpPr>
          <p:cNvPr id="4" name="Espace réservé du pied de page 3"/>
          <p:cNvSpPr>
            <a:spLocks noGrp="1"/>
          </p:cNvSpPr>
          <p:nvPr>
            <p:ph type="ftr" sz="quarter" idx="11"/>
          </p:nvPr>
        </p:nvSpPr>
        <p:spPr/>
        <p:txBody>
          <a:bodyPr/>
          <a:lstStyle/>
          <a:p>
            <a:r>
              <a:rPr lang="fr-FR" smtClean="0"/>
              <a:t>Sunnikan Consulting 2012 - Tous droits réservés</a:t>
            </a:r>
            <a:endParaRPr lang="fr-FR" dirty="0"/>
          </a:p>
        </p:txBody>
      </p:sp>
      <p:sp>
        <p:nvSpPr>
          <p:cNvPr id="5" name="Espace réservé du numéro de diapositive 4"/>
          <p:cNvSpPr>
            <a:spLocks noGrp="1"/>
          </p:cNvSpPr>
          <p:nvPr>
            <p:ph type="sldNum" sz="quarter" idx="12"/>
          </p:nvPr>
        </p:nvSpPr>
        <p:spPr/>
        <p:txBody>
          <a:bodyPr/>
          <a:lstStyle/>
          <a:p>
            <a:fld id="{E1D61545-30E6-46C7-9396-3AB8FF037665}" type="slidenum">
              <a:rPr lang="fr-FR" smtClean="0"/>
              <a:pPr/>
              <a:t>64</a:t>
            </a:fld>
            <a:endParaRPr lang="fr-FR" dirty="0"/>
          </a:p>
        </p:txBody>
      </p:sp>
      <p:sp>
        <p:nvSpPr>
          <p:cNvPr id="7" name="Espace réservé du contenu 6"/>
          <p:cNvSpPr>
            <a:spLocks noGrp="1"/>
          </p:cNvSpPr>
          <p:nvPr>
            <p:ph idx="1"/>
          </p:nvPr>
        </p:nvSpPr>
        <p:spPr>
          <a:xfrm>
            <a:off x="323528" y="764704"/>
            <a:ext cx="8496944" cy="3859518"/>
          </a:xfrm>
        </p:spPr>
        <p:txBody>
          <a:bodyPr/>
          <a:lstStyle/>
          <a:p>
            <a:r>
              <a:rPr lang="fr-FR" b="1" dirty="0" smtClean="0"/>
              <a:t>Data </a:t>
            </a:r>
            <a:r>
              <a:rPr lang="fr-FR" b="1" dirty="0" err="1" smtClean="0"/>
              <a:t>mining</a:t>
            </a:r>
            <a:endParaRPr lang="fr-FR" b="1" dirty="0" smtClean="0"/>
          </a:p>
          <a:p>
            <a:pPr lvl="1"/>
            <a:r>
              <a:rPr lang="fr-FR" dirty="0" smtClean="0"/>
              <a:t>Aux USA, Google prédit les épidémie de grippe à partir des requêtes formulées sur le moteur de recherche</a:t>
            </a:r>
          </a:p>
          <a:p>
            <a:pPr lvl="1"/>
            <a:r>
              <a:rPr lang="fr-FR" dirty="0" smtClean="0"/>
              <a:t>des algorithmes permettent la classification de données médicales pour pouvoir les exploiter pour des essais cliniques</a:t>
            </a:r>
          </a:p>
          <a:p>
            <a:pPr lvl="1"/>
            <a:r>
              <a:rPr lang="fr-FR" dirty="0" smtClean="0"/>
              <a:t>des logiciels permettent d'extraire des données de dossiers médicaux pour les intégrer dans un Cahier d'Observation électronique d'un essai clinique</a:t>
            </a:r>
            <a:endParaRPr lang="fr-FR" dirty="0"/>
          </a:p>
          <a:p>
            <a:endParaRPr lang="fr-FR" dirty="0" smtClean="0"/>
          </a:p>
          <a:p>
            <a:r>
              <a:rPr lang="fr-FR" b="1" dirty="0"/>
              <a:t>Modélisation numérique</a:t>
            </a:r>
          </a:p>
          <a:p>
            <a:pPr lvl="1"/>
            <a:r>
              <a:rPr lang="fr-FR" dirty="0"/>
              <a:t>par simulation sur ordinateur</a:t>
            </a:r>
          </a:p>
          <a:p>
            <a:pPr lvl="1"/>
            <a:r>
              <a:rPr lang="fr-FR" dirty="0"/>
              <a:t>sur la base de la biologie intégrative</a:t>
            </a:r>
          </a:p>
          <a:p>
            <a:pPr lvl="1"/>
            <a:r>
              <a:rPr lang="fr-FR"/>
              <a:t>après l'</a:t>
            </a:r>
            <a:r>
              <a:rPr lang="fr-FR" i="1"/>
              <a:t>in vitro</a:t>
            </a:r>
            <a:r>
              <a:rPr lang="fr-FR"/>
              <a:t>, l'</a:t>
            </a:r>
            <a:r>
              <a:rPr lang="fr-FR" i="1"/>
              <a:t>in vivo</a:t>
            </a:r>
            <a:r>
              <a:rPr lang="fr-FR"/>
              <a:t> : l'</a:t>
            </a:r>
            <a:r>
              <a:rPr lang="fr-FR" i="1"/>
              <a:t>in </a:t>
            </a:r>
            <a:r>
              <a:rPr lang="fr-FR" i="1" smtClean="0"/>
              <a:t>silico</a:t>
            </a:r>
            <a:endParaRPr lang="fr-FR"/>
          </a:p>
        </p:txBody>
      </p:sp>
    </p:spTree>
    <p:extLst>
      <p:ext uri="{BB962C8B-B14F-4D97-AF65-F5344CB8AC3E}">
        <p14:creationId xmlns:p14="http://schemas.microsoft.com/office/powerpoint/2010/main" val="38877346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692771"/>
          </a:xfrm>
        </p:spPr>
        <p:txBody>
          <a:bodyPr/>
          <a:lstStyle/>
          <a:p>
            <a:r>
              <a:rPr lang="fr-FR" dirty="0" smtClean="0"/>
              <a:t>Thème 4 : Lecture critique des articles médicaux</a:t>
            </a:r>
            <a:br>
              <a:rPr lang="fr-FR" dirty="0" smtClean="0"/>
            </a:br>
            <a:r>
              <a:rPr lang="fr-FR" dirty="0" smtClean="0"/>
              <a:t/>
            </a:r>
            <a:br>
              <a:rPr lang="fr-FR" dirty="0" smtClean="0"/>
            </a:br>
            <a:r>
              <a:rPr lang="fr-FR" dirty="0" smtClean="0"/>
              <a:t/>
            </a:r>
            <a:br>
              <a:rPr lang="fr-FR" dirty="0" smtClean="0"/>
            </a:br>
            <a:r>
              <a:rPr lang="fr-FR" dirty="0" smtClean="0"/>
              <a:t>"</a:t>
            </a:r>
            <a:r>
              <a:rPr lang="fr-FR" i="1" dirty="0" smtClean="0"/>
              <a:t>Les statistiques sont la forme moderne du mensonge</a:t>
            </a:r>
            <a:r>
              <a:rPr lang="fr-FR" dirty="0" smtClean="0"/>
              <a:t>"</a:t>
            </a:r>
            <a:endParaRPr lang="fr-FR" dirty="0"/>
          </a:p>
        </p:txBody>
      </p:sp>
      <p:sp>
        <p:nvSpPr>
          <p:cNvPr id="3" name="Espace réservé de la date 2"/>
          <p:cNvSpPr>
            <a:spLocks noGrp="1"/>
          </p:cNvSpPr>
          <p:nvPr>
            <p:ph type="dt" sz="half" idx="2"/>
          </p:nvPr>
        </p:nvSpPr>
        <p:spPr/>
        <p:txBody>
          <a:bodyPr/>
          <a:lstStyle/>
          <a:p>
            <a:fld id="{33B6F5E2-E583-413C-8922-3DC6CAA9D286}" type="datetime4">
              <a:rPr lang="fr-FR" smtClean="0"/>
              <a:pPr/>
              <a:t>14 octobre 2014</a:t>
            </a:fld>
            <a:endParaRPr lang="fr-FR" dirty="0"/>
          </a:p>
        </p:txBody>
      </p:sp>
      <p:sp>
        <p:nvSpPr>
          <p:cNvPr id="4" name="Espace réservé du pied de page 3"/>
          <p:cNvSpPr>
            <a:spLocks noGrp="1"/>
          </p:cNvSpPr>
          <p:nvPr>
            <p:ph type="ftr" sz="quarter" idx="3"/>
          </p:nvPr>
        </p:nvSpPr>
        <p:spPr/>
        <p:txBody>
          <a:bodyPr/>
          <a:lstStyle/>
          <a:p>
            <a:r>
              <a:rPr lang="fr-FR" smtClean="0"/>
              <a:t>Sunnikan Consulting 2012 - Tous droits réservés</a:t>
            </a:r>
            <a:endParaRPr lang="fr-FR" dirty="0"/>
          </a:p>
        </p:txBody>
      </p:sp>
      <p:sp>
        <p:nvSpPr>
          <p:cNvPr id="5" name="Espace réservé du numéro de diapositive 4"/>
          <p:cNvSpPr>
            <a:spLocks noGrp="1"/>
          </p:cNvSpPr>
          <p:nvPr>
            <p:ph type="sldNum" sz="quarter" idx="4"/>
          </p:nvPr>
        </p:nvSpPr>
        <p:spPr/>
        <p:txBody>
          <a:bodyPr/>
          <a:lstStyle/>
          <a:p>
            <a:fld id="{E1D61545-30E6-46C7-9396-3AB8FF037665}" type="slidenum">
              <a:rPr lang="fr-FR" smtClean="0"/>
              <a:pPr/>
              <a:t>65</a:t>
            </a:fld>
            <a:endParaRPr lang="fr-FR" dirty="0"/>
          </a:p>
        </p:txBody>
      </p:sp>
      <p:sp>
        <p:nvSpPr>
          <p:cNvPr id="6" name="Espace réservé du contenu 5"/>
          <p:cNvSpPr txBox="1">
            <a:spLocks/>
          </p:cNvSpPr>
          <p:nvPr/>
        </p:nvSpPr>
        <p:spPr bwMode="auto">
          <a:xfrm>
            <a:off x="1691680" y="4339087"/>
            <a:ext cx="4536504" cy="701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lvl1pPr marL="0" indent="0" algn="ctr" rtl="0" eaLnBrk="1" fontAlgn="base" hangingPunct="1">
              <a:spcBef>
                <a:spcPct val="20000"/>
              </a:spcBef>
              <a:spcAft>
                <a:spcPct val="0"/>
              </a:spcAft>
              <a:buClr>
                <a:srgbClr val="FF3399"/>
              </a:buClr>
              <a:buSzPct val="150000"/>
              <a:buFont typeface="Arial" pitchFamily="34" charset="0"/>
              <a:buNone/>
              <a:defRPr smtClean="0">
                <a:solidFill>
                  <a:srgbClr val="003399"/>
                </a:solidFill>
                <a:latin typeface="+mn-lt"/>
                <a:ea typeface="+mn-ea"/>
                <a:cs typeface="Calibri" pitchFamily="34" charset="0"/>
              </a:defRPr>
            </a:lvl1pPr>
            <a:lvl2pPr marL="742950" indent="-285750" algn="just" rtl="0" eaLnBrk="1" fontAlgn="base" hangingPunct="1">
              <a:spcBef>
                <a:spcPct val="20000"/>
              </a:spcBef>
              <a:spcAft>
                <a:spcPct val="0"/>
              </a:spcAft>
              <a:buClr>
                <a:srgbClr val="FF3399"/>
              </a:buClr>
              <a:buSzPct val="130000"/>
              <a:buFont typeface="Arial" pitchFamily="34" charset="0"/>
              <a:buChar char="•"/>
              <a:defRPr>
                <a:solidFill>
                  <a:srgbClr val="1088C9"/>
                </a:solidFill>
                <a:latin typeface="+mn-lt"/>
                <a:cs typeface="Calibri" pitchFamily="34" charset="0"/>
              </a:defRPr>
            </a:lvl2pPr>
            <a:lvl3pPr marL="1143000" indent="-228600" algn="just" rtl="0" eaLnBrk="1" fontAlgn="base" hangingPunct="1">
              <a:spcBef>
                <a:spcPct val="20000"/>
              </a:spcBef>
              <a:spcAft>
                <a:spcPct val="0"/>
              </a:spcAft>
              <a:buClr>
                <a:srgbClr val="FF3399"/>
              </a:buClr>
              <a:buFont typeface="Arial" pitchFamily="34" charset="0"/>
              <a:buChar char="•"/>
              <a:defRPr>
                <a:solidFill>
                  <a:srgbClr val="1088C9"/>
                </a:solidFill>
                <a:latin typeface="+mn-lt"/>
                <a:cs typeface="Calibri" pitchFamily="34" charset="0"/>
              </a:defRPr>
            </a:lvl3pPr>
            <a:lvl4pPr marL="1550988" indent="-228600" algn="just" rtl="0" eaLnBrk="1" fontAlgn="base" hangingPunct="1">
              <a:spcBef>
                <a:spcPct val="20000"/>
              </a:spcBef>
              <a:spcAft>
                <a:spcPct val="0"/>
              </a:spcAft>
              <a:buClr>
                <a:srgbClr val="FF3399"/>
              </a:buClr>
              <a:buFont typeface="Arial" pitchFamily="34" charset="0"/>
              <a:buChar char="–"/>
              <a:defRPr sz="1600">
                <a:solidFill>
                  <a:srgbClr val="1088C9"/>
                </a:solidFill>
                <a:latin typeface="+mn-lt"/>
                <a:cs typeface="Calibri" pitchFamily="34" charset="0"/>
              </a:defRPr>
            </a:lvl4pPr>
            <a:lvl5pPr marL="1958975" indent="-228600" algn="just" rtl="0" eaLnBrk="1" fontAlgn="base" hangingPunct="1">
              <a:spcBef>
                <a:spcPct val="20000"/>
              </a:spcBef>
              <a:spcAft>
                <a:spcPct val="0"/>
              </a:spcAft>
              <a:buClr>
                <a:srgbClr val="FF3399"/>
              </a:buClr>
              <a:buFont typeface="Arial" pitchFamily="34" charset="0"/>
              <a:buChar char="–"/>
              <a:defRPr sz="1400">
                <a:solidFill>
                  <a:srgbClr val="1088C9"/>
                </a:solidFill>
                <a:latin typeface="+mn-lt"/>
                <a:cs typeface="Calibri" pitchFamily="34" charset="0"/>
              </a:defRPr>
            </a:lvl5pPr>
            <a:lvl6pPr marL="2416175" indent="-228600" algn="l" rtl="0" eaLnBrk="1" fontAlgn="base" hangingPunct="1">
              <a:spcBef>
                <a:spcPct val="20000"/>
              </a:spcBef>
              <a:spcAft>
                <a:spcPct val="0"/>
              </a:spcAft>
              <a:buClr>
                <a:srgbClr val="FF3399"/>
              </a:buClr>
              <a:buFont typeface="Arial" pitchFamily="34" charset="0"/>
              <a:buChar char="•"/>
              <a:defRPr sz="1600">
                <a:solidFill>
                  <a:srgbClr val="3366FF"/>
                </a:solidFill>
                <a:latin typeface="+mn-lt"/>
              </a:defRPr>
            </a:lvl6pPr>
            <a:lvl7pPr marL="2873375" indent="-228600" algn="l" rtl="0" eaLnBrk="1" fontAlgn="base" hangingPunct="1">
              <a:spcBef>
                <a:spcPct val="20000"/>
              </a:spcBef>
              <a:spcAft>
                <a:spcPct val="0"/>
              </a:spcAft>
              <a:buClr>
                <a:srgbClr val="FF3399"/>
              </a:buClr>
              <a:buFont typeface="Arial" pitchFamily="34" charset="0"/>
              <a:buChar char="•"/>
              <a:defRPr sz="1600">
                <a:solidFill>
                  <a:srgbClr val="3366FF"/>
                </a:solidFill>
                <a:latin typeface="+mn-lt"/>
              </a:defRPr>
            </a:lvl7pPr>
            <a:lvl8pPr marL="3330575" indent="-228600" algn="l" rtl="0" eaLnBrk="1" fontAlgn="base" hangingPunct="1">
              <a:spcBef>
                <a:spcPct val="20000"/>
              </a:spcBef>
              <a:spcAft>
                <a:spcPct val="0"/>
              </a:spcAft>
              <a:buClr>
                <a:srgbClr val="FF3399"/>
              </a:buClr>
              <a:buFont typeface="Arial" pitchFamily="34" charset="0"/>
              <a:buChar char="•"/>
              <a:defRPr sz="1600">
                <a:solidFill>
                  <a:srgbClr val="3366FF"/>
                </a:solidFill>
                <a:latin typeface="+mn-lt"/>
              </a:defRPr>
            </a:lvl8pPr>
            <a:lvl9pPr marL="3787775" indent="-228600" algn="l" rtl="0" eaLnBrk="1" fontAlgn="base" hangingPunct="1">
              <a:spcBef>
                <a:spcPct val="20000"/>
              </a:spcBef>
              <a:spcAft>
                <a:spcPct val="0"/>
              </a:spcAft>
              <a:buClr>
                <a:srgbClr val="FF3399"/>
              </a:buClr>
              <a:buFont typeface="Arial" pitchFamily="34" charset="0"/>
              <a:buChar char="•"/>
              <a:defRPr sz="1600">
                <a:solidFill>
                  <a:srgbClr val="3366FF"/>
                </a:solidFill>
                <a:latin typeface="+mn-lt"/>
              </a:defRPr>
            </a:lvl9pPr>
          </a:lstStyle>
          <a:p>
            <a:pPr marL="285750" indent="-285750" algn="l">
              <a:buFont typeface="Arial" panose="020B0604020202020204" pitchFamily="34" charset="0"/>
              <a:buChar char="•"/>
            </a:pPr>
            <a:r>
              <a:rPr lang="fr-FR" sz="1800" kern="0" dirty="0" smtClean="0"/>
              <a:t>les tests statistiques et leur interprétation</a:t>
            </a:r>
          </a:p>
          <a:p>
            <a:pPr marL="285750" indent="-285750" algn="l">
              <a:buFont typeface="Arial" panose="020B0604020202020204" pitchFamily="34" charset="0"/>
              <a:buChar char="•"/>
            </a:pPr>
            <a:r>
              <a:rPr lang="fr-FR" sz="1800" kern="0" dirty="0" smtClean="0"/>
              <a:t>exercices pratiques</a:t>
            </a:r>
            <a:endParaRPr lang="fr-FR" sz="1800" kern="0" dirty="0"/>
          </a:p>
        </p:txBody>
      </p:sp>
    </p:spTree>
    <p:extLst>
      <p:ext uri="{BB962C8B-B14F-4D97-AF65-F5344CB8AC3E}">
        <p14:creationId xmlns:p14="http://schemas.microsoft.com/office/powerpoint/2010/main" val="8767765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lstStyle/>
          <a:p>
            <a:r>
              <a:rPr lang="fr-FR" dirty="0" smtClean="0"/>
              <a:t>Les critères de jugement</a:t>
            </a:r>
            <a:endParaRPr lang="fr-FR" dirty="0"/>
          </a:p>
        </p:txBody>
      </p:sp>
      <p:sp>
        <p:nvSpPr>
          <p:cNvPr id="2" name="Espace réservé de la date 1"/>
          <p:cNvSpPr>
            <a:spLocks noGrp="1"/>
          </p:cNvSpPr>
          <p:nvPr>
            <p:ph type="dt" sz="half" idx="10"/>
          </p:nvPr>
        </p:nvSpPr>
        <p:spPr/>
        <p:txBody>
          <a:bodyPr/>
          <a:lstStyle/>
          <a:p>
            <a:fld id="{33B6F5E2-E583-413C-8922-3DC6CAA9D286}" type="datetime4">
              <a:rPr lang="fr-FR" smtClean="0"/>
              <a:pPr/>
              <a:t>14 octobre 2014</a:t>
            </a:fld>
            <a:endParaRPr lang="fr-FR" dirty="0"/>
          </a:p>
        </p:txBody>
      </p:sp>
      <p:sp>
        <p:nvSpPr>
          <p:cNvPr id="3" name="Espace réservé du pied de page 2"/>
          <p:cNvSpPr>
            <a:spLocks noGrp="1"/>
          </p:cNvSpPr>
          <p:nvPr>
            <p:ph type="ftr" sz="quarter" idx="11"/>
          </p:nvPr>
        </p:nvSpPr>
        <p:spPr/>
        <p:txBody>
          <a:bodyPr/>
          <a:lstStyle/>
          <a:p>
            <a:r>
              <a:rPr lang="fr-FR" smtClean="0"/>
              <a:t>Sunnikan Consulting 2012 - Tous droits réservés</a:t>
            </a:r>
            <a:endParaRPr lang="fr-FR" dirty="0"/>
          </a:p>
        </p:txBody>
      </p:sp>
      <p:sp>
        <p:nvSpPr>
          <p:cNvPr id="4" name="Espace réservé du numéro de diapositive 3"/>
          <p:cNvSpPr>
            <a:spLocks noGrp="1"/>
          </p:cNvSpPr>
          <p:nvPr>
            <p:ph type="sldNum" sz="quarter" idx="12"/>
          </p:nvPr>
        </p:nvSpPr>
        <p:spPr/>
        <p:txBody>
          <a:bodyPr/>
          <a:lstStyle/>
          <a:p>
            <a:fld id="{E1D61545-30E6-46C7-9396-3AB8FF037665}" type="slidenum">
              <a:rPr lang="fr-FR" smtClean="0"/>
              <a:pPr/>
              <a:t>66</a:t>
            </a:fld>
            <a:endParaRPr lang="fr-FR" dirty="0"/>
          </a:p>
        </p:txBody>
      </p:sp>
      <p:sp>
        <p:nvSpPr>
          <p:cNvPr id="6" name="Espace réservé du contenu 5"/>
          <p:cNvSpPr>
            <a:spLocks noGrp="1"/>
          </p:cNvSpPr>
          <p:nvPr>
            <p:ph idx="1"/>
          </p:nvPr>
        </p:nvSpPr>
        <p:spPr>
          <a:xfrm>
            <a:off x="323528" y="1124744"/>
            <a:ext cx="7344816" cy="978729"/>
          </a:xfrm>
        </p:spPr>
        <p:txBody>
          <a:bodyPr/>
          <a:lstStyle/>
          <a:p>
            <a:r>
              <a:rPr lang="fr-FR" dirty="0" smtClean="0"/>
              <a:t>Critère de jugement = "</a:t>
            </a:r>
            <a:r>
              <a:rPr lang="fr-FR" i="1" dirty="0" err="1" smtClean="0"/>
              <a:t>endpoint</a:t>
            </a:r>
            <a:r>
              <a:rPr lang="fr-FR" dirty="0" smtClean="0"/>
              <a:t>" = "</a:t>
            </a:r>
            <a:r>
              <a:rPr lang="fr-FR" i="1" dirty="0" err="1" smtClean="0"/>
              <a:t>outcome</a:t>
            </a:r>
            <a:r>
              <a:rPr lang="fr-FR" dirty="0" smtClean="0"/>
              <a:t>" = base du jugement sur l'efficacité du traitement</a:t>
            </a:r>
          </a:p>
          <a:p>
            <a:r>
              <a:rPr lang="fr-FR" dirty="0" smtClean="0"/>
              <a:t>Un critère peut être médicalement significatif ou non</a:t>
            </a:r>
          </a:p>
        </p:txBody>
      </p:sp>
      <p:graphicFrame>
        <p:nvGraphicFramePr>
          <p:cNvPr id="7" name="Tableau 6"/>
          <p:cNvGraphicFramePr>
            <a:graphicFrameLocks noGrp="1"/>
          </p:cNvGraphicFramePr>
          <p:nvPr>
            <p:extLst>
              <p:ext uri="{D42A27DB-BD31-4B8C-83A1-F6EECF244321}">
                <p14:modId xmlns:p14="http://schemas.microsoft.com/office/powerpoint/2010/main" val="3269354616"/>
              </p:ext>
            </p:extLst>
          </p:nvPr>
        </p:nvGraphicFramePr>
        <p:xfrm>
          <a:off x="323850" y="2204864"/>
          <a:ext cx="8365724" cy="4124960"/>
        </p:xfrm>
        <a:graphic>
          <a:graphicData uri="http://schemas.openxmlformats.org/drawingml/2006/table">
            <a:tbl>
              <a:tblPr firstRow="1" bandRow="1">
                <a:tableStyleId>{2D5ABB26-0587-4C30-8999-92F81FD0307C}</a:tableStyleId>
              </a:tblPr>
              <a:tblGrid>
                <a:gridCol w="3168030"/>
                <a:gridCol w="5197694"/>
              </a:tblGrid>
              <a:tr h="370840">
                <a:tc>
                  <a:txBody>
                    <a:bodyPr/>
                    <a:lstStyle/>
                    <a:p>
                      <a:pPr algn="ctr"/>
                      <a:r>
                        <a:rPr lang="fr-FR" b="1" dirty="0" smtClean="0"/>
                        <a:t>Types de critères de jugement</a:t>
                      </a:r>
                      <a:endParaRPr lang="fr-F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r>
                        <a:rPr lang="fr-FR" b="1" dirty="0" smtClean="0"/>
                        <a:t>Critères de jugement</a:t>
                      </a:r>
                      <a:endParaRPr lang="fr-F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r>
              <a:tr h="370840">
                <a:tc>
                  <a:txBody>
                    <a:bodyPr/>
                    <a:lstStyle/>
                    <a:p>
                      <a:pPr marL="285750" indent="-285750">
                        <a:buFont typeface="Arial" panose="020B0604020202020204" pitchFamily="34" charset="0"/>
                        <a:buChar char="•"/>
                      </a:pPr>
                      <a:r>
                        <a:rPr lang="fr-FR" dirty="0" smtClean="0"/>
                        <a:t>événements cliniques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buFont typeface="Arial" panose="020B0604020202020204" pitchFamily="34" charset="0"/>
                        <a:buChar char="•"/>
                      </a:pPr>
                      <a:r>
                        <a:rPr lang="fr-FR" dirty="0" smtClean="0"/>
                        <a:t>décès</a:t>
                      </a:r>
                    </a:p>
                    <a:p>
                      <a:pPr marL="285750" indent="-285750">
                        <a:buFont typeface="Arial" panose="020B0604020202020204" pitchFamily="34" charset="0"/>
                        <a:buChar char="•"/>
                      </a:pPr>
                      <a:r>
                        <a:rPr lang="fr-FR" dirty="0" smtClean="0"/>
                        <a:t>guérison, rechute, apparition</a:t>
                      </a:r>
                      <a:r>
                        <a:rPr lang="fr-FR" baseline="0" dirty="0" smtClean="0"/>
                        <a:t> d'une métastase</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285750" indent="-285750">
                        <a:buFont typeface="Arial" panose="020B0604020202020204" pitchFamily="34" charset="0"/>
                        <a:buChar char="•"/>
                      </a:pPr>
                      <a:r>
                        <a:rPr lang="fr-FR" dirty="0" smtClean="0"/>
                        <a:t>délais d'apparition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buFont typeface="Arial" panose="020B0604020202020204" pitchFamily="34" charset="0"/>
                        <a:buChar char="•"/>
                      </a:pPr>
                      <a:r>
                        <a:rPr lang="fr-FR" dirty="0" smtClean="0"/>
                        <a:t>survie </a:t>
                      </a:r>
                    </a:p>
                    <a:p>
                      <a:pPr marL="285750" indent="-285750">
                        <a:buFont typeface="Arial" panose="020B0604020202020204" pitchFamily="34" charset="0"/>
                        <a:buChar char="•"/>
                      </a:pPr>
                      <a:r>
                        <a:rPr lang="fr-FR" dirty="0" smtClean="0"/>
                        <a:t>survie sans progression de la maladie (progression-free </a:t>
                      </a:r>
                      <a:r>
                        <a:rPr lang="fr-FR" dirty="0" err="1" smtClean="0"/>
                        <a:t>survival</a:t>
                      </a:r>
                      <a:r>
                        <a:rPr lang="fr-FR" dirty="0" smtClean="0"/>
                        <a:t>)</a:t>
                      </a:r>
                    </a:p>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dirty="0" smtClean="0"/>
                        <a:t>survie sans rechute (</a:t>
                      </a:r>
                      <a:r>
                        <a:rPr lang="fr-FR" dirty="0" err="1" smtClean="0"/>
                        <a:t>recurrence</a:t>
                      </a:r>
                      <a:r>
                        <a:rPr lang="fr-FR" dirty="0" smtClean="0"/>
                        <a:t>-free </a:t>
                      </a:r>
                      <a:r>
                        <a:rPr lang="fr-FR" dirty="0" err="1" smtClean="0"/>
                        <a:t>survival</a:t>
                      </a:r>
                      <a:r>
                        <a:rPr lang="fr-FR" dirty="0" smtClean="0"/>
                        <a:t>, relapse-free </a:t>
                      </a:r>
                      <a:r>
                        <a:rPr lang="fr-FR" dirty="0" err="1" smtClean="0"/>
                        <a:t>survival</a:t>
                      </a:r>
                      <a:r>
                        <a:rPr lang="fr-FR" dirty="0" smtClean="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285750" indent="-285750">
                        <a:buFont typeface="Arial" panose="020B0604020202020204" pitchFamily="34" charset="0"/>
                        <a:buChar char="•"/>
                      </a:pPr>
                      <a:r>
                        <a:rPr lang="fr-FR" dirty="0" smtClean="0"/>
                        <a:t>taux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buFont typeface="Arial" panose="020B0604020202020204" pitchFamily="34" charset="0"/>
                        <a:buChar char="•"/>
                      </a:pPr>
                      <a:r>
                        <a:rPr lang="fr-FR" dirty="0" smtClean="0"/>
                        <a:t>taux de guérison</a:t>
                      </a:r>
                    </a:p>
                    <a:p>
                      <a:pPr marL="285750" indent="-285750">
                        <a:buFont typeface="Arial" panose="020B0604020202020204" pitchFamily="34" charset="0"/>
                        <a:buChar char="•"/>
                      </a:pPr>
                      <a:r>
                        <a:rPr lang="fr-FR" dirty="0" smtClean="0"/>
                        <a:t>pourcentage</a:t>
                      </a:r>
                      <a:r>
                        <a:rPr lang="fr-FR" baseline="0" dirty="0" smtClean="0"/>
                        <a:t> de répondeurs</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285750" indent="-285750">
                        <a:buFont typeface="Arial" panose="020B0604020202020204" pitchFamily="34" charset="0"/>
                        <a:buChar char="•"/>
                      </a:pPr>
                      <a:r>
                        <a:rPr lang="fr-FR" dirty="0" smtClean="0"/>
                        <a:t>paramètres</a:t>
                      </a:r>
                      <a:r>
                        <a:rPr lang="fr-FR" baseline="0" dirty="0" smtClean="0"/>
                        <a:t> biologiques</a:t>
                      </a:r>
                      <a:endParaRPr lang="fr-FR"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buFont typeface="Arial" panose="020B0604020202020204" pitchFamily="34" charset="0"/>
                        <a:buChar char="•"/>
                      </a:pPr>
                      <a:r>
                        <a:rPr lang="fr-FR" dirty="0" smtClean="0"/>
                        <a:t>glycémie,</a:t>
                      </a:r>
                      <a:r>
                        <a:rPr lang="fr-FR" baseline="0" dirty="0" smtClean="0"/>
                        <a:t> cholestérol total…</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285750" indent="-285750">
                        <a:buFont typeface="Arial" panose="020B0604020202020204" pitchFamily="34" charset="0"/>
                        <a:buChar char="•"/>
                      </a:pPr>
                      <a:r>
                        <a:rPr lang="fr-FR" dirty="0" smtClean="0"/>
                        <a:t>critères composites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buFont typeface="Arial" panose="020B0604020202020204" pitchFamily="34" charset="0"/>
                        <a:buChar char="•"/>
                      </a:pPr>
                      <a:r>
                        <a:rPr lang="fr-FR" dirty="0" smtClean="0"/>
                        <a:t>échelle de qualité de vie</a:t>
                      </a:r>
                    </a:p>
                    <a:p>
                      <a:pPr marL="285750" indent="-285750">
                        <a:buFont typeface="Arial" panose="020B0604020202020204" pitchFamily="34" charset="0"/>
                        <a:buChar char="•"/>
                      </a:pPr>
                      <a:r>
                        <a:rPr lang="fr-FR" dirty="0" smtClean="0"/>
                        <a:t>échelle de dépression</a:t>
                      </a:r>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15366338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lstStyle/>
          <a:p>
            <a:r>
              <a:rPr lang="fr-FR" dirty="0" smtClean="0"/>
              <a:t>Caractéristiques d'un critère de jugement</a:t>
            </a:r>
            <a:endParaRPr lang="fr-FR" dirty="0"/>
          </a:p>
        </p:txBody>
      </p:sp>
      <p:sp>
        <p:nvSpPr>
          <p:cNvPr id="2" name="Espace réservé de la date 1"/>
          <p:cNvSpPr>
            <a:spLocks noGrp="1"/>
          </p:cNvSpPr>
          <p:nvPr>
            <p:ph type="dt" sz="half" idx="10"/>
          </p:nvPr>
        </p:nvSpPr>
        <p:spPr/>
        <p:txBody>
          <a:bodyPr/>
          <a:lstStyle/>
          <a:p>
            <a:fld id="{33B6F5E2-E583-413C-8922-3DC6CAA9D286}" type="datetime4">
              <a:rPr lang="fr-FR" smtClean="0"/>
              <a:pPr/>
              <a:t>14 octobre 2014</a:t>
            </a:fld>
            <a:endParaRPr lang="fr-FR" dirty="0"/>
          </a:p>
        </p:txBody>
      </p:sp>
      <p:sp>
        <p:nvSpPr>
          <p:cNvPr id="3" name="Espace réservé du pied de page 2"/>
          <p:cNvSpPr>
            <a:spLocks noGrp="1"/>
          </p:cNvSpPr>
          <p:nvPr>
            <p:ph type="ftr" sz="quarter" idx="11"/>
          </p:nvPr>
        </p:nvSpPr>
        <p:spPr/>
        <p:txBody>
          <a:bodyPr/>
          <a:lstStyle/>
          <a:p>
            <a:r>
              <a:rPr lang="fr-FR" smtClean="0"/>
              <a:t>Sunnikan Consulting 2012 - Tous droits réservés</a:t>
            </a:r>
            <a:endParaRPr lang="fr-FR" dirty="0"/>
          </a:p>
        </p:txBody>
      </p:sp>
      <p:sp>
        <p:nvSpPr>
          <p:cNvPr id="4" name="Espace réservé du numéro de diapositive 3"/>
          <p:cNvSpPr>
            <a:spLocks noGrp="1"/>
          </p:cNvSpPr>
          <p:nvPr>
            <p:ph type="sldNum" sz="quarter" idx="12"/>
          </p:nvPr>
        </p:nvSpPr>
        <p:spPr/>
        <p:txBody>
          <a:bodyPr/>
          <a:lstStyle/>
          <a:p>
            <a:fld id="{E1D61545-30E6-46C7-9396-3AB8FF037665}" type="slidenum">
              <a:rPr lang="fr-FR" smtClean="0"/>
              <a:pPr/>
              <a:t>67</a:t>
            </a:fld>
            <a:endParaRPr lang="fr-FR" dirty="0"/>
          </a:p>
        </p:txBody>
      </p:sp>
      <p:sp>
        <p:nvSpPr>
          <p:cNvPr id="6" name="Espace réservé du contenu 5"/>
          <p:cNvSpPr>
            <a:spLocks noGrp="1"/>
          </p:cNvSpPr>
          <p:nvPr>
            <p:ph idx="1"/>
          </p:nvPr>
        </p:nvSpPr>
        <p:spPr>
          <a:xfrm>
            <a:off x="323528" y="1124744"/>
            <a:ext cx="7344816" cy="2529923"/>
          </a:xfrm>
        </p:spPr>
        <p:txBody>
          <a:bodyPr/>
          <a:lstStyle/>
          <a:p>
            <a:r>
              <a:rPr lang="fr-FR" dirty="0" smtClean="0"/>
              <a:t>Objectif : sans interprétation possible (ex : prendre le décès plutôt que la rechute)</a:t>
            </a:r>
          </a:p>
          <a:p>
            <a:r>
              <a:rPr lang="fr-FR" dirty="0" smtClean="0"/>
              <a:t>Fiable, reproductible</a:t>
            </a:r>
            <a:endParaRPr lang="fr-FR" dirty="0"/>
          </a:p>
          <a:p>
            <a:r>
              <a:rPr lang="fr-FR" dirty="0" smtClean="0"/>
              <a:t>Validé (ex : méthode de bioanalyse, échelle de dépression, score de qualité de vie…)</a:t>
            </a:r>
          </a:p>
          <a:p>
            <a:r>
              <a:rPr lang="fr-FR" dirty="0" smtClean="0"/>
              <a:t>Médicalement pertinent (ex : 3 jours d'augmentation de la survie sur une étude à 5 ans ?)</a:t>
            </a:r>
          </a:p>
          <a:p>
            <a:endParaRPr lang="fr-FR" dirty="0" smtClean="0"/>
          </a:p>
        </p:txBody>
      </p:sp>
    </p:spTree>
    <p:extLst>
      <p:ext uri="{BB962C8B-B14F-4D97-AF65-F5344CB8AC3E}">
        <p14:creationId xmlns:p14="http://schemas.microsoft.com/office/powerpoint/2010/main" val="371337070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a:xfrm>
            <a:off x="323528" y="188640"/>
            <a:ext cx="7344816" cy="461665"/>
          </a:xfrm>
        </p:spPr>
        <p:txBody>
          <a:bodyPr/>
          <a:lstStyle/>
          <a:p>
            <a:r>
              <a:rPr lang="fr-FR" dirty="0" smtClean="0"/>
              <a:t>Critère principal, critères secondaires</a:t>
            </a:r>
            <a:endParaRPr lang="fr-FR" dirty="0"/>
          </a:p>
        </p:txBody>
      </p:sp>
      <p:sp>
        <p:nvSpPr>
          <p:cNvPr id="2" name="Espace réservé de la date 1"/>
          <p:cNvSpPr>
            <a:spLocks noGrp="1"/>
          </p:cNvSpPr>
          <p:nvPr>
            <p:ph type="dt" sz="half" idx="10"/>
          </p:nvPr>
        </p:nvSpPr>
        <p:spPr/>
        <p:txBody>
          <a:bodyPr/>
          <a:lstStyle/>
          <a:p>
            <a:fld id="{33B6F5E2-E583-413C-8922-3DC6CAA9D286}" type="datetime4">
              <a:rPr lang="fr-FR" smtClean="0"/>
              <a:pPr/>
              <a:t>14 octobre 2014</a:t>
            </a:fld>
            <a:endParaRPr lang="fr-FR" dirty="0"/>
          </a:p>
        </p:txBody>
      </p:sp>
      <p:sp>
        <p:nvSpPr>
          <p:cNvPr id="3" name="Espace réservé du pied de page 2"/>
          <p:cNvSpPr>
            <a:spLocks noGrp="1"/>
          </p:cNvSpPr>
          <p:nvPr>
            <p:ph type="ftr" sz="quarter" idx="11"/>
          </p:nvPr>
        </p:nvSpPr>
        <p:spPr/>
        <p:txBody>
          <a:bodyPr/>
          <a:lstStyle/>
          <a:p>
            <a:r>
              <a:rPr lang="fr-FR" smtClean="0"/>
              <a:t>Sunnikan Consulting 2012 - Tous droits réservés</a:t>
            </a:r>
            <a:endParaRPr lang="fr-FR" dirty="0"/>
          </a:p>
        </p:txBody>
      </p:sp>
      <p:sp>
        <p:nvSpPr>
          <p:cNvPr id="4" name="Espace réservé du numéro de diapositive 3"/>
          <p:cNvSpPr>
            <a:spLocks noGrp="1"/>
          </p:cNvSpPr>
          <p:nvPr>
            <p:ph type="sldNum" sz="quarter" idx="12"/>
          </p:nvPr>
        </p:nvSpPr>
        <p:spPr/>
        <p:txBody>
          <a:bodyPr/>
          <a:lstStyle/>
          <a:p>
            <a:fld id="{E1D61545-30E6-46C7-9396-3AB8FF037665}" type="slidenum">
              <a:rPr lang="fr-FR" smtClean="0"/>
              <a:pPr/>
              <a:t>68</a:t>
            </a:fld>
            <a:endParaRPr lang="fr-FR" dirty="0"/>
          </a:p>
        </p:txBody>
      </p:sp>
      <p:sp>
        <p:nvSpPr>
          <p:cNvPr id="6" name="Espace réservé du contenu 5"/>
          <p:cNvSpPr>
            <a:spLocks noGrp="1"/>
          </p:cNvSpPr>
          <p:nvPr>
            <p:ph idx="1"/>
          </p:nvPr>
        </p:nvSpPr>
        <p:spPr>
          <a:xfrm>
            <a:off x="323528" y="1124744"/>
            <a:ext cx="7344816" cy="3305520"/>
          </a:xfrm>
        </p:spPr>
        <p:txBody>
          <a:bodyPr/>
          <a:lstStyle/>
          <a:p>
            <a:r>
              <a:rPr lang="fr-FR" dirty="0" smtClean="0"/>
              <a:t>Critère principal</a:t>
            </a:r>
          </a:p>
          <a:p>
            <a:pPr lvl="1"/>
            <a:r>
              <a:rPr lang="fr-FR" dirty="0" smtClean="0"/>
              <a:t>pour un essai pragmatique : critère médicalement pertinent</a:t>
            </a:r>
          </a:p>
          <a:p>
            <a:pPr lvl="1"/>
            <a:r>
              <a:rPr lang="fr-FR" dirty="0" smtClean="0"/>
              <a:t>pour un essai explicatif : critère biologiquement pertinent</a:t>
            </a:r>
          </a:p>
          <a:p>
            <a:r>
              <a:rPr lang="fr-FR" dirty="0" smtClean="0"/>
              <a:t>Critères secondaires</a:t>
            </a:r>
          </a:p>
          <a:p>
            <a:pPr lvl="1"/>
            <a:r>
              <a:rPr lang="fr-FR" dirty="0" smtClean="0"/>
              <a:t>types de facteurs secondaires :</a:t>
            </a:r>
          </a:p>
          <a:p>
            <a:pPr lvl="2"/>
            <a:r>
              <a:rPr lang="fr-FR" dirty="0" smtClean="0"/>
              <a:t>paramètre biologique (critère explicatif lié au mode d'action du traitement = critère explicatif)</a:t>
            </a:r>
          </a:p>
          <a:p>
            <a:pPr lvl="2"/>
            <a:r>
              <a:rPr lang="fr-FR" dirty="0" smtClean="0"/>
              <a:t>sécurité dans un essai d'efficacité</a:t>
            </a:r>
          </a:p>
          <a:p>
            <a:pPr lvl="1"/>
            <a:r>
              <a:rPr lang="fr-FR" dirty="0" smtClean="0"/>
              <a:t>contribuent à la cohérence des résultats</a:t>
            </a:r>
          </a:p>
          <a:p>
            <a:pPr lvl="1"/>
            <a:r>
              <a:rPr lang="fr-FR" dirty="0" smtClean="0"/>
              <a:t>mais ne répondent pas à une question posée</a:t>
            </a:r>
          </a:p>
        </p:txBody>
      </p:sp>
    </p:spTree>
    <p:extLst>
      <p:ext uri="{BB962C8B-B14F-4D97-AF65-F5344CB8AC3E}">
        <p14:creationId xmlns:p14="http://schemas.microsoft.com/office/powerpoint/2010/main" val="273687704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lstStyle/>
          <a:p>
            <a:r>
              <a:rPr lang="fr-FR" smtClean="0"/>
              <a:t>La mesure en biologie</a:t>
            </a:r>
            <a:endParaRPr lang="fr-FR" dirty="0"/>
          </a:p>
        </p:txBody>
      </p:sp>
      <p:sp>
        <p:nvSpPr>
          <p:cNvPr id="2" name="Espace réservé de la date 1"/>
          <p:cNvSpPr>
            <a:spLocks noGrp="1"/>
          </p:cNvSpPr>
          <p:nvPr>
            <p:ph type="dt" sz="half" idx="10"/>
          </p:nvPr>
        </p:nvSpPr>
        <p:spPr/>
        <p:txBody>
          <a:bodyPr/>
          <a:lstStyle/>
          <a:p>
            <a:fld id="{33B6F5E2-E583-413C-8922-3DC6CAA9D286}" type="datetime4">
              <a:rPr lang="fr-FR" smtClean="0"/>
              <a:pPr/>
              <a:t>14 octobre 2014</a:t>
            </a:fld>
            <a:endParaRPr lang="fr-FR" dirty="0"/>
          </a:p>
        </p:txBody>
      </p:sp>
      <p:sp>
        <p:nvSpPr>
          <p:cNvPr id="3" name="Espace réservé du pied de page 2"/>
          <p:cNvSpPr>
            <a:spLocks noGrp="1"/>
          </p:cNvSpPr>
          <p:nvPr>
            <p:ph type="ftr" sz="quarter" idx="11"/>
          </p:nvPr>
        </p:nvSpPr>
        <p:spPr/>
        <p:txBody>
          <a:bodyPr/>
          <a:lstStyle/>
          <a:p>
            <a:r>
              <a:rPr lang="fr-FR" smtClean="0"/>
              <a:t>Sunnikan Consulting 2012 - Tous droits réservés</a:t>
            </a:r>
            <a:endParaRPr lang="fr-FR" dirty="0"/>
          </a:p>
        </p:txBody>
      </p:sp>
      <p:sp>
        <p:nvSpPr>
          <p:cNvPr id="4" name="Espace réservé du numéro de diapositive 3"/>
          <p:cNvSpPr>
            <a:spLocks noGrp="1"/>
          </p:cNvSpPr>
          <p:nvPr>
            <p:ph type="sldNum" sz="quarter" idx="12"/>
          </p:nvPr>
        </p:nvSpPr>
        <p:spPr/>
        <p:txBody>
          <a:bodyPr/>
          <a:lstStyle/>
          <a:p>
            <a:fld id="{E1D61545-30E6-46C7-9396-3AB8FF037665}" type="slidenum">
              <a:rPr lang="fr-FR" smtClean="0"/>
              <a:pPr/>
              <a:t>69</a:t>
            </a:fld>
            <a:endParaRPr lang="fr-FR" dirty="0"/>
          </a:p>
        </p:txBody>
      </p:sp>
      <p:sp>
        <p:nvSpPr>
          <p:cNvPr id="10" name="Espace réservé du contenu 9"/>
          <p:cNvSpPr>
            <a:spLocks noGrp="1"/>
          </p:cNvSpPr>
          <p:nvPr>
            <p:ph idx="1"/>
          </p:nvPr>
        </p:nvSpPr>
        <p:spPr>
          <a:xfrm>
            <a:off x="323528" y="1124744"/>
            <a:ext cx="7344816" cy="3914918"/>
          </a:xfrm>
        </p:spPr>
        <p:txBody>
          <a:bodyPr/>
          <a:lstStyle/>
          <a:p>
            <a:r>
              <a:rPr lang="fr-FR" dirty="0" smtClean="0"/>
              <a:t>Une mesure en biologie est fluctuante, et est associée à une probabilité</a:t>
            </a:r>
          </a:p>
          <a:p>
            <a:pPr lvl="1"/>
            <a:r>
              <a:rPr lang="fr-FR" dirty="0" smtClean="0"/>
              <a:t>"</a:t>
            </a:r>
            <a:r>
              <a:rPr lang="fr-FR" i="1" dirty="0" smtClean="0"/>
              <a:t>si une mesure unique de ma tension artérielle est de 14 mm Hg, </a:t>
            </a:r>
            <a:br>
              <a:rPr lang="fr-FR" i="1" dirty="0" smtClean="0"/>
            </a:br>
            <a:r>
              <a:rPr lang="fr-FR" i="1" dirty="0" smtClean="0"/>
              <a:t>des mesures répétées seraient le plus souvent entre 12 et 16</a:t>
            </a:r>
            <a:r>
              <a:rPr lang="fr-FR" dirty="0" smtClean="0"/>
              <a:t>"</a:t>
            </a:r>
          </a:p>
          <a:p>
            <a:endParaRPr lang="fr-FR" dirty="0"/>
          </a:p>
          <a:p>
            <a:endParaRPr lang="fr-FR" dirty="0" smtClean="0"/>
          </a:p>
          <a:p>
            <a:endParaRPr lang="fr-FR" dirty="0"/>
          </a:p>
          <a:p>
            <a:endParaRPr lang="fr-FR" dirty="0" smtClean="0"/>
          </a:p>
          <a:p>
            <a:endParaRPr lang="fr-FR" dirty="0"/>
          </a:p>
          <a:p>
            <a:endParaRPr lang="fr-FR" dirty="0" smtClean="0"/>
          </a:p>
          <a:p>
            <a:endParaRPr lang="fr-FR" dirty="0"/>
          </a:p>
          <a:p>
            <a:r>
              <a:rPr lang="fr-FR" dirty="0" smtClean="0"/>
              <a:t>De la même façon, la mesure de l'efficacité d'un médicament est une valeur, variable en fonction des mesures, associée à une probabilité</a:t>
            </a:r>
            <a:endParaRPr lang="fr-FR" dirty="0"/>
          </a:p>
        </p:txBody>
      </p:sp>
      <p:pic>
        <p:nvPicPr>
          <p:cNvPr id="11" name="Imag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53723" y="2132856"/>
            <a:ext cx="2942413" cy="1835957"/>
          </a:xfrm>
          <a:prstGeom prst="rect">
            <a:avLst/>
          </a:prstGeom>
        </p:spPr>
      </p:pic>
      <p:sp>
        <p:nvSpPr>
          <p:cNvPr id="6" name="ZoneTexte 5"/>
          <p:cNvSpPr txBox="1"/>
          <p:nvPr/>
        </p:nvSpPr>
        <p:spPr>
          <a:xfrm>
            <a:off x="3172801" y="3933056"/>
            <a:ext cx="2304256" cy="276999"/>
          </a:xfrm>
          <a:prstGeom prst="rect">
            <a:avLst/>
          </a:prstGeom>
          <a:noFill/>
        </p:spPr>
        <p:txBody>
          <a:bodyPr wrap="square" rtlCol="0">
            <a:spAutoFit/>
          </a:bodyPr>
          <a:lstStyle/>
          <a:p>
            <a:r>
              <a:rPr lang="fr-FR" dirty="0" smtClean="0"/>
              <a:t>12                     14                     16</a:t>
            </a:r>
            <a:endParaRPr lang="fr-FR" dirty="0"/>
          </a:p>
        </p:txBody>
      </p:sp>
    </p:spTree>
    <p:extLst>
      <p:ext uri="{BB962C8B-B14F-4D97-AF65-F5344CB8AC3E}">
        <p14:creationId xmlns:p14="http://schemas.microsoft.com/office/powerpoint/2010/main" val="198218703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contenu 6"/>
          <p:cNvSpPr>
            <a:spLocks noGrp="1"/>
          </p:cNvSpPr>
          <p:nvPr>
            <p:ph idx="1"/>
          </p:nvPr>
        </p:nvSpPr>
        <p:spPr>
          <a:xfrm>
            <a:off x="323528" y="836712"/>
            <a:ext cx="7848872" cy="5576911"/>
          </a:xfrm>
        </p:spPr>
        <p:txBody>
          <a:bodyPr/>
          <a:lstStyle/>
          <a:p>
            <a:r>
              <a:rPr lang="fr-FR" dirty="0" smtClean="0"/>
              <a:t>Un essai comparatif comporte 2 risques statistiques</a:t>
            </a:r>
          </a:p>
          <a:p>
            <a:r>
              <a:rPr lang="fr-FR" dirty="0" smtClean="0"/>
              <a:t>Le risque d'erreur </a:t>
            </a:r>
            <a:r>
              <a:rPr lang="fr-FR" dirty="0" smtClean="0">
                <a:sym typeface="Symbol" panose="05050102010706020507" pitchFamily="18" charset="2"/>
              </a:rPr>
              <a:t></a:t>
            </a:r>
            <a:endParaRPr lang="fr-FR" b="1" dirty="0" smtClean="0">
              <a:solidFill>
                <a:srgbClr val="FF0000"/>
              </a:solidFill>
            </a:endParaRPr>
          </a:p>
          <a:p>
            <a:pPr lvl="1"/>
            <a:r>
              <a:rPr lang="fr-FR" dirty="0" smtClean="0"/>
              <a:t>risque de première espèce</a:t>
            </a:r>
          </a:p>
          <a:p>
            <a:pPr lvl="1"/>
            <a:r>
              <a:rPr lang="fr-FR" dirty="0" smtClean="0"/>
              <a:t>c'est le risque de conclure à tort à l'efficacité d'un traitement inefficace</a:t>
            </a:r>
          </a:p>
          <a:p>
            <a:pPr lvl="1"/>
            <a:r>
              <a:rPr lang="fr-FR" dirty="0" smtClean="0">
                <a:sym typeface="Symbol" panose="05050102010706020507" pitchFamily="18" charset="2"/>
              </a:rPr>
              <a:t>classiquement, on admet un risque  de 5%</a:t>
            </a:r>
          </a:p>
          <a:p>
            <a:endParaRPr lang="fr-FR" dirty="0" smtClean="0">
              <a:sym typeface="Symbol" panose="05050102010706020507" pitchFamily="18" charset="2"/>
            </a:endParaRPr>
          </a:p>
          <a:p>
            <a:endParaRPr lang="fr-FR" dirty="0">
              <a:sym typeface="Symbol" panose="05050102010706020507" pitchFamily="18" charset="2"/>
            </a:endParaRPr>
          </a:p>
          <a:p>
            <a:endParaRPr lang="fr-FR" dirty="0" smtClean="0">
              <a:sym typeface="Symbol" panose="05050102010706020507" pitchFamily="18" charset="2"/>
            </a:endParaRPr>
          </a:p>
          <a:p>
            <a:endParaRPr lang="fr-FR" dirty="0">
              <a:sym typeface="Symbol" panose="05050102010706020507" pitchFamily="18" charset="2"/>
            </a:endParaRPr>
          </a:p>
          <a:p>
            <a:r>
              <a:rPr lang="fr-FR" dirty="0" smtClean="0">
                <a:sym typeface="Symbol" panose="05050102010706020507" pitchFamily="18" charset="2"/>
              </a:rPr>
              <a:t>Le risque d'erreur </a:t>
            </a:r>
            <a:endParaRPr lang="fr-FR" dirty="0" smtClean="0"/>
          </a:p>
          <a:p>
            <a:pPr lvl="1"/>
            <a:r>
              <a:rPr lang="fr-FR" dirty="0" smtClean="0"/>
              <a:t>risque de seconde espèce</a:t>
            </a:r>
          </a:p>
          <a:p>
            <a:pPr lvl="1"/>
            <a:r>
              <a:rPr lang="fr-FR" dirty="0" smtClean="0"/>
              <a:t>c'est le risque de conclure à tort à l'absence d'efficacité d'un traitement efficace</a:t>
            </a:r>
          </a:p>
          <a:p>
            <a:pPr lvl="1"/>
            <a:r>
              <a:rPr lang="fr-FR" dirty="0"/>
              <a:t>Le risque </a:t>
            </a:r>
            <a:r>
              <a:rPr lang="fr-FR" dirty="0">
                <a:sym typeface="Symbol" panose="05050102010706020507" pitchFamily="18" charset="2"/>
              </a:rPr>
              <a:t> est inconnu et est difficile à évaluer</a:t>
            </a:r>
            <a:endParaRPr lang="fr-FR" dirty="0"/>
          </a:p>
          <a:p>
            <a:pPr lvl="1"/>
            <a:r>
              <a:rPr lang="fr-FR" dirty="0" smtClean="0"/>
              <a:t>on appelle (1 </a:t>
            </a:r>
            <a:r>
              <a:rPr lang="fr-FR" dirty="0"/>
              <a:t>- </a:t>
            </a:r>
            <a:r>
              <a:rPr lang="fr-FR" dirty="0" smtClean="0">
                <a:sym typeface="Symbol" panose="05050102010706020507" pitchFamily="18" charset="2"/>
              </a:rPr>
              <a:t>) la puissance statistique de l'essai : probabilité </a:t>
            </a:r>
            <a:r>
              <a:rPr lang="fr-FR" dirty="0">
                <a:sym typeface="Symbol" panose="05050102010706020507" pitchFamily="18" charset="2"/>
              </a:rPr>
              <a:t>d'obtenir un résultat statistiquement significatif avec un traitement efficace</a:t>
            </a:r>
          </a:p>
          <a:p>
            <a:pPr lvl="1"/>
            <a:r>
              <a:rPr lang="fr-FR" dirty="0">
                <a:sym typeface="Symbol" panose="05050102010706020507" pitchFamily="18" charset="2"/>
              </a:rPr>
              <a:t>c'est comme le grossissement d'un </a:t>
            </a:r>
            <a:r>
              <a:rPr lang="fr-FR" dirty="0" smtClean="0">
                <a:sym typeface="Symbol" panose="05050102010706020507" pitchFamily="18" charset="2"/>
              </a:rPr>
              <a:t>microscope</a:t>
            </a:r>
            <a:endParaRPr lang="fr-FR" dirty="0">
              <a:sym typeface="Symbol" panose="05050102010706020507" pitchFamily="18" charset="2"/>
            </a:endParaRPr>
          </a:p>
        </p:txBody>
      </p:sp>
      <p:sp>
        <p:nvSpPr>
          <p:cNvPr id="2" name="Titre 1"/>
          <p:cNvSpPr>
            <a:spLocks noGrp="1"/>
          </p:cNvSpPr>
          <p:nvPr>
            <p:ph type="title"/>
          </p:nvPr>
        </p:nvSpPr>
        <p:spPr>
          <a:xfrm>
            <a:off x="323528" y="188640"/>
            <a:ext cx="7344816" cy="461665"/>
          </a:xfrm>
        </p:spPr>
        <p:txBody>
          <a:bodyPr/>
          <a:lstStyle/>
          <a:p>
            <a:r>
              <a:rPr lang="fr-FR" dirty="0" smtClean="0"/>
              <a:t>Les risques </a:t>
            </a:r>
            <a:r>
              <a:rPr lang="fr-FR" dirty="0" smtClean="0">
                <a:sym typeface="Symbol" panose="05050102010706020507" pitchFamily="18" charset="2"/>
              </a:rPr>
              <a:t> et</a:t>
            </a:r>
            <a:r>
              <a:rPr lang="fr-FR" dirty="0" smtClean="0"/>
              <a:t> </a:t>
            </a:r>
            <a:r>
              <a:rPr lang="fr-FR" dirty="0" smtClean="0">
                <a:sym typeface="Symbol" panose="05050102010706020507" pitchFamily="18" charset="2"/>
              </a:rPr>
              <a:t> de l'essai comparatif</a:t>
            </a:r>
            <a:endParaRPr lang="fr-FR" dirty="0"/>
          </a:p>
        </p:txBody>
      </p:sp>
      <p:sp>
        <p:nvSpPr>
          <p:cNvPr id="3" name="Espace réservé de la date 2"/>
          <p:cNvSpPr>
            <a:spLocks noGrp="1"/>
          </p:cNvSpPr>
          <p:nvPr>
            <p:ph type="dt" sz="half" idx="10"/>
          </p:nvPr>
        </p:nvSpPr>
        <p:spPr/>
        <p:txBody>
          <a:bodyPr/>
          <a:lstStyle/>
          <a:p>
            <a:fld id="{33B6F5E2-E583-413C-8922-3DC6CAA9D286}" type="datetime4">
              <a:rPr lang="fr-FR" smtClean="0"/>
              <a:pPr/>
              <a:t>14 octobre 2014</a:t>
            </a:fld>
            <a:endParaRPr lang="fr-FR" dirty="0"/>
          </a:p>
        </p:txBody>
      </p:sp>
      <p:sp>
        <p:nvSpPr>
          <p:cNvPr id="4" name="Espace réservé du pied de page 3"/>
          <p:cNvSpPr>
            <a:spLocks noGrp="1"/>
          </p:cNvSpPr>
          <p:nvPr>
            <p:ph type="ftr" sz="quarter" idx="11"/>
          </p:nvPr>
        </p:nvSpPr>
        <p:spPr/>
        <p:txBody>
          <a:bodyPr/>
          <a:lstStyle/>
          <a:p>
            <a:r>
              <a:rPr lang="fr-FR" smtClean="0"/>
              <a:t>Sunnikan Consulting 2012 - Tous droits réservés</a:t>
            </a:r>
            <a:endParaRPr lang="fr-FR" dirty="0"/>
          </a:p>
        </p:txBody>
      </p:sp>
      <p:sp>
        <p:nvSpPr>
          <p:cNvPr id="5" name="Espace réservé du numéro de diapositive 4"/>
          <p:cNvSpPr>
            <a:spLocks noGrp="1"/>
          </p:cNvSpPr>
          <p:nvPr>
            <p:ph type="sldNum" sz="quarter" idx="12"/>
          </p:nvPr>
        </p:nvSpPr>
        <p:spPr/>
        <p:txBody>
          <a:bodyPr/>
          <a:lstStyle/>
          <a:p>
            <a:fld id="{E1D61545-30E6-46C7-9396-3AB8FF037665}" type="slidenum">
              <a:rPr lang="fr-FR" smtClean="0"/>
              <a:pPr/>
              <a:t>70</a:t>
            </a:fld>
            <a:endParaRPr lang="fr-FR" dirty="0"/>
          </a:p>
        </p:txBody>
      </p:sp>
      <p:pic>
        <p:nvPicPr>
          <p:cNvPr id="11" name="Imag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93883" y="2814130"/>
            <a:ext cx="1331640" cy="830894"/>
          </a:xfrm>
          <a:prstGeom prst="rect">
            <a:avLst/>
          </a:prstGeom>
        </p:spPr>
      </p:pic>
      <p:pic>
        <p:nvPicPr>
          <p:cNvPr id="12" name="Imag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68552" y="2814130"/>
            <a:ext cx="1331640" cy="830894"/>
          </a:xfrm>
          <a:prstGeom prst="rect">
            <a:avLst/>
          </a:prstGeom>
        </p:spPr>
      </p:pic>
      <p:cxnSp>
        <p:nvCxnSpPr>
          <p:cNvPr id="13" name="Connecteur droit avec flèche 12"/>
          <p:cNvCxnSpPr/>
          <p:nvPr/>
        </p:nvCxnSpPr>
        <p:spPr>
          <a:xfrm>
            <a:off x="4968552" y="2598106"/>
            <a:ext cx="656971"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9713939"/>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Tests statistiques</a:t>
            </a:r>
            <a:endParaRPr lang="fr-FR" dirty="0"/>
          </a:p>
        </p:txBody>
      </p:sp>
      <p:sp>
        <p:nvSpPr>
          <p:cNvPr id="3" name="Espace réservé de la date 2"/>
          <p:cNvSpPr>
            <a:spLocks noGrp="1"/>
          </p:cNvSpPr>
          <p:nvPr>
            <p:ph type="dt" sz="half" idx="10"/>
          </p:nvPr>
        </p:nvSpPr>
        <p:spPr/>
        <p:txBody>
          <a:bodyPr/>
          <a:lstStyle/>
          <a:p>
            <a:fld id="{33B6F5E2-E583-413C-8922-3DC6CAA9D286}" type="datetime4">
              <a:rPr lang="fr-FR" smtClean="0"/>
              <a:pPr/>
              <a:t>14 octobre 2014</a:t>
            </a:fld>
            <a:endParaRPr lang="fr-FR" dirty="0"/>
          </a:p>
        </p:txBody>
      </p:sp>
      <p:sp>
        <p:nvSpPr>
          <p:cNvPr id="4" name="Espace réservé du pied de page 3"/>
          <p:cNvSpPr>
            <a:spLocks noGrp="1"/>
          </p:cNvSpPr>
          <p:nvPr>
            <p:ph type="ftr" sz="quarter" idx="11"/>
          </p:nvPr>
        </p:nvSpPr>
        <p:spPr/>
        <p:txBody>
          <a:bodyPr/>
          <a:lstStyle/>
          <a:p>
            <a:r>
              <a:rPr lang="fr-FR" smtClean="0"/>
              <a:t>Sunnikan Consulting 2012 - Tous droits réservés</a:t>
            </a:r>
            <a:endParaRPr lang="fr-FR" dirty="0"/>
          </a:p>
        </p:txBody>
      </p:sp>
      <p:sp>
        <p:nvSpPr>
          <p:cNvPr id="5" name="Espace réservé du numéro de diapositive 4"/>
          <p:cNvSpPr>
            <a:spLocks noGrp="1"/>
          </p:cNvSpPr>
          <p:nvPr>
            <p:ph type="sldNum" sz="quarter" idx="12"/>
          </p:nvPr>
        </p:nvSpPr>
        <p:spPr/>
        <p:txBody>
          <a:bodyPr/>
          <a:lstStyle/>
          <a:p>
            <a:fld id="{E1D61545-30E6-46C7-9396-3AB8FF037665}" type="slidenum">
              <a:rPr lang="fr-FR" smtClean="0"/>
              <a:pPr/>
              <a:t>71</a:t>
            </a:fld>
            <a:endParaRPr lang="fr-FR" dirty="0"/>
          </a:p>
        </p:txBody>
      </p:sp>
      <p:sp>
        <p:nvSpPr>
          <p:cNvPr id="6" name="Espace réservé du contenu 5"/>
          <p:cNvSpPr>
            <a:spLocks noGrp="1"/>
          </p:cNvSpPr>
          <p:nvPr>
            <p:ph idx="1"/>
          </p:nvPr>
        </p:nvSpPr>
        <p:spPr>
          <a:xfrm>
            <a:off x="323528" y="1124744"/>
            <a:ext cx="7344816" cy="1643527"/>
          </a:xfrm>
        </p:spPr>
        <p:txBody>
          <a:bodyPr/>
          <a:lstStyle/>
          <a:p>
            <a:r>
              <a:rPr lang="fr-FR" dirty="0" smtClean="0"/>
              <a:t>Un test statistique est une méthode mathématique qui consiste à rejeter ou non une certaine hypothèse : l'hypothèse nulle (H</a:t>
            </a:r>
            <a:r>
              <a:rPr lang="fr-FR" baseline="-25000" dirty="0" smtClean="0"/>
              <a:t>0</a:t>
            </a:r>
            <a:r>
              <a:rPr lang="fr-FR" dirty="0" smtClean="0"/>
              <a:t>)</a:t>
            </a:r>
          </a:p>
          <a:p>
            <a:pPr algn="l"/>
            <a:r>
              <a:rPr lang="fr-FR" dirty="0" smtClean="0"/>
              <a:t>Dans un essai comparatif de 2 traitements, l'hypothèse </a:t>
            </a:r>
            <a:r>
              <a:rPr lang="fr-FR" dirty="0"/>
              <a:t>nulle </a:t>
            </a:r>
            <a:r>
              <a:rPr lang="fr-FR" dirty="0" smtClean="0"/>
              <a:t>H</a:t>
            </a:r>
            <a:r>
              <a:rPr lang="fr-FR" baseline="-25000" dirty="0" smtClean="0"/>
              <a:t>0</a:t>
            </a:r>
            <a:r>
              <a:rPr lang="fr-FR" dirty="0" smtClean="0"/>
              <a:t> est l'absence d'effet : les </a:t>
            </a:r>
            <a:r>
              <a:rPr lang="fr-FR" dirty="0"/>
              <a:t>2 traitements sont équivalents</a:t>
            </a:r>
          </a:p>
          <a:p>
            <a:endParaRPr lang="fr-FR" dirty="0"/>
          </a:p>
        </p:txBody>
      </p:sp>
    </p:spTree>
    <p:extLst>
      <p:ext uri="{BB962C8B-B14F-4D97-AF65-F5344CB8AC3E}">
        <p14:creationId xmlns:p14="http://schemas.microsoft.com/office/powerpoint/2010/main" val="264234760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Risques d'erreur</a:t>
            </a:r>
            <a:endParaRPr lang="fr-FR" dirty="0"/>
          </a:p>
        </p:txBody>
      </p:sp>
      <p:sp>
        <p:nvSpPr>
          <p:cNvPr id="3" name="Espace réservé de la date 2"/>
          <p:cNvSpPr>
            <a:spLocks noGrp="1"/>
          </p:cNvSpPr>
          <p:nvPr>
            <p:ph type="dt" sz="half" idx="10"/>
          </p:nvPr>
        </p:nvSpPr>
        <p:spPr/>
        <p:txBody>
          <a:bodyPr/>
          <a:lstStyle/>
          <a:p>
            <a:fld id="{33B6F5E2-E583-413C-8922-3DC6CAA9D286}" type="datetime4">
              <a:rPr lang="fr-FR" smtClean="0"/>
              <a:pPr/>
              <a:t>14 octobre 2014</a:t>
            </a:fld>
            <a:endParaRPr lang="fr-FR" dirty="0"/>
          </a:p>
        </p:txBody>
      </p:sp>
      <p:sp>
        <p:nvSpPr>
          <p:cNvPr id="4" name="Espace réservé du pied de page 3"/>
          <p:cNvSpPr>
            <a:spLocks noGrp="1"/>
          </p:cNvSpPr>
          <p:nvPr>
            <p:ph type="ftr" sz="quarter" idx="11"/>
          </p:nvPr>
        </p:nvSpPr>
        <p:spPr/>
        <p:txBody>
          <a:bodyPr/>
          <a:lstStyle/>
          <a:p>
            <a:r>
              <a:rPr lang="fr-FR" smtClean="0"/>
              <a:t>Sunnikan Consulting 2012 - Tous droits réservés</a:t>
            </a:r>
            <a:endParaRPr lang="fr-FR" dirty="0"/>
          </a:p>
        </p:txBody>
      </p:sp>
      <p:sp>
        <p:nvSpPr>
          <p:cNvPr id="5" name="Espace réservé du numéro de diapositive 4"/>
          <p:cNvSpPr>
            <a:spLocks noGrp="1"/>
          </p:cNvSpPr>
          <p:nvPr>
            <p:ph type="sldNum" sz="quarter" idx="12"/>
          </p:nvPr>
        </p:nvSpPr>
        <p:spPr/>
        <p:txBody>
          <a:bodyPr/>
          <a:lstStyle/>
          <a:p>
            <a:fld id="{E1D61545-30E6-46C7-9396-3AB8FF037665}" type="slidenum">
              <a:rPr lang="fr-FR" smtClean="0"/>
              <a:pPr/>
              <a:t>72</a:t>
            </a:fld>
            <a:endParaRPr lang="fr-FR" dirty="0"/>
          </a:p>
        </p:txBody>
      </p:sp>
      <p:graphicFrame>
        <p:nvGraphicFramePr>
          <p:cNvPr id="7" name="Tableau 6"/>
          <p:cNvGraphicFramePr>
            <a:graphicFrameLocks noGrp="1"/>
          </p:cNvGraphicFramePr>
          <p:nvPr>
            <p:extLst/>
          </p:nvPr>
        </p:nvGraphicFramePr>
        <p:xfrm>
          <a:off x="521313" y="764704"/>
          <a:ext cx="8149700" cy="2570480"/>
        </p:xfrm>
        <a:graphic>
          <a:graphicData uri="http://schemas.openxmlformats.org/drawingml/2006/table">
            <a:tbl>
              <a:tblPr firstRow="1" bandRow="1">
                <a:tableStyleId>{2D5ABB26-0587-4C30-8999-92F81FD0307C}</a:tableStyleId>
              </a:tblPr>
              <a:tblGrid>
                <a:gridCol w="1170367"/>
                <a:gridCol w="1512168"/>
                <a:gridCol w="2736304"/>
                <a:gridCol w="2730861"/>
              </a:tblGrid>
              <a:tr h="370840">
                <a:tc rowSpan="2" gridSpan="2">
                  <a:txBody>
                    <a:bodyPr/>
                    <a:lstStyle/>
                    <a:p>
                      <a:pPr algn="ctr"/>
                      <a:endParaRPr lang="fr-FR" b="1" dirty="0"/>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2" hMerge="1">
                  <a:txBody>
                    <a:bodyPr/>
                    <a:lstStyle/>
                    <a:p>
                      <a:pPr algn="ctr"/>
                      <a:endParaRPr lang="fr-F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gridSpan="2">
                  <a:txBody>
                    <a:bodyPr/>
                    <a:lstStyle/>
                    <a:p>
                      <a:pPr algn="ctr"/>
                      <a:r>
                        <a:rPr lang="fr-FR" b="1" dirty="0" smtClean="0"/>
                        <a:t>Réalité</a:t>
                      </a:r>
                      <a:endParaRPr lang="fr-FR"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hMerge="1">
                  <a:txBody>
                    <a:bodyPr/>
                    <a:lstStyle/>
                    <a:p>
                      <a:pPr algn="ctr"/>
                      <a:endParaRPr lang="fr-F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r>
              <a:tr h="370840">
                <a:tc gridSpan="2" vMerge="1">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vMerge="1">
                  <a:txBody>
                    <a:bodyPr/>
                    <a:lstStyle/>
                    <a:p>
                      <a:pPr marL="0" indent="0" algn="l" defTabSz="914400" rtl="0" eaLnBrk="1" latinLnBrk="0" hangingPunct="1">
                        <a:buFont typeface="Arial" panose="020B0604020202020204" pitchFamily="34" charset="0"/>
                        <a:buNone/>
                      </a:pPr>
                      <a:endParaRPr lang="fr-FR" sz="1800"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defTabSz="914400" rtl="0" eaLnBrk="1" latinLnBrk="0" hangingPunct="1">
                        <a:buFont typeface="Arial" panose="020B0604020202020204" pitchFamily="34" charset="0"/>
                        <a:buNone/>
                      </a:pPr>
                      <a:r>
                        <a:rPr lang="fr-FR" sz="1800" b="1" kern="1200" dirty="0" smtClean="0">
                          <a:solidFill>
                            <a:schemeClr val="tx1"/>
                          </a:solidFill>
                          <a:latin typeface="+mn-lt"/>
                          <a:ea typeface="+mn-ea"/>
                          <a:cs typeface="+mn-cs"/>
                        </a:rPr>
                        <a:t>H</a:t>
                      </a:r>
                      <a:r>
                        <a:rPr lang="fr-FR" sz="1800" b="1" kern="1200" baseline="-25000" dirty="0" smtClean="0">
                          <a:solidFill>
                            <a:schemeClr val="tx1"/>
                          </a:solidFill>
                          <a:latin typeface="+mn-lt"/>
                          <a:ea typeface="+mn-ea"/>
                          <a:cs typeface="+mn-cs"/>
                        </a:rPr>
                        <a:t>0</a:t>
                      </a:r>
                      <a:r>
                        <a:rPr lang="fr-FR" sz="1800" b="1" kern="1200" dirty="0" smtClean="0">
                          <a:solidFill>
                            <a:schemeClr val="tx1"/>
                          </a:solidFill>
                          <a:latin typeface="+mn-lt"/>
                          <a:ea typeface="+mn-ea"/>
                          <a:cs typeface="+mn-cs"/>
                        </a:rPr>
                        <a:t> est vraie</a:t>
                      </a:r>
                      <a:endParaRPr lang="fr-FR" sz="1800" b="1" kern="1200" dirty="0">
                        <a:solidFill>
                          <a:schemeClr val="tx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marL="0" algn="ctr" defTabSz="914400" rtl="0" eaLnBrk="1" latinLnBrk="0" hangingPunct="1"/>
                      <a:r>
                        <a:rPr lang="fr-FR" sz="1800" b="1" kern="1200" dirty="0" smtClean="0">
                          <a:solidFill>
                            <a:schemeClr val="tx1"/>
                          </a:solidFill>
                          <a:latin typeface="+mn-lt"/>
                          <a:ea typeface="+mn-ea"/>
                          <a:cs typeface="+mn-cs"/>
                        </a:rPr>
                        <a:t>H</a:t>
                      </a:r>
                      <a:r>
                        <a:rPr lang="fr-FR" sz="1800" b="1" kern="1200" baseline="-25000" dirty="0" smtClean="0">
                          <a:solidFill>
                            <a:schemeClr val="tx1"/>
                          </a:solidFill>
                          <a:latin typeface="+mn-lt"/>
                          <a:ea typeface="+mn-ea"/>
                          <a:cs typeface="+mn-cs"/>
                        </a:rPr>
                        <a:t>0</a:t>
                      </a:r>
                      <a:r>
                        <a:rPr lang="fr-FR" sz="1800" b="1" kern="1200" dirty="0" smtClean="0">
                          <a:solidFill>
                            <a:schemeClr val="tx1"/>
                          </a:solidFill>
                          <a:latin typeface="+mn-lt"/>
                          <a:ea typeface="+mn-ea"/>
                          <a:cs typeface="+mn-cs"/>
                        </a:rPr>
                        <a:t> est fausse</a:t>
                      </a:r>
                      <a:endParaRPr lang="fr-FR" sz="1800" b="1" kern="1200" dirty="0">
                        <a:solidFill>
                          <a:schemeClr val="tx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r>
              <a:tr h="370840">
                <a:tc rowSpan="2">
                  <a:txBody>
                    <a:bodyPr/>
                    <a:lstStyle/>
                    <a:p>
                      <a:pPr algn="ctr"/>
                      <a:r>
                        <a:rPr lang="fr-FR" sz="1800" b="1" kern="1200" dirty="0" smtClean="0">
                          <a:solidFill>
                            <a:schemeClr val="tx1"/>
                          </a:solidFill>
                          <a:latin typeface="+mn-lt"/>
                          <a:ea typeface="+mn-ea"/>
                          <a:cs typeface="+mn-cs"/>
                        </a:rPr>
                        <a:t>Décision</a:t>
                      </a:r>
                      <a:endParaRPr lang="fr-FR" sz="1800" b="1" kern="1200" dirty="0">
                        <a:solidFill>
                          <a:schemeClr val="tx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r>
                        <a:rPr lang="fr-FR" sz="1800" b="1" kern="1200" dirty="0" smtClean="0">
                          <a:solidFill>
                            <a:schemeClr val="tx1"/>
                          </a:solidFill>
                          <a:latin typeface="+mn-lt"/>
                          <a:ea typeface="+mn-ea"/>
                          <a:cs typeface="+mn-cs"/>
                        </a:rPr>
                        <a:t>On ne rejette pas H</a:t>
                      </a:r>
                      <a:r>
                        <a:rPr lang="fr-FR" sz="1800" b="1" kern="1200" baseline="-25000" dirty="0" smtClean="0">
                          <a:solidFill>
                            <a:schemeClr val="tx1"/>
                          </a:solidFill>
                          <a:latin typeface="+mn-lt"/>
                          <a:ea typeface="+mn-ea"/>
                          <a:cs typeface="+mn-cs"/>
                        </a:rPr>
                        <a:t>0</a:t>
                      </a:r>
                      <a:endParaRPr lang="fr-FR" sz="1800" b="1" kern="1200" baseline="-25000" dirty="0">
                        <a:solidFill>
                          <a:schemeClr val="tx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marL="0" indent="0" algn="ctr">
                        <a:buFont typeface="Arial" panose="020B0604020202020204" pitchFamily="34" charset="0"/>
                        <a:buNone/>
                      </a:pPr>
                      <a:r>
                        <a:rPr lang="fr-FR" sz="1800" kern="1200" dirty="0" smtClean="0">
                          <a:solidFill>
                            <a:srgbClr val="003399"/>
                          </a:solidFill>
                          <a:latin typeface="+mn-lt"/>
                          <a:ea typeface="+mn-ea"/>
                          <a:cs typeface="+mn-cs"/>
                        </a:rPr>
                        <a:t>1-</a:t>
                      </a:r>
                      <a:r>
                        <a:rPr lang="fr-FR" sz="1800" kern="1200" dirty="0" smtClean="0">
                          <a:solidFill>
                            <a:srgbClr val="003399"/>
                          </a:solidFill>
                          <a:latin typeface="+mn-lt"/>
                          <a:ea typeface="+mn-ea"/>
                          <a:cs typeface="+mn-cs"/>
                          <a:sym typeface="Symbol" panose="05050102010706020507" pitchFamily="18" charset="2"/>
                        </a:rPr>
                        <a:t> = 0,95</a:t>
                      </a:r>
                      <a:endParaRPr lang="fr-FR" sz="1800" kern="1200" dirty="0">
                        <a:solidFill>
                          <a:srgbClr val="003399"/>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800" kern="1200" dirty="0" smtClean="0">
                          <a:solidFill>
                            <a:srgbClr val="003399"/>
                          </a:solidFill>
                          <a:latin typeface="+mn-lt"/>
                          <a:ea typeface="+mn-ea"/>
                          <a:cs typeface="+mn-cs"/>
                          <a:sym typeface="Symbol" panose="05050102010706020507" pitchFamily="18" charset="2"/>
                        </a:rPr>
                        <a:t> </a:t>
                      </a:r>
                      <a:br>
                        <a:rPr lang="fr-FR" sz="1800" kern="1200" dirty="0" smtClean="0">
                          <a:solidFill>
                            <a:srgbClr val="003399"/>
                          </a:solidFill>
                          <a:latin typeface="+mn-lt"/>
                          <a:ea typeface="+mn-ea"/>
                          <a:cs typeface="+mn-cs"/>
                          <a:sym typeface="Symbol" panose="05050102010706020507" pitchFamily="18" charset="2"/>
                        </a:rPr>
                      </a:br>
                      <a:r>
                        <a:rPr lang="fr-FR" sz="1800" kern="1200" dirty="0" smtClean="0">
                          <a:solidFill>
                            <a:srgbClr val="003399"/>
                          </a:solidFill>
                          <a:latin typeface="+mn-lt"/>
                          <a:ea typeface="+mn-ea"/>
                          <a:cs typeface="+mn-cs"/>
                          <a:sym typeface="Symbol" panose="05050102010706020507" pitchFamily="18" charset="2"/>
                        </a:rPr>
                        <a:t>(risque d'erreur de seconde espèce)</a:t>
                      </a:r>
                      <a:endParaRPr lang="fr-FR" sz="1800" kern="1200" dirty="0">
                        <a:solidFill>
                          <a:srgbClr val="003399"/>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vMerge="1">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800" b="1" kern="1200" dirty="0" smtClean="0">
                          <a:solidFill>
                            <a:schemeClr val="tx1"/>
                          </a:solidFill>
                          <a:latin typeface="+mn-lt"/>
                          <a:ea typeface="+mn-ea"/>
                          <a:cs typeface="+mn-cs"/>
                        </a:rPr>
                        <a:t>On rejette H</a:t>
                      </a:r>
                      <a:r>
                        <a:rPr lang="fr-FR" sz="1800" b="1" kern="1200" baseline="-25000" dirty="0" smtClean="0">
                          <a:solidFill>
                            <a:schemeClr val="tx1"/>
                          </a:solidFill>
                          <a:latin typeface="+mn-lt"/>
                          <a:ea typeface="+mn-ea"/>
                          <a:cs typeface="+mn-cs"/>
                        </a:rPr>
                        <a:t>0</a:t>
                      </a:r>
                      <a:endParaRPr lang="fr-FR" sz="1800" b="1" kern="1200" baseline="-25000" dirty="0">
                        <a:solidFill>
                          <a:schemeClr val="tx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a:r>
                        <a:rPr lang="fr-FR" dirty="0" smtClean="0">
                          <a:solidFill>
                            <a:srgbClr val="003399"/>
                          </a:solidFill>
                          <a:sym typeface="Symbol" panose="05050102010706020507" pitchFamily="18" charset="2"/>
                        </a:rPr>
                        <a:t> = 0,05 </a:t>
                      </a:r>
                      <a:br>
                        <a:rPr lang="fr-FR" dirty="0" smtClean="0">
                          <a:solidFill>
                            <a:srgbClr val="003399"/>
                          </a:solidFill>
                          <a:sym typeface="Symbol" panose="05050102010706020507" pitchFamily="18" charset="2"/>
                        </a:rPr>
                      </a:br>
                      <a:r>
                        <a:rPr lang="fr-FR" dirty="0" smtClean="0">
                          <a:solidFill>
                            <a:srgbClr val="003399"/>
                          </a:solidFill>
                          <a:sym typeface="Symbol" panose="05050102010706020507" pitchFamily="18" charset="2"/>
                        </a:rPr>
                        <a:t>(risque d'erreur de première espèce)</a:t>
                      </a:r>
                      <a:endParaRPr lang="fr-FR"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800" kern="1200" dirty="0" smtClean="0">
                          <a:solidFill>
                            <a:srgbClr val="003399"/>
                          </a:solidFill>
                          <a:latin typeface="+mn-lt"/>
                          <a:ea typeface="+mn-ea"/>
                          <a:cs typeface="+mn-cs"/>
                        </a:rPr>
                        <a:t>1 - </a:t>
                      </a:r>
                      <a:r>
                        <a:rPr lang="fr-FR" sz="1800" kern="1200" dirty="0" smtClean="0">
                          <a:solidFill>
                            <a:srgbClr val="003399"/>
                          </a:solidFill>
                          <a:latin typeface="+mn-lt"/>
                          <a:ea typeface="+mn-ea"/>
                          <a:cs typeface="+mn-cs"/>
                          <a:sym typeface="Symbol" panose="05050102010706020507" pitchFamily="18" charset="2"/>
                        </a:rPr>
                        <a:t> </a:t>
                      </a:r>
                      <a:br>
                        <a:rPr lang="fr-FR" sz="1800" kern="1200" dirty="0" smtClean="0">
                          <a:solidFill>
                            <a:srgbClr val="003399"/>
                          </a:solidFill>
                          <a:latin typeface="+mn-lt"/>
                          <a:ea typeface="+mn-ea"/>
                          <a:cs typeface="+mn-cs"/>
                          <a:sym typeface="Symbol" panose="05050102010706020507" pitchFamily="18" charset="2"/>
                        </a:rPr>
                      </a:br>
                      <a:r>
                        <a:rPr lang="fr-FR" sz="1800" kern="1200" dirty="0" smtClean="0">
                          <a:solidFill>
                            <a:srgbClr val="003399"/>
                          </a:solidFill>
                          <a:latin typeface="+mn-lt"/>
                          <a:ea typeface="+mn-ea"/>
                          <a:cs typeface="+mn-cs"/>
                          <a:sym typeface="Symbol" panose="05050102010706020507" pitchFamily="18" charset="2"/>
                        </a:rPr>
                        <a:t>(puissance du test)</a:t>
                      </a:r>
                      <a:endParaRPr lang="fr-FR" sz="1800" kern="1200" dirty="0">
                        <a:solidFill>
                          <a:srgbClr val="003399"/>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pic>
        <p:nvPicPr>
          <p:cNvPr id="8" name="Imag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32248" y="3933056"/>
            <a:ext cx="3275856" cy="2044013"/>
          </a:xfrm>
          <a:prstGeom prst="rect">
            <a:avLst/>
          </a:prstGeom>
        </p:spPr>
      </p:pic>
      <p:pic>
        <p:nvPicPr>
          <p:cNvPr id="9" name="Imag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36504" y="3933056"/>
            <a:ext cx="3275856" cy="2044013"/>
          </a:xfrm>
          <a:prstGeom prst="rect">
            <a:avLst/>
          </a:prstGeom>
        </p:spPr>
      </p:pic>
      <p:sp>
        <p:nvSpPr>
          <p:cNvPr id="12" name="ZoneTexte 11"/>
          <p:cNvSpPr txBox="1"/>
          <p:nvPr/>
        </p:nvSpPr>
        <p:spPr>
          <a:xfrm>
            <a:off x="2483768" y="3501008"/>
            <a:ext cx="1440160" cy="461665"/>
          </a:xfrm>
          <a:prstGeom prst="rect">
            <a:avLst/>
          </a:prstGeom>
          <a:noFill/>
        </p:spPr>
        <p:txBody>
          <a:bodyPr wrap="square" rtlCol="0">
            <a:spAutoFit/>
          </a:bodyPr>
          <a:lstStyle/>
          <a:p>
            <a:pPr algn="ctr"/>
            <a:r>
              <a:rPr lang="fr-FR" b="1" dirty="0" smtClean="0"/>
              <a:t>Distribution des différences sous H</a:t>
            </a:r>
            <a:r>
              <a:rPr lang="fr-FR" b="1" baseline="-25000" dirty="0" smtClean="0"/>
              <a:t>0</a:t>
            </a:r>
            <a:endParaRPr lang="fr-FR" b="1" baseline="-25000" dirty="0"/>
          </a:p>
        </p:txBody>
      </p:sp>
      <p:sp>
        <p:nvSpPr>
          <p:cNvPr id="13" name="ZoneTexte 12"/>
          <p:cNvSpPr txBox="1"/>
          <p:nvPr/>
        </p:nvSpPr>
        <p:spPr>
          <a:xfrm>
            <a:off x="5436096" y="3501008"/>
            <a:ext cx="1440160" cy="461665"/>
          </a:xfrm>
          <a:prstGeom prst="rect">
            <a:avLst/>
          </a:prstGeom>
          <a:noFill/>
        </p:spPr>
        <p:txBody>
          <a:bodyPr wrap="square" rtlCol="0">
            <a:spAutoFit/>
          </a:bodyPr>
          <a:lstStyle/>
          <a:p>
            <a:pPr algn="ctr"/>
            <a:r>
              <a:rPr lang="fr-FR" b="1" dirty="0" smtClean="0"/>
              <a:t>Distribution des différences sous H</a:t>
            </a:r>
            <a:r>
              <a:rPr lang="fr-FR" b="1" baseline="-25000" dirty="0" smtClean="0"/>
              <a:t>1</a:t>
            </a:r>
            <a:endParaRPr lang="fr-FR" b="1" baseline="-25000" dirty="0"/>
          </a:p>
        </p:txBody>
      </p:sp>
      <p:sp>
        <p:nvSpPr>
          <p:cNvPr id="14" name="ZoneTexte 13"/>
          <p:cNvSpPr txBox="1"/>
          <p:nvPr/>
        </p:nvSpPr>
        <p:spPr>
          <a:xfrm>
            <a:off x="3068216" y="5991671"/>
            <a:ext cx="351656" cy="276999"/>
          </a:xfrm>
          <a:prstGeom prst="rect">
            <a:avLst/>
          </a:prstGeom>
          <a:noFill/>
        </p:spPr>
        <p:txBody>
          <a:bodyPr wrap="square" rtlCol="0">
            <a:spAutoFit/>
          </a:bodyPr>
          <a:lstStyle/>
          <a:p>
            <a:pPr algn="ctr"/>
            <a:r>
              <a:rPr lang="fr-FR" b="1" dirty="0" smtClean="0"/>
              <a:t>0</a:t>
            </a:r>
            <a:endParaRPr lang="fr-FR" b="1" baseline="-25000" dirty="0"/>
          </a:p>
        </p:txBody>
      </p:sp>
      <p:sp>
        <p:nvSpPr>
          <p:cNvPr id="15" name="ZoneTexte 14"/>
          <p:cNvSpPr txBox="1"/>
          <p:nvPr/>
        </p:nvSpPr>
        <p:spPr>
          <a:xfrm>
            <a:off x="6020544" y="6021288"/>
            <a:ext cx="351656" cy="276999"/>
          </a:xfrm>
          <a:prstGeom prst="rect">
            <a:avLst/>
          </a:prstGeom>
          <a:noFill/>
        </p:spPr>
        <p:txBody>
          <a:bodyPr wrap="square" rtlCol="0">
            <a:spAutoFit/>
          </a:bodyPr>
          <a:lstStyle/>
          <a:p>
            <a:pPr algn="ctr"/>
            <a:r>
              <a:rPr lang="fr-FR" b="1" dirty="0" smtClean="0">
                <a:sym typeface="Symbol" panose="05050102010706020507" pitchFamily="18" charset="2"/>
              </a:rPr>
              <a:t></a:t>
            </a:r>
            <a:endParaRPr lang="fr-FR" b="1" baseline="-25000" dirty="0"/>
          </a:p>
        </p:txBody>
      </p:sp>
      <p:sp>
        <p:nvSpPr>
          <p:cNvPr id="16" name="ZoneTexte 15"/>
          <p:cNvSpPr txBox="1"/>
          <p:nvPr/>
        </p:nvSpPr>
        <p:spPr>
          <a:xfrm>
            <a:off x="7740352" y="5703639"/>
            <a:ext cx="1440160" cy="461665"/>
          </a:xfrm>
          <a:prstGeom prst="rect">
            <a:avLst/>
          </a:prstGeom>
          <a:noFill/>
        </p:spPr>
        <p:txBody>
          <a:bodyPr wrap="square" rtlCol="0">
            <a:spAutoFit/>
          </a:bodyPr>
          <a:lstStyle/>
          <a:p>
            <a:pPr algn="ctr"/>
            <a:r>
              <a:rPr lang="fr-FR" b="1" dirty="0" smtClean="0"/>
              <a:t>Différence des moyennes</a:t>
            </a:r>
            <a:endParaRPr lang="fr-FR" b="1" baseline="-25000" dirty="0"/>
          </a:p>
        </p:txBody>
      </p:sp>
    </p:spTree>
    <p:extLst>
      <p:ext uri="{BB962C8B-B14F-4D97-AF65-F5344CB8AC3E}">
        <p14:creationId xmlns:p14="http://schemas.microsoft.com/office/powerpoint/2010/main" val="32517631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188640"/>
            <a:ext cx="7344816" cy="461665"/>
          </a:xfrm>
        </p:spPr>
        <p:txBody>
          <a:bodyPr/>
          <a:lstStyle/>
          <a:p>
            <a:r>
              <a:rPr lang="fr-FR" dirty="0" smtClean="0"/>
              <a:t>Significativité "p"</a:t>
            </a:r>
            <a:endParaRPr lang="fr-FR" dirty="0"/>
          </a:p>
        </p:txBody>
      </p:sp>
      <p:sp>
        <p:nvSpPr>
          <p:cNvPr id="3" name="Espace réservé de la date 2"/>
          <p:cNvSpPr>
            <a:spLocks noGrp="1"/>
          </p:cNvSpPr>
          <p:nvPr>
            <p:ph type="dt" sz="half" idx="10"/>
          </p:nvPr>
        </p:nvSpPr>
        <p:spPr/>
        <p:txBody>
          <a:bodyPr/>
          <a:lstStyle/>
          <a:p>
            <a:fld id="{33B6F5E2-E583-413C-8922-3DC6CAA9D286}" type="datetime4">
              <a:rPr lang="fr-FR" smtClean="0"/>
              <a:pPr/>
              <a:t>14 octobre 2014</a:t>
            </a:fld>
            <a:endParaRPr lang="fr-FR" dirty="0"/>
          </a:p>
        </p:txBody>
      </p:sp>
      <p:sp>
        <p:nvSpPr>
          <p:cNvPr id="4" name="Espace réservé du pied de page 3"/>
          <p:cNvSpPr>
            <a:spLocks noGrp="1"/>
          </p:cNvSpPr>
          <p:nvPr>
            <p:ph type="ftr" sz="quarter" idx="11"/>
          </p:nvPr>
        </p:nvSpPr>
        <p:spPr/>
        <p:txBody>
          <a:bodyPr/>
          <a:lstStyle/>
          <a:p>
            <a:r>
              <a:rPr lang="fr-FR" smtClean="0"/>
              <a:t>Sunnikan Consulting 2012 - Tous droits réservés</a:t>
            </a:r>
            <a:endParaRPr lang="fr-FR" dirty="0"/>
          </a:p>
        </p:txBody>
      </p:sp>
      <p:sp>
        <p:nvSpPr>
          <p:cNvPr id="5" name="Espace réservé du numéro de diapositive 4"/>
          <p:cNvSpPr>
            <a:spLocks noGrp="1"/>
          </p:cNvSpPr>
          <p:nvPr>
            <p:ph type="sldNum" sz="quarter" idx="12"/>
          </p:nvPr>
        </p:nvSpPr>
        <p:spPr/>
        <p:txBody>
          <a:bodyPr/>
          <a:lstStyle/>
          <a:p>
            <a:fld id="{E1D61545-30E6-46C7-9396-3AB8FF037665}" type="slidenum">
              <a:rPr lang="fr-FR" smtClean="0"/>
              <a:pPr/>
              <a:t>73</a:t>
            </a:fld>
            <a:endParaRPr lang="fr-FR" dirty="0"/>
          </a:p>
        </p:txBody>
      </p:sp>
      <p:sp>
        <p:nvSpPr>
          <p:cNvPr id="7" name="Espace réservé du contenu 6"/>
          <p:cNvSpPr>
            <a:spLocks noGrp="1"/>
          </p:cNvSpPr>
          <p:nvPr>
            <p:ph idx="1"/>
          </p:nvPr>
        </p:nvSpPr>
        <p:spPr>
          <a:xfrm>
            <a:off x="323528" y="1124744"/>
            <a:ext cx="8496944" cy="5429179"/>
          </a:xfrm>
        </p:spPr>
        <p:txBody>
          <a:bodyPr/>
          <a:lstStyle/>
          <a:p>
            <a:r>
              <a:rPr lang="fr-FR" dirty="0"/>
              <a:t>Quand on réalise un test statistique, on lui associe sa significativité</a:t>
            </a:r>
          </a:p>
          <a:p>
            <a:pPr lvl="1"/>
            <a:r>
              <a:rPr lang="fr-FR" dirty="0"/>
              <a:t>c'est la probabilité d'obtenir, sous l'hypothèse nulle H</a:t>
            </a:r>
            <a:r>
              <a:rPr lang="fr-FR" baseline="-25000" dirty="0"/>
              <a:t>0</a:t>
            </a:r>
            <a:r>
              <a:rPr lang="fr-FR" dirty="0"/>
              <a:t>, une valeur supérieure ou égale à celle qui a été réellement observée</a:t>
            </a:r>
          </a:p>
          <a:p>
            <a:pPr lvl="1"/>
            <a:r>
              <a:rPr lang="fr-FR" dirty="0"/>
              <a:t>on la symbolise par "p"</a:t>
            </a:r>
          </a:p>
          <a:p>
            <a:r>
              <a:rPr lang="fr-FR" dirty="0" smtClean="0">
                <a:sym typeface="Symbol" panose="05050102010706020507" pitchFamily="18" charset="2"/>
              </a:rPr>
              <a:t>Devant un résultat, la probabilité "p" quantifie le risque </a:t>
            </a:r>
            <a:r>
              <a:rPr lang="fr-FR" dirty="0">
                <a:sym typeface="Symbol" panose="05050102010706020507" pitchFamily="18" charset="2"/>
              </a:rPr>
              <a:t>d'erreur </a:t>
            </a:r>
            <a:r>
              <a:rPr lang="fr-FR" dirty="0" smtClean="0">
                <a:sym typeface="Symbol" panose="05050102010706020507" pitchFamily="18" charset="2"/>
              </a:rPr>
              <a:t> :</a:t>
            </a:r>
          </a:p>
          <a:p>
            <a:pPr lvl="1"/>
            <a:r>
              <a:rPr lang="fr-FR" dirty="0" smtClean="0">
                <a:sym typeface="Symbol" panose="05050102010706020507" pitchFamily="18" charset="2"/>
              </a:rPr>
              <a:t>si p </a:t>
            </a:r>
            <a:r>
              <a:rPr lang="fr-FR" dirty="0"/>
              <a:t>≤ </a:t>
            </a:r>
            <a:r>
              <a:rPr lang="fr-FR" dirty="0" smtClean="0">
                <a:sym typeface="Symbol" panose="05050102010706020507" pitchFamily="18" charset="2"/>
              </a:rPr>
              <a:t> = 0,05 (le résultat est considéré comme statistiquement significatif)</a:t>
            </a:r>
          </a:p>
          <a:p>
            <a:pPr lvl="2"/>
            <a:r>
              <a:rPr lang="fr-FR" dirty="0" smtClean="0">
                <a:sym typeface="Symbol" panose="05050102010706020507" pitchFamily="18" charset="2"/>
              </a:rPr>
              <a:t>il y a moins de 5% de chances d'observer le résultat par pur hasard</a:t>
            </a:r>
          </a:p>
          <a:p>
            <a:pPr lvl="1"/>
            <a:r>
              <a:rPr lang="fr-FR" dirty="0" smtClean="0">
                <a:sym typeface="Symbol" panose="05050102010706020507" pitchFamily="18" charset="2"/>
              </a:rPr>
              <a:t>si </a:t>
            </a:r>
            <a:r>
              <a:rPr lang="fr-FR" dirty="0">
                <a:sym typeface="Symbol" panose="05050102010706020507" pitchFamily="18" charset="2"/>
              </a:rPr>
              <a:t>p &gt;  = </a:t>
            </a:r>
            <a:r>
              <a:rPr lang="fr-FR" dirty="0" smtClean="0">
                <a:sym typeface="Symbol" panose="05050102010706020507" pitchFamily="18" charset="2"/>
              </a:rPr>
              <a:t>5% (le résultat n'est pas considéré comme statistiquement significatif)</a:t>
            </a:r>
            <a:endParaRPr lang="fr-FR" dirty="0">
              <a:sym typeface="Symbol" panose="05050102010706020507" pitchFamily="18" charset="2"/>
            </a:endParaRPr>
          </a:p>
          <a:p>
            <a:pPr lvl="2" algn="l"/>
            <a:r>
              <a:rPr lang="fr-FR" dirty="0" smtClean="0">
                <a:sym typeface="Symbol" panose="05050102010706020507" pitchFamily="18" charset="2"/>
              </a:rPr>
              <a:t>soit il y a absence d'effet (mais l'absence de preuve n'est pas la preuve de l'absence)</a:t>
            </a:r>
          </a:p>
          <a:p>
            <a:pPr lvl="2" algn="l"/>
            <a:r>
              <a:rPr lang="fr-FR" dirty="0" smtClean="0">
                <a:sym typeface="Symbol" panose="05050102010706020507" pitchFamily="18" charset="2"/>
              </a:rPr>
              <a:t>soit l'essai manquait de puissance</a:t>
            </a:r>
          </a:p>
          <a:p>
            <a:pPr algn="l"/>
            <a:r>
              <a:rPr lang="fr-FR" dirty="0" smtClean="0">
                <a:sym typeface="Symbol" panose="05050102010706020507" pitchFamily="18" charset="2"/>
              </a:rPr>
              <a:t>"p" représente le degré de confiance dans le résultat !</a:t>
            </a:r>
          </a:p>
          <a:p>
            <a:pPr lvl="1" algn="l"/>
            <a:r>
              <a:rPr lang="fr-FR" i="1" dirty="0"/>
              <a:t>Le 4 juillet 2012, le CERN a annoncé avoir identifié</a:t>
            </a:r>
            <a:r>
              <a:rPr lang="fr-FR" i="1" dirty="0" smtClean="0"/>
              <a:t>,</a:t>
            </a:r>
            <a:br>
              <a:rPr lang="fr-FR" i="1" dirty="0" smtClean="0"/>
            </a:br>
            <a:r>
              <a:rPr lang="fr-FR" i="1" dirty="0" smtClean="0"/>
              <a:t>avec </a:t>
            </a:r>
            <a:r>
              <a:rPr lang="fr-FR" i="1" dirty="0"/>
              <a:t>un degré de confiance de 99,99997 %, </a:t>
            </a:r>
            <a:r>
              <a:rPr lang="fr-FR" i="1" dirty="0" smtClean="0"/>
              <a:t/>
            </a:r>
            <a:br>
              <a:rPr lang="fr-FR" i="1" dirty="0" smtClean="0"/>
            </a:br>
            <a:r>
              <a:rPr lang="fr-FR" i="1" dirty="0" smtClean="0"/>
              <a:t>un </a:t>
            </a:r>
            <a:r>
              <a:rPr lang="fr-FR" i="1" dirty="0"/>
              <a:t>nouveau boson compatible avec le boson de </a:t>
            </a:r>
            <a:r>
              <a:rPr lang="fr-FR" i="1" dirty="0" err="1"/>
              <a:t>Higgs</a:t>
            </a:r>
            <a:r>
              <a:rPr lang="fr-FR" i="1" dirty="0"/>
              <a:t> !</a:t>
            </a:r>
            <a:endParaRPr lang="fr-FR" i="1" dirty="0" smtClean="0">
              <a:sym typeface="Symbol" panose="05050102010706020507" pitchFamily="18" charset="2"/>
            </a:endParaRPr>
          </a:p>
          <a:p>
            <a:pPr algn="l"/>
            <a:r>
              <a:rPr lang="fr-FR" dirty="0" smtClean="0">
                <a:sym typeface="Symbol" panose="05050102010706020507" pitchFamily="18" charset="2"/>
              </a:rPr>
              <a:t>"p" ne représente pas la puissance de l'effet !</a:t>
            </a:r>
          </a:p>
          <a:p>
            <a:pPr lvl="3" algn="l"/>
            <a:endParaRPr lang="fr-FR" dirty="0" smtClean="0">
              <a:sym typeface="Symbol" panose="05050102010706020507" pitchFamily="18" charset="2"/>
            </a:endParaRPr>
          </a:p>
        </p:txBody>
      </p:sp>
      <p:pic>
        <p:nvPicPr>
          <p:cNvPr id="8" name="Imag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32240" y="4653347"/>
            <a:ext cx="2307748" cy="1439949"/>
          </a:xfrm>
          <a:prstGeom prst="rect">
            <a:avLst/>
          </a:prstGeom>
        </p:spPr>
      </p:pic>
    </p:spTree>
    <p:extLst>
      <p:ext uri="{BB962C8B-B14F-4D97-AF65-F5344CB8AC3E}">
        <p14:creationId xmlns:p14="http://schemas.microsoft.com/office/powerpoint/2010/main" val="135053077"/>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Interprétation d'un critère de jugement binaire 1/2</a:t>
            </a:r>
            <a:endParaRPr lang="fr-FR" dirty="0"/>
          </a:p>
        </p:txBody>
      </p:sp>
      <p:sp>
        <p:nvSpPr>
          <p:cNvPr id="3" name="Espace réservé de la date 2"/>
          <p:cNvSpPr>
            <a:spLocks noGrp="1"/>
          </p:cNvSpPr>
          <p:nvPr>
            <p:ph type="dt" sz="half" idx="10"/>
          </p:nvPr>
        </p:nvSpPr>
        <p:spPr/>
        <p:txBody>
          <a:bodyPr/>
          <a:lstStyle/>
          <a:p>
            <a:fld id="{33B6F5E2-E583-413C-8922-3DC6CAA9D286}" type="datetime4">
              <a:rPr lang="fr-FR" smtClean="0"/>
              <a:pPr/>
              <a:t>14 octobre 2014</a:t>
            </a:fld>
            <a:endParaRPr lang="fr-FR" dirty="0"/>
          </a:p>
        </p:txBody>
      </p:sp>
      <p:sp>
        <p:nvSpPr>
          <p:cNvPr id="4" name="Espace réservé du pied de page 3"/>
          <p:cNvSpPr>
            <a:spLocks noGrp="1"/>
          </p:cNvSpPr>
          <p:nvPr>
            <p:ph type="ftr" sz="quarter" idx="11"/>
          </p:nvPr>
        </p:nvSpPr>
        <p:spPr/>
        <p:txBody>
          <a:bodyPr/>
          <a:lstStyle/>
          <a:p>
            <a:r>
              <a:rPr lang="fr-FR" smtClean="0"/>
              <a:t>Sunnikan Consulting 2012 - Tous droits réservés</a:t>
            </a:r>
            <a:endParaRPr lang="fr-FR" dirty="0"/>
          </a:p>
        </p:txBody>
      </p:sp>
      <p:sp>
        <p:nvSpPr>
          <p:cNvPr id="5" name="Espace réservé du numéro de diapositive 4"/>
          <p:cNvSpPr>
            <a:spLocks noGrp="1"/>
          </p:cNvSpPr>
          <p:nvPr>
            <p:ph type="sldNum" sz="quarter" idx="12"/>
          </p:nvPr>
        </p:nvSpPr>
        <p:spPr/>
        <p:txBody>
          <a:bodyPr/>
          <a:lstStyle/>
          <a:p>
            <a:fld id="{E1D61545-30E6-46C7-9396-3AB8FF037665}" type="slidenum">
              <a:rPr lang="fr-FR" smtClean="0"/>
              <a:pPr/>
              <a:t>74</a:t>
            </a:fld>
            <a:endParaRPr lang="fr-FR" dirty="0"/>
          </a:p>
        </p:txBody>
      </p:sp>
      <p:sp>
        <p:nvSpPr>
          <p:cNvPr id="6" name="Espace réservé du contenu 5"/>
          <p:cNvSpPr>
            <a:spLocks noGrp="1"/>
          </p:cNvSpPr>
          <p:nvPr>
            <p:ph idx="1"/>
          </p:nvPr>
        </p:nvSpPr>
        <p:spPr>
          <a:xfrm>
            <a:off x="323528" y="1124744"/>
            <a:ext cx="8147372" cy="4912114"/>
          </a:xfrm>
        </p:spPr>
        <p:txBody>
          <a:bodyPr/>
          <a:lstStyle/>
          <a:p>
            <a:r>
              <a:rPr lang="fr-FR" dirty="0" smtClean="0"/>
              <a:t>Exemples de critères de jugement binaires :</a:t>
            </a:r>
          </a:p>
          <a:p>
            <a:pPr lvl="1"/>
            <a:r>
              <a:rPr lang="fr-FR" dirty="0" smtClean="0"/>
              <a:t>décès / survie</a:t>
            </a:r>
          </a:p>
          <a:p>
            <a:pPr lvl="1"/>
            <a:r>
              <a:rPr lang="fr-FR" dirty="0" smtClean="0"/>
              <a:t>succès / échec</a:t>
            </a:r>
          </a:p>
          <a:p>
            <a:pPr lvl="1"/>
            <a:r>
              <a:rPr lang="fr-FR" dirty="0" smtClean="0"/>
              <a:t>survenue d'un événement / non-survenue d'un événement</a:t>
            </a:r>
          </a:p>
          <a:p>
            <a:pPr>
              <a:tabLst>
                <a:tab pos="1162050" algn="l"/>
              </a:tabLst>
            </a:pPr>
            <a:r>
              <a:rPr lang="fr-FR" dirty="0" smtClean="0"/>
              <a:t>Risque	= probabilité de survenue de l'événement (au niveau individuel)</a:t>
            </a:r>
            <a:br>
              <a:rPr lang="fr-FR" dirty="0" smtClean="0"/>
            </a:br>
            <a:r>
              <a:rPr lang="fr-FR" dirty="0" smtClean="0"/>
              <a:t>	= proportion de patients présentant l'événement (au niveau collectif)</a:t>
            </a:r>
          </a:p>
          <a:p>
            <a:pPr lvl="1"/>
            <a:r>
              <a:rPr lang="fr-FR" dirty="0" smtClean="0"/>
              <a:t>Risque instantané : risque à un moment donné (par opposition au risque sur une période donnée)</a:t>
            </a:r>
          </a:p>
          <a:p>
            <a:r>
              <a:rPr lang="fr-FR" dirty="0" smtClean="0"/>
              <a:t>Risque Relatif : rapport des risques entre 2 groupes</a:t>
            </a:r>
          </a:p>
          <a:p>
            <a:pPr lvl="1"/>
            <a:r>
              <a:rPr lang="fr-FR" dirty="0" smtClean="0"/>
              <a:t>Exemple : 3 décès dans le groupe traité, 6 décès dans le groupe contrôle</a:t>
            </a:r>
          </a:p>
          <a:p>
            <a:pPr lvl="1"/>
            <a:r>
              <a:rPr lang="fr-FR" dirty="0" smtClean="0"/>
              <a:t>Risque Relatif = 3/6 = 0,5</a:t>
            </a:r>
          </a:p>
          <a:p>
            <a:r>
              <a:rPr lang="fr-FR" dirty="0" smtClean="0"/>
              <a:t>Risque Relatif Ajusté (= </a:t>
            </a:r>
            <a:r>
              <a:rPr lang="fr-FR" dirty="0" err="1" smtClean="0"/>
              <a:t>Hazard</a:t>
            </a:r>
            <a:r>
              <a:rPr lang="fr-FR" dirty="0" smtClean="0"/>
              <a:t> Ratio) : rapport des Risques Relatifs instantanés</a:t>
            </a:r>
          </a:p>
          <a:p>
            <a:pPr lvl="1"/>
            <a:r>
              <a:rPr lang="fr-FR" dirty="0" smtClean="0"/>
              <a:t>pour les données de survie</a:t>
            </a:r>
          </a:p>
          <a:p>
            <a:pPr lvl="1"/>
            <a:r>
              <a:rPr lang="fr-FR" dirty="0" smtClean="0"/>
              <a:t>représente l'effet traitement</a:t>
            </a:r>
          </a:p>
          <a:p>
            <a:pPr lvl="1"/>
            <a:r>
              <a:rPr lang="fr-FR" dirty="0" smtClean="0"/>
              <a:t>on peut parler également du logarithme du risque relatif ajusté (= </a:t>
            </a:r>
            <a:r>
              <a:rPr lang="fr-FR" dirty="0" err="1" smtClean="0"/>
              <a:t>LogHR</a:t>
            </a:r>
            <a:r>
              <a:rPr lang="fr-FR" dirty="0" smtClean="0"/>
              <a:t>)</a:t>
            </a:r>
            <a:endParaRPr lang="fr-FR" dirty="0"/>
          </a:p>
        </p:txBody>
      </p:sp>
    </p:spTree>
    <p:extLst>
      <p:ext uri="{BB962C8B-B14F-4D97-AF65-F5344CB8AC3E}">
        <p14:creationId xmlns:p14="http://schemas.microsoft.com/office/powerpoint/2010/main" val="6822368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Interprétation d'un critère de jugement binaire 2/2</a:t>
            </a:r>
            <a:endParaRPr lang="fr-FR" dirty="0"/>
          </a:p>
        </p:txBody>
      </p:sp>
      <p:sp>
        <p:nvSpPr>
          <p:cNvPr id="3" name="Espace réservé de la date 2"/>
          <p:cNvSpPr>
            <a:spLocks noGrp="1"/>
          </p:cNvSpPr>
          <p:nvPr>
            <p:ph type="dt" sz="half" idx="10"/>
          </p:nvPr>
        </p:nvSpPr>
        <p:spPr/>
        <p:txBody>
          <a:bodyPr/>
          <a:lstStyle/>
          <a:p>
            <a:fld id="{33B6F5E2-E583-413C-8922-3DC6CAA9D286}" type="datetime4">
              <a:rPr lang="fr-FR" smtClean="0"/>
              <a:pPr/>
              <a:t>14 octobre 2014</a:t>
            </a:fld>
            <a:endParaRPr lang="fr-FR" dirty="0"/>
          </a:p>
        </p:txBody>
      </p:sp>
      <p:sp>
        <p:nvSpPr>
          <p:cNvPr id="4" name="Espace réservé du pied de page 3"/>
          <p:cNvSpPr>
            <a:spLocks noGrp="1"/>
          </p:cNvSpPr>
          <p:nvPr>
            <p:ph type="ftr" sz="quarter" idx="11"/>
          </p:nvPr>
        </p:nvSpPr>
        <p:spPr/>
        <p:txBody>
          <a:bodyPr/>
          <a:lstStyle/>
          <a:p>
            <a:r>
              <a:rPr lang="fr-FR" smtClean="0"/>
              <a:t>Sunnikan Consulting 2012 - Tous droits réservés</a:t>
            </a:r>
            <a:endParaRPr lang="fr-FR" dirty="0"/>
          </a:p>
        </p:txBody>
      </p:sp>
      <p:sp>
        <p:nvSpPr>
          <p:cNvPr id="5" name="Espace réservé du numéro de diapositive 4"/>
          <p:cNvSpPr>
            <a:spLocks noGrp="1"/>
          </p:cNvSpPr>
          <p:nvPr>
            <p:ph type="sldNum" sz="quarter" idx="12"/>
          </p:nvPr>
        </p:nvSpPr>
        <p:spPr/>
        <p:txBody>
          <a:bodyPr/>
          <a:lstStyle/>
          <a:p>
            <a:fld id="{E1D61545-30E6-46C7-9396-3AB8FF037665}" type="slidenum">
              <a:rPr lang="fr-FR" smtClean="0"/>
              <a:pPr/>
              <a:t>75</a:t>
            </a:fld>
            <a:endParaRPr lang="fr-FR" dirty="0"/>
          </a:p>
        </p:txBody>
      </p:sp>
      <p:sp>
        <p:nvSpPr>
          <p:cNvPr id="6" name="Espace réservé du contenu 5"/>
          <p:cNvSpPr>
            <a:spLocks noGrp="1"/>
          </p:cNvSpPr>
          <p:nvPr>
            <p:ph idx="1"/>
          </p:nvPr>
        </p:nvSpPr>
        <p:spPr>
          <a:xfrm>
            <a:off x="323528" y="1124744"/>
            <a:ext cx="8280920" cy="3168352"/>
          </a:xfrm>
        </p:spPr>
        <p:txBody>
          <a:bodyPr/>
          <a:lstStyle/>
          <a:p>
            <a:r>
              <a:rPr lang="fr-FR" dirty="0" smtClean="0"/>
              <a:t>On </a:t>
            </a:r>
            <a:r>
              <a:rPr lang="fr-FR" dirty="0"/>
              <a:t>considère </a:t>
            </a:r>
            <a:r>
              <a:rPr lang="fr-FR" dirty="0" smtClean="0"/>
              <a:t>qu'un </a:t>
            </a:r>
            <a:r>
              <a:rPr lang="fr-FR" dirty="0"/>
              <a:t>risque est cliniquement significatif s'il est supérieur à 2, voire </a:t>
            </a:r>
            <a:r>
              <a:rPr lang="fr-FR" dirty="0" smtClean="0"/>
              <a:t>3</a:t>
            </a:r>
          </a:p>
          <a:p>
            <a:pPr lvl="1"/>
            <a:r>
              <a:rPr lang="fr-FR" dirty="0" smtClean="0"/>
              <a:t>ou </a:t>
            </a:r>
            <a:r>
              <a:rPr lang="fr-FR" dirty="0" err="1" smtClean="0"/>
              <a:t>LogHR</a:t>
            </a:r>
            <a:r>
              <a:rPr lang="fr-FR" dirty="0" smtClean="0"/>
              <a:t> &gt; 0,3 - 0,48</a:t>
            </a:r>
            <a:endParaRPr lang="fr-FR" dirty="0"/>
          </a:p>
          <a:p>
            <a:r>
              <a:rPr lang="fr-FR" dirty="0" smtClean="0"/>
              <a:t>Le </a:t>
            </a:r>
            <a:r>
              <a:rPr lang="fr-FR" dirty="0" err="1"/>
              <a:t>Hazard</a:t>
            </a:r>
            <a:r>
              <a:rPr lang="fr-FR" dirty="0"/>
              <a:t> Ratio est statistiquement significatif </a:t>
            </a:r>
            <a:r>
              <a:rPr lang="fr-FR" dirty="0" smtClean="0"/>
              <a:t>quand </a:t>
            </a:r>
            <a:r>
              <a:rPr lang="fr-FR" dirty="0"/>
              <a:t>son intervalle de confiance n'inclut pas la valeur </a:t>
            </a:r>
            <a:r>
              <a:rPr lang="fr-FR" dirty="0" smtClean="0"/>
              <a:t>1</a:t>
            </a:r>
          </a:p>
          <a:p>
            <a:pPr lvl="1"/>
            <a:r>
              <a:rPr lang="fr-FR" dirty="0" smtClean="0"/>
              <a:t>ou </a:t>
            </a:r>
            <a:r>
              <a:rPr lang="fr-FR" dirty="0" err="1" smtClean="0"/>
              <a:t>LogHR</a:t>
            </a:r>
            <a:r>
              <a:rPr lang="fr-FR" dirty="0" smtClean="0"/>
              <a:t> n'inclut pas la valeur 0</a:t>
            </a:r>
          </a:p>
          <a:p>
            <a:r>
              <a:rPr lang="fr-FR" dirty="0" smtClean="0"/>
              <a:t>Exemple :</a:t>
            </a:r>
          </a:p>
          <a:p>
            <a:pPr lvl="1"/>
            <a:r>
              <a:rPr lang="fr-FR" dirty="0" err="1" smtClean="0"/>
              <a:t>Hazard</a:t>
            </a:r>
            <a:r>
              <a:rPr lang="fr-FR" dirty="0" smtClean="0"/>
              <a:t> </a:t>
            </a:r>
            <a:r>
              <a:rPr lang="fr-FR" dirty="0"/>
              <a:t>Ratio </a:t>
            </a:r>
            <a:r>
              <a:rPr lang="fr-FR" dirty="0" smtClean="0"/>
              <a:t>= 1,45, intervalle </a:t>
            </a:r>
            <a:r>
              <a:rPr lang="fr-FR" dirty="0"/>
              <a:t>de confiance à 95</a:t>
            </a:r>
            <a:r>
              <a:rPr lang="fr-FR" dirty="0" smtClean="0"/>
              <a:t>% compris </a:t>
            </a:r>
            <a:r>
              <a:rPr lang="fr-FR" dirty="0"/>
              <a:t>entre </a:t>
            </a:r>
            <a:r>
              <a:rPr lang="fr-FR" dirty="0" smtClean="0"/>
              <a:t>1,12 </a:t>
            </a:r>
            <a:r>
              <a:rPr lang="fr-FR" dirty="0"/>
              <a:t>et </a:t>
            </a:r>
            <a:r>
              <a:rPr lang="fr-FR" dirty="0" smtClean="0"/>
              <a:t>1,78</a:t>
            </a:r>
          </a:p>
          <a:p>
            <a:pPr marL="714375" lvl="1" indent="0">
              <a:buNone/>
            </a:pPr>
            <a:r>
              <a:rPr lang="fr-FR" dirty="0">
                <a:sym typeface="Wingdings" panose="05000000000000000000" pitchFamily="2" charset="2"/>
              </a:rPr>
              <a:t> l</a:t>
            </a:r>
            <a:r>
              <a:rPr lang="fr-FR" dirty="0"/>
              <a:t>e </a:t>
            </a:r>
            <a:r>
              <a:rPr lang="fr-FR" dirty="0" err="1"/>
              <a:t>Hazard</a:t>
            </a:r>
            <a:r>
              <a:rPr lang="fr-FR" dirty="0"/>
              <a:t> Ratio </a:t>
            </a:r>
            <a:r>
              <a:rPr lang="fr-FR" dirty="0" smtClean="0"/>
              <a:t>est </a:t>
            </a:r>
            <a:r>
              <a:rPr lang="fr-FR" b="1" dirty="0" smtClean="0"/>
              <a:t>statistiquement</a:t>
            </a:r>
            <a:r>
              <a:rPr lang="fr-FR" dirty="0" smtClean="0"/>
              <a:t> significatif (n'inclut pas 1)</a:t>
            </a:r>
            <a:endParaRPr lang="fr-FR" dirty="0"/>
          </a:p>
          <a:p>
            <a:pPr marL="714375" lvl="1" indent="0">
              <a:buNone/>
            </a:pPr>
            <a:r>
              <a:rPr lang="fr-FR" dirty="0" smtClean="0">
                <a:sym typeface="Wingdings" panose="05000000000000000000" pitchFamily="2" charset="2"/>
              </a:rPr>
              <a:t> l</a:t>
            </a:r>
            <a:r>
              <a:rPr lang="fr-FR" dirty="0" smtClean="0"/>
              <a:t>e </a:t>
            </a:r>
            <a:r>
              <a:rPr lang="fr-FR" dirty="0" err="1"/>
              <a:t>Hazard</a:t>
            </a:r>
            <a:r>
              <a:rPr lang="fr-FR" dirty="0"/>
              <a:t> Ratio </a:t>
            </a:r>
            <a:r>
              <a:rPr lang="fr-FR" dirty="0" smtClean="0"/>
              <a:t>n'est pas </a:t>
            </a:r>
            <a:r>
              <a:rPr lang="fr-FR" b="1" dirty="0" smtClean="0"/>
              <a:t>cliniquement</a:t>
            </a:r>
            <a:r>
              <a:rPr lang="fr-FR" dirty="0" smtClean="0"/>
              <a:t> significatif (&lt; 2)</a:t>
            </a:r>
            <a:endParaRPr lang="fr-FR" dirty="0"/>
          </a:p>
        </p:txBody>
      </p:sp>
    </p:spTree>
    <p:extLst>
      <p:ext uri="{BB962C8B-B14F-4D97-AF65-F5344CB8AC3E}">
        <p14:creationId xmlns:p14="http://schemas.microsoft.com/office/powerpoint/2010/main" val="13695023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p:txBody>
          <a:bodyPr/>
          <a:lstStyle/>
          <a:p>
            <a:r>
              <a:rPr lang="fr-FR" dirty="0" smtClean="0"/>
              <a:t>Lecture critique de l'essai comparatif</a:t>
            </a:r>
            <a:endParaRPr lang="fr-FR" dirty="0"/>
          </a:p>
        </p:txBody>
      </p:sp>
      <p:sp>
        <p:nvSpPr>
          <p:cNvPr id="2" name="Espace réservé de la date 1"/>
          <p:cNvSpPr>
            <a:spLocks noGrp="1"/>
          </p:cNvSpPr>
          <p:nvPr>
            <p:ph type="dt" sz="half" idx="10"/>
          </p:nvPr>
        </p:nvSpPr>
        <p:spPr/>
        <p:txBody>
          <a:bodyPr/>
          <a:lstStyle/>
          <a:p>
            <a:fld id="{33B6F5E2-E583-413C-8922-3DC6CAA9D286}" type="datetime4">
              <a:rPr lang="fr-FR" smtClean="0"/>
              <a:pPr/>
              <a:t>14 octobre 2014</a:t>
            </a:fld>
            <a:endParaRPr lang="fr-FR" dirty="0"/>
          </a:p>
        </p:txBody>
      </p:sp>
      <p:sp>
        <p:nvSpPr>
          <p:cNvPr id="3" name="Espace réservé du pied de page 2"/>
          <p:cNvSpPr>
            <a:spLocks noGrp="1"/>
          </p:cNvSpPr>
          <p:nvPr>
            <p:ph type="ftr" sz="quarter" idx="11"/>
          </p:nvPr>
        </p:nvSpPr>
        <p:spPr/>
        <p:txBody>
          <a:bodyPr/>
          <a:lstStyle/>
          <a:p>
            <a:r>
              <a:rPr lang="fr-FR" smtClean="0"/>
              <a:t>Sunnikan Consulting 2012 - Tous droits réservés</a:t>
            </a:r>
            <a:endParaRPr lang="fr-FR" dirty="0"/>
          </a:p>
        </p:txBody>
      </p:sp>
      <p:sp>
        <p:nvSpPr>
          <p:cNvPr id="4" name="Espace réservé du numéro de diapositive 3"/>
          <p:cNvSpPr>
            <a:spLocks noGrp="1"/>
          </p:cNvSpPr>
          <p:nvPr>
            <p:ph type="sldNum" sz="quarter" idx="12"/>
          </p:nvPr>
        </p:nvSpPr>
        <p:spPr/>
        <p:txBody>
          <a:bodyPr/>
          <a:lstStyle/>
          <a:p>
            <a:fld id="{E1D61545-30E6-46C7-9396-3AB8FF037665}" type="slidenum">
              <a:rPr lang="fr-FR" smtClean="0"/>
              <a:pPr/>
              <a:t>76</a:t>
            </a:fld>
            <a:endParaRPr lang="fr-FR" dirty="0"/>
          </a:p>
        </p:txBody>
      </p:sp>
      <p:sp>
        <p:nvSpPr>
          <p:cNvPr id="7" name="Espace réservé du contenu 6"/>
          <p:cNvSpPr>
            <a:spLocks noGrp="1"/>
          </p:cNvSpPr>
          <p:nvPr>
            <p:ph idx="1"/>
          </p:nvPr>
        </p:nvSpPr>
        <p:spPr>
          <a:xfrm>
            <a:off x="323528" y="1124744"/>
            <a:ext cx="7344816" cy="2917722"/>
          </a:xfrm>
        </p:spPr>
        <p:txBody>
          <a:bodyPr/>
          <a:lstStyle/>
          <a:p>
            <a:r>
              <a:rPr lang="fr-FR" dirty="0" smtClean="0"/>
              <a:t>Méthodologie de l'étude : la méthodologie est-elle appropriée ?</a:t>
            </a:r>
          </a:p>
          <a:p>
            <a:r>
              <a:rPr lang="fr-FR" dirty="0" smtClean="0"/>
              <a:t>Résultat sur le critère principal</a:t>
            </a:r>
          </a:p>
          <a:p>
            <a:r>
              <a:rPr lang="fr-FR" dirty="0" smtClean="0"/>
              <a:t>Signification </a:t>
            </a:r>
            <a:r>
              <a:rPr lang="fr-FR" b="1" dirty="0" smtClean="0"/>
              <a:t>statistique</a:t>
            </a:r>
            <a:r>
              <a:rPr lang="fr-FR" dirty="0" smtClean="0"/>
              <a:t> du résultat</a:t>
            </a:r>
          </a:p>
          <a:p>
            <a:pPr lvl="1"/>
            <a:r>
              <a:rPr lang="fr-FR" dirty="0" smtClean="0"/>
              <a:t>p &lt;0,05 : résultat significatif</a:t>
            </a:r>
          </a:p>
          <a:p>
            <a:r>
              <a:rPr lang="fr-FR" dirty="0" smtClean="0"/>
              <a:t>Signification </a:t>
            </a:r>
            <a:r>
              <a:rPr lang="fr-FR" b="1" dirty="0" smtClean="0"/>
              <a:t>médicale</a:t>
            </a:r>
            <a:r>
              <a:rPr lang="fr-FR" dirty="0" smtClean="0"/>
              <a:t> du résultat</a:t>
            </a:r>
          </a:p>
          <a:p>
            <a:r>
              <a:rPr lang="fr-FR" dirty="0" smtClean="0"/>
              <a:t>Cohérence médicale : le résultat est-il cohérent avec les connaissances actuelles ?</a:t>
            </a:r>
          </a:p>
          <a:p>
            <a:r>
              <a:rPr lang="fr-FR" dirty="0" smtClean="0"/>
              <a:t>Représentativité du résultat : le résultat est-il extrapolable à mes patients ?</a:t>
            </a:r>
            <a:endParaRPr lang="fr-FR" dirty="0"/>
          </a:p>
        </p:txBody>
      </p:sp>
    </p:spTree>
    <p:extLst>
      <p:ext uri="{BB962C8B-B14F-4D97-AF65-F5344CB8AC3E}">
        <p14:creationId xmlns:p14="http://schemas.microsoft.com/office/powerpoint/2010/main" val="137537438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188640"/>
            <a:ext cx="7344816" cy="830997"/>
          </a:xfrm>
        </p:spPr>
        <p:txBody>
          <a:bodyPr/>
          <a:lstStyle/>
          <a:p>
            <a:r>
              <a:rPr lang="fr-FR" dirty="0" smtClean="0"/>
              <a:t>Lecture critique de la courbe de survie</a:t>
            </a:r>
            <a:br>
              <a:rPr lang="fr-FR" dirty="0" smtClean="0"/>
            </a:br>
            <a:r>
              <a:rPr lang="fr-FR" dirty="0" smtClean="0"/>
              <a:t>L'étude de survie</a:t>
            </a:r>
            <a:endParaRPr lang="fr-FR" dirty="0"/>
          </a:p>
        </p:txBody>
      </p:sp>
      <p:sp>
        <p:nvSpPr>
          <p:cNvPr id="3" name="Espace réservé de la date 2"/>
          <p:cNvSpPr>
            <a:spLocks noGrp="1"/>
          </p:cNvSpPr>
          <p:nvPr>
            <p:ph type="dt" sz="half" idx="10"/>
          </p:nvPr>
        </p:nvSpPr>
        <p:spPr/>
        <p:txBody>
          <a:bodyPr/>
          <a:lstStyle/>
          <a:p>
            <a:fld id="{33B6F5E2-E583-413C-8922-3DC6CAA9D286}" type="datetime4">
              <a:rPr lang="fr-FR" smtClean="0"/>
              <a:pPr/>
              <a:t>14 octobre 2014</a:t>
            </a:fld>
            <a:endParaRPr lang="fr-FR" dirty="0"/>
          </a:p>
        </p:txBody>
      </p:sp>
      <p:sp>
        <p:nvSpPr>
          <p:cNvPr id="4" name="Espace réservé du pied de page 3"/>
          <p:cNvSpPr>
            <a:spLocks noGrp="1"/>
          </p:cNvSpPr>
          <p:nvPr>
            <p:ph type="ftr" sz="quarter" idx="11"/>
          </p:nvPr>
        </p:nvSpPr>
        <p:spPr/>
        <p:txBody>
          <a:bodyPr/>
          <a:lstStyle/>
          <a:p>
            <a:r>
              <a:rPr lang="fr-FR" smtClean="0"/>
              <a:t>Sunnikan Consulting 2012 - Tous droits réservés</a:t>
            </a:r>
            <a:endParaRPr lang="fr-FR" dirty="0"/>
          </a:p>
        </p:txBody>
      </p:sp>
      <p:sp>
        <p:nvSpPr>
          <p:cNvPr id="5" name="Espace réservé du numéro de diapositive 4"/>
          <p:cNvSpPr>
            <a:spLocks noGrp="1"/>
          </p:cNvSpPr>
          <p:nvPr>
            <p:ph type="sldNum" sz="quarter" idx="12"/>
          </p:nvPr>
        </p:nvSpPr>
        <p:spPr/>
        <p:txBody>
          <a:bodyPr/>
          <a:lstStyle/>
          <a:p>
            <a:fld id="{E1D61545-30E6-46C7-9396-3AB8FF037665}" type="slidenum">
              <a:rPr lang="fr-FR" smtClean="0"/>
              <a:pPr/>
              <a:t>77</a:t>
            </a:fld>
            <a:endParaRPr lang="fr-FR" dirty="0"/>
          </a:p>
        </p:txBody>
      </p:sp>
      <p:sp>
        <p:nvSpPr>
          <p:cNvPr id="7" name="Espace réservé du contenu 6"/>
          <p:cNvSpPr>
            <a:spLocks noGrp="1"/>
          </p:cNvSpPr>
          <p:nvPr>
            <p:ph idx="1"/>
          </p:nvPr>
        </p:nvSpPr>
        <p:spPr>
          <a:xfrm>
            <a:off x="323528" y="1668630"/>
            <a:ext cx="7488832" cy="4247317"/>
          </a:xfrm>
        </p:spPr>
        <p:txBody>
          <a:bodyPr/>
          <a:lstStyle/>
          <a:p>
            <a:r>
              <a:rPr lang="fr-FR" dirty="0" smtClean="0"/>
              <a:t>Représentation par une courbe de survie</a:t>
            </a:r>
          </a:p>
          <a:p>
            <a:pPr lvl="1"/>
            <a:r>
              <a:rPr lang="fr-FR" dirty="0" smtClean="0"/>
              <a:t>Temps en abscisse</a:t>
            </a:r>
          </a:p>
          <a:p>
            <a:pPr lvl="1"/>
            <a:r>
              <a:rPr lang="fr-FR" dirty="0" smtClean="0"/>
              <a:t>Taux de survie en ordonnées (0% - 100%)</a:t>
            </a:r>
          </a:p>
          <a:p>
            <a:pPr lvl="1" algn="l"/>
            <a:r>
              <a:rPr lang="fr-FR" dirty="0" smtClean="0"/>
              <a:t>Courbe en marche d'escalier (+ 2 courbes </a:t>
            </a:r>
            <a:br>
              <a:rPr lang="fr-FR" dirty="0" smtClean="0"/>
            </a:br>
            <a:r>
              <a:rPr lang="fr-FR" dirty="0" smtClean="0"/>
              <a:t>d'intervalle de confiance à 95%)</a:t>
            </a:r>
          </a:p>
          <a:p>
            <a:pPr algn="l"/>
            <a:r>
              <a:rPr lang="fr-FR" dirty="0" smtClean="0"/>
              <a:t>Critères de jugement </a:t>
            </a:r>
          </a:p>
          <a:p>
            <a:pPr lvl="1" algn="l"/>
            <a:r>
              <a:rPr lang="fr-FR" dirty="0" smtClean="0"/>
              <a:t>survie sans progression de la maladie ("</a:t>
            </a:r>
            <a:r>
              <a:rPr lang="fr-FR" i="1" dirty="0" smtClean="0"/>
              <a:t>progression-free </a:t>
            </a:r>
            <a:r>
              <a:rPr lang="fr-FR" i="1" dirty="0" err="1" smtClean="0"/>
              <a:t>survival</a:t>
            </a:r>
            <a:r>
              <a:rPr lang="fr-FR" dirty="0" smtClean="0"/>
              <a:t>")</a:t>
            </a:r>
          </a:p>
          <a:p>
            <a:pPr lvl="1" algn="l"/>
            <a:r>
              <a:rPr lang="fr-FR" dirty="0" smtClean="0"/>
              <a:t>survie sans rechute ("</a:t>
            </a:r>
            <a:r>
              <a:rPr lang="fr-FR" i="1" dirty="0" err="1" smtClean="0"/>
              <a:t>recurrence</a:t>
            </a:r>
            <a:r>
              <a:rPr lang="fr-FR" i="1" dirty="0" smtClean="0"/>
              <a:t>-free </a:t>
            </a:r>
            <a:r>
              <a:rPr lang="fr-FR" i="1" dirty="0" err="1" smtClean="0"/>
              <a:t>survival</a:t>
            </a:r>
            <a:r>
              <a:rPr lang="fr-FR" dirty="0" smtClean="0"/>
              <a:t>", "</a:t>
            </a:r>
            <a:r>
              <a:rPr lang="fr-FR" i="1" dirty="0" smtClean="0"/>
              <a:t>relapse-free </a:t>
            </a:r>
            <a:r>
              <a:rPr lang="fr-FR" i="1" dirty="0" err="1" smtClean="0"/>
              <a:t>survival</a:t>
            </a:r>
            <a:r>
              <a:rPr lang="fr-FR" dirty="0" smtClean="0"/>
              <a:t>")</a:t>
            </a:r>
          </a:p>
          <a:p>
            <a:pPr algn="l"/>
            <a:r>
              <a:rPr lang="fr-FR" dirty="0" smtClean="0"/>
              <a:t>Une censure survient lorsque l'on arrête de suivre un patient avant la survenue de l'événement </a:t>
            </a:r>
          </a:p>
          <a:p>
            <a:pPr lvl="1" algn="l"/>
            <a:r>
              <a:rPr lang="fr-FR" dirty="0" smtClean="0">
                <a:sym typeface="Wingdings" panose="05000000000000000000" pitchFamily="2" charset="2"/>
              </a:rPr>
              <a:t> impossibilité de calculer une durée de survie moyenne</a:t>
            </a:r>
          </a:p>
          <a:p>
            <a:pPr lvl="1" algn="l"/>
            <a:r>
              <a:rPr lang="fr-FR" dirty="0" smtClean="0">
                <a:sym typeface="Wingdings" panose="05000000000000000000" pitchFamily="2" charset="2"/>
              </a:rPr>
              <a:t>les censures sont représentées par une croix sur la courbe</a:t>
            </a:r>
            <a:endParaRPr lang="fr-FR" dirty="0" smtClean="0"/>
          </a:p>
          <a:p>
            <a:pPr algn="l"/>
            <a:r>
              <a:rPr lang="fr-FR" dirty="0" smtClean="0"/>
              <a:t>Analyse par la méthode de Kaplan-Meier</a:t>
            </a:r>
            <a:endParaRPr lang="fr-FR" dirty="0"/>
          </a:p>
        </p:txBody>
      </p:sp>
      <p:pic>
        <p:nvPicPr>
          <p:cNvPr id="9" name="Imag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64088" y="650305"/>
            <a:ext cx="3753853" cy="2785961"/>
          </a:xfrm>
          <a:prstGeom prst="rect">
            <a:avLst/>
          </a:prstGeom>
        </p:spPr>
      </p:pic>
    </p:spTree>
    <p:extLst>
      <p:ext uri="{BB962C8B-B14F-4D97-AF65-F5344CB8AC3E}">
        <p14:creationId xmlns:p14="http://schemas.microsoft.com/office/powerpoint/2010/main" val="12938776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188640"/>
            <a:ext cx="7344816" cy="830997"/>
          </a:xfrm>
        </p:spPr>
        <p:txBody>
          <a:bodyPr/>
          <a:lstStyle/>
          <a:p>
            <a:r>
              <a:rPr lang="fr-FR" dirty="0"/>
              <a:t>Lecture critique de la courbe de survie</a:t>
            </a:r>
            <a:br>
              <a:rPr lang="fr-FR" dirty="0"/>
            </a:br>
            <a:r>
              <a:rPr lang="fr-FR" dirty="0"/>
              <a:t>Comparaison </a:t>
            </a:r>
            <a:r>
              <a:rPr lang="fr-FR" dirty="0" smtClean="0"/>
              <a:t>de 2 courbes de survie</a:t>
            </a:r>
            <a:endParaRPr lang="fr-FR" dirty="0"/>
          </a:p>
        </p:txBody>
      </p:sp>
      <p:sp>
        <p:nvSpPr>
          <p:cNvPr id="3" name="Espace réservé de la date 2"/>
          <p:cNvSpPr>
            <a:spLocks noGrp="1"/>
          </p:cNvSpPr>
          <p:nvPr>
            <p:ph type="dt" sz="half" idx="10"/>
          </p:nvPr>
        </p:nvSpPr>
        <p:spPr/>
        <p:txBody>
          <a:bodyPr/>
          <a:lstStyle/>
          <a:p>
            <a:fld id="{33B6F5E2-E583-413C-8922-3DC6CAA9D286}" type="datetime4">
              <a:rPr lang="fr-FR" smtClean="0"/>
              <a:pPr/>
              <a:t>14 octobre 2014</a:t>
            </a:fld>
            <a:endParaRPr lang="fr-FR" dirty="0"/>
          </a:p>
        </p:txBody>
      </p:sp>
      <p:sp>
        <p:nvSpPr>
          <p:cNvPr id="4" name="Espace réservé du pied de page 3"/>
          <p:cNvSpPr>
            <a:spLocks noGrp="1"/>
          </p:cNvSpPr>
          <p:nvPr>
            <p:ph type="ftr" sz="quarter" idx="11"/>
          </p:nvPr>
        </p:nvSpPr>
        <p:spPr/>
        <p:txBody>
          <a:bodyPr/>
          <a:lstStyle/>
          <a:p>
            <a:r>
              <a:rPr lang="fr-FR" smtClean="0"/>
              <a:t>Sunnikan Consulting 2012 - Tous droits réservés</a:t>
            </a:r>
            <a:endParaRPr lang="fr-FR" dirty="0"/>
          </a:p>
        </p:txBody>
      </p:sp>
      <p:sp>
        <p:nvSpPr>
          <p:cNvPr id="5" name="Espace réservé du numéro de diapositive 4"/>
          <p:cNvSpPr>
            <a:spLocks noGrp="1"/>
          </p:cNvSpPr>
          <p:nvPr>
            <p:ph type="sldNum" sz="quarter" idx="12"/>
          </p:nvPr>
        </p:nvSpPr>
        <p:spPr/>
        <p:txBody>
          <a:bodyPr/>
          <a:lstStyle/>
          <a:p>
            <a:fld id="{E1D61545-30E6-46C7-9396-3AB8FF037665}" type="slidenum">
              <a:rPr lang="fr-FR" smtClean="0"/>
              <a:pPr/>
              <a:t>78</a:t>
            </a:fld>
            <a:endParaRPr lang="fr-FR" dirty="0"/>
          </a:p>
        </p:txBody>
      </p:sp>
      <p:sp>
        <p:nvSpPr>
          <p:cNvPr id="6" name="Espace réservé du contenu 5"/>
          <p:cNvSpPr>
            <a:spLocks noGrp="1"/>
          </p:cNvSpPr>
          <p:nvPr>
            <p:ph idx="1"/>
          </p:nvPr>
        </p:nvSpPr>
        <p:spPr>
          <a:xfrm>
            <a:off x="323528" y="1124744"/>
            <a:ext cx="8424936" cy="3693319"/>
          </a:xfrm>
        </p:spPr>
        <p:txBody>
          <a:bodyPr/>
          <a:lstStyle/>
          <a:p>
            <a:r>
              <a:rPr lang="fr-FR" dirty="0" smtClean="0"/>
              <a:t>Augmentation de la médiane de survie (lecture horizontale à Taux de Survie = 50%)</a:t>
            </a:r>
          </a:p>
          <a:p>
            <a:pPr lvl="1"/>
            <a:r>
              <a:rPr lang="fr-FR" dirty="0" smtClean="0"/>
              <a:t>avec intervalle de confiance à 95%</a:t>
            </a:r>
          </a:p>
          <a:p>
            <a:pPr lvl="1"/>
            <a:r>
              <a:rPr lang="fr-FR" dirty="0" smtClean="0"/>
              <a:t>ex : 2,3 mois (IC 95% = [1,1 ; 3,7]</a:t>
            </a:r>
          </a:p>
          <a:p>
            <a:r>
              <a:rPr lang="fr-FR" dirty="0" smtClean="0"/>
              <a:t>La lecture verticale permet de comparer les Risques Relatifs</a:t>
            </a:r>
          </a:p>
          <a:p>
            <a:r>
              <a:rPr lang="fr-FR" dirty="0" smtClean="0"/>
              <a:t>Gain en espérance de vie (augmentation de la moyenne de durée de vie)</a:t>
            </a:r>
          </a:p>
          <a:p>
            <a:pPr lvl="1"/>
            <a:r>
              <a:rPr lang="fr-FR" dirty="0" smtClean="0"/>
              <a:t>représenté par l'aire sous la courbe</a:t>
            </a:r>
          </a:p>
          <a:p>
            <a:r>
              <a:rPr lang="fr-FR" dirty="0" smtClean="0"/>
              <a:t>Significativité : Test du </a:t>
            </a:r>
            <a:r>
              <a:rPr lang="fr-FR" dirty="0" err="1" smtClean="0"/>
              <a:t>Logrank</a:t>
            </a:r>
            <a:r>
              <a:rPr lang="fr-FR" dirty="0" smtClean="0"/>
              <a:t>, test de </a:t>
            </a:r>
            <a:r>
              <a:rPr lang="fr-FR" dirty="0" err="1" smtClean="0"/>
              <a:t>Mantel-Haenszel</a:t>
            </a:r>
            <a:endParaRPr lang="fr-FR" dirty="0" smtClean="0"/>
          </a:p>
          <a:p>
            <a:pPr lvl="1"/>
            <a:r>
              <a:rPr lang="fr-FR" dirty="0" smtClean="0"/>
              <a:t>test significatif si p &lt; 0,05</a:t>
            </a:r>
          </a:p>
          <a:p>
            <a:pPr lvl="1"/>
            <a:r>
              <a:rPr lang="fr-FR" dirty="0" smtClean="0"/>
              <a:t>perd de son efficacité si les courbes se croisent</a:t>
            </a:r>
          </a:p>
          <a:p>
            <a:r>
              <a:rPr lang="fr-FR" dirty="0" smtClean="0"/>
              <a:t>Limitations dans l'interprétation du gain en espérance de vie</a:t>
            </a:r>
          </a:p>
          <a:p>
            <a:pPr lvl="1"/>
            <a:r>
              <a:rPr lang="fr-FR" dirty="0" smtClean="0"/>
              <a:t>étude WOSCOPS</a:t>
            </a:r>
            <a:endParaRPr lang="fr-FR" dirty="0"/>
          </a:p>
        </p:txBody>
      </p:sp>
    </p:spTree>
    <p:extLst>
      <p:ext uri="{BB962C8B-B14F-4D97-AF65-F5344CB8AC3E}">
        <p14:creationId xmlns:p14="http://schemas.microsoft.com/office/powerpoint/2010/main" val="93846045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8"/>
          <p:cNvSpPr>
            <a:spLocks noGrp="1"/>
          </p:cNvSpPr>
          <p:nvPr>
            <p:ph type="title"/>
          </p:nvPr>
        </p:nvSpPr>
        <p:spPr>
          <a:xfrm>
            <a:off x="323528" y="188640"/>
            <a:ext cx="7344816" cy="830997"/>
          </a:xfrm>
        </p:spPr>
        <p:txBody>
          <a:bodyPr/>
          <a:lstStyle/>
          <a:p>
            <a:r>
              <a:rPr lang="fr-FR" dirty="0"/>
              <a:t>Lecture critique de la courbe de survie</a:t>
            </a:r>
            <a:br>
              <a:rPr lang="fr-FR" dirty="0"/>
            </a:br>
            <a:r>
              <a:rPr lang="fr-FR" dirty="0"/>
              <a:t>Lecture </a:t>
            </a:r>
            <a:r>
              <a:rPr lang="fr-FR" dirty="0" smtClean="0"/>
              <a:t>de la courbe de survie</a:t>
            </a:r>
            <a:endParaRPr lang="fr-FR" dirty="0"/>
          </a:p>
        </p:txBody>
      </p:sp>
      <p:sp>
        <p:nvSpPr>
          <p:cNvPr id="3" name="Espace réservé de la date 2"/>
          <p:cNvSpPr>
            <a:spLocks noGrp="1"/>
          </p:cNvSpPr>
          <p:nvPr>
            <p:ph type="dt" sz="half" idx="10"/>
          </p:nvPr>
        </p:nvSpPr>
        <p:spPr/>
        <p:txBody>
          <a:bodyPr/>
          <a:lstStyle/>
          <a:p>
            <a:fld id="{33B6F5E2-E583-413C-8922-3DC6CAA9D286}" type="datetime4">
              <a:rPr lang="fr-FR" smtClean="0"/>
              <a:pPr/>
              <a:t>14 octobre 2014</a:t>
            </a:fld>
            <a:endParaRPr lang="fr-FR" dirty="0"/>
          </a:p>
        </p:txBody>
      </p:sp>
      <p:sp>
        <p:nvSpPr>
          <p:cNvPr id="4" name="Espace réservé du pied de page 3"/>
          <p:cNvSpPr>
            <a:spLocks noGrp="1"/>
          </p:cNvSpPr>
          <p:nvPr>
            <p:ph type="ftr" sz="quarter" idx="11"/>
          </p:nvPr>
        </p:nvSpPr>
        <p:spPr/>
        <p:txBody>
          <a:bodyPr/>
          <a:lstStyle/>
          <a:p>
            <a:r>
              <a:rPr lang="fr-FR" smtClean="0"/>
              <a:t>Sunnikan Consulting 2012 - Tous droits réservés</a:t>
            </a:r>
            <a:endParaRPr lang="fr-FR" dirty="0"/>
          </a:p>
        </p:txBody>
      </p:sp>
      <p:sp>
        <p:nvSpPr>
          <p:cNvPr id="5" name="Espace réservé du numéro de diapositive 4"/>
          <p:cNvSpPr>
            <a:spLocks noGrp="1"/>
          </p:cNvSpPr>
          <p:nvPr>
            <p:ph type="sldNum" sz="quarter" idx="12"/>
          </p:nvPr>
        </p:nvSpPr>
        <p:spPr/>
        <p:txBody>
          <a:bodyPr/>
          <a:lstStyle/>
          <a:p>
            <a:fld id="{E1D61545-30E6-46C7-9396-3AB8FF037665}" type="slidenum">
              <a:rPr lang="fr-FR" smtClean="0"/>
              <a:pPr/>
              <a:t>79</a:t>
            </a:fld>
            <a:endParaRPr lang="fr-FR" dirty="0"/>
          </a:p>
        </p:txBody>
      </p:sp>
      <p:sp>
        <p:nvSpPr>
          <p:cNvPr id="10" name="Espace réservé du contenu 9"/>
          <p:cNvSpPr>
            <a:spLocks noGrp="1"/>
          </p:cNvSpPr>
          <p:nvPr>
            <p:ph idx="1"/>
          </p:nvPr>
        </p:nvSpPr>
        <p:spPr>
          <a:xfrm>
            <a:off x="323528" y="1124744"/>
            <a:ext cx="7344816" cy="3028521"/>
          </a:xfrm>
        </p:spPr>
        <p:txBody>
          <a:bodyPr/>
          <a:lstStyle/>
          <a:p>
            <a:r>
              <a:rPr lang="fr-FR" dirty="0" smtClean="0"/>
              <a:t>Lecture verticale de la courbe de survie</a:t>
            </a:r>
          </a:p>
          <a:p>
            <a:pPr lvl="1"/>
            <a:r>
              <a:rPr lang="fr-FR" dirty="0" smtClean="0"/>
              <a:t>à un temps donné</a:t>
            </a:r>
          </a:p>
          <a:p>
            <a:pPr lvl="1"/>
            <a:r>
              <a:rPr lang="fr-FR" dirty="0" smtClean="0"/>
              <a:t>représente la comparaison des risques</a:t>
            </a:r>
          </a:p>
          <a:p>
            <a:pPr lvl="1"/>
            <a:r>
              <a:rPr lang="fr-FR" dirty="0" smtClean="0"/>
              <a:t>permet de calculer le risque relatif</a:t>
            </a:r>
          </a:p>
          <a:p>
            <a:pPr lvl="1"/>
            <a:endParaRPr lang="fr-FR" dirty="0"/>
          </a:p>
          <a:p>
            <a:r>
              <a:rPr lang="fr-FR" dirty="0" smtClean="0"/>
              <a:t>Lecture horizontale de la courbe de survie</a:t>
            </a:r>
          </a:p>
          <a:p>
            <a:pPr lvl="1"/>
            <a:r>
              <a:rPr lang="fr-FR" dirty="0" smtClean="0"/>
              <a:t>à 50% de survie : donne la médiane de la durée de survie</a:t>
            </a:r>
          </a:p>
          <a:p>
            <a:pPr lvl="1"/>
            <a:r>
              <a:rPr lang="fr-FR" dirty="0" smtClean="0"/>
              <a:t>donne la différence entre les médianes de durée de survie</a:t>
            </a:r>
          </a:p>
          <a:p>
            <a:pPr lvl="1"/>
            <a:endParaRPr lang="fr-FR" dirty="0"/>
          </a:p>
        </p:txBody>
      </p:sp>
      <p:pic>
        <p:nvPicPr>
          <p:cNvPr id="11" name="Espace réservé du contenu 6"/>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6444208" y="1116806"/>
            <a:ext cx="2448272" cy="1823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053249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4"/>
          <p:cNvSpPr>
            <a:spLocks noGrp="1" noChangeArrowheads="1"/>
          </p:cNvSpPr>
          <p:nvPr>
            <p:ph type="title"/>
          </p:nvPr>
        </p:nvSpPr>
        <p:spPr>
          <a:xfrm>
            <a:off x="323528" y="188640"/>
            <a:ext cx="7344816" cy="830997"/>
          </a:xfrm>
        </p:spPr>
        <p:txBody>
          <a:bodyPr/>
          <a:lstStyle/>
          <a:p>
            <a:r>
              <a:rPr lang="fr-FR" dirty="0"/>
              <a:t>Lecture critique de la </a:t>
            </a:r>
            <a:r>
              <a:rPr lang="fr-FR" dirty="0" smtClean="0"/>
              <a:t>méta-analyse</a:t>
            </a:r>
            <a:r>
              <a:rPr lang="fr-FR" dirty="0"/>
              <a:t/>
            </a:r>
            <a:br>
              <a:rPr lang="fr-FR" dirty="0"/>
            </a:br>
            <a:r>
              <a:rPr lang="fr-FR" dirty="0"/>
              <a:t>La </a:t>
            </a:r>
            <a:r>
              <a:rPr lang="fr-FR" dirty="0" smtClean="0"/>
              <a:t>méta-analyse</a:t>
            </a:r>
          </a:p>
        </p:txBody>
      </p:sp>
      <p:sp>
        <p:nvSpPr>
          <p:cNvPr id="30726" name="Rectangle 4"/>
          <p:cNvSpPr>
            <a:spLocks noGrp="1" noChangeArrowheads="1"/>
          </p:cNvSpPr>
          <p:nvPr>
            <p:ph type="sldNum" sz="quarter" idx="12"/>
          </p:nvPr>
        </p:nvSpPr>
        <p:spPr/>
        <p:txBody>
          <a:bodyPr/>
          <a:lstStyle>
            <a:lvl1pPr eaLnBrk="0" hangingPunct="0">
              <a:defRPr sz="1200">
                <a:solidFill>
                  <a:schemeClr val="tx1"/>
                </a:solidFill>
                <a:latin typeface="Arial" panose="020B0604020202020204" pitchFamily="34" charset="0"/>
              </a:defRPr>
            </a:lvl1pPr>
            <a:lvl2pPr marL="742950" indent="-285750" eaLnBrk="0" hangingPunct="0">
              <a:defRPr sz="1200">
                <a:solidFill>
                  <a:schemeClr val="tx1"/>
                </a:solidFill>
                <a:latin typeface="Arial" panose="020B0604020202020204" pitchFamily="34" charset="0"/>
              </a:defRPr>
            </a:lvl2pPr>
            <a:lvl3pPr marL="1143000" indent="-228600" eaLnBrk="0" hangingPunct="0">
              <a:defRPr sz="1200">
                <a:solidFill>
                  <a:schemeClr val="tx1"/>
                </a:solidFill>
                <a:latin typeface="Arial" panose="020B0604020202020204" pitchFamily="34" charset="0"/>
              </a:defRPr>
            </a:lvl3pPr>
            <a:lvl4pPr marL="1600200" indent="-228600" eaLnBrk="0" hangingPunct="0">
              <a:defRPr sz="1200">
                <a:solidFill>
                  <a:schemeClr val="tx1"/>
                </a:solidFill>
                <a:latin typeface="Arial" panose="020B0604020202020204" pitchFamily="34" charset="0"/>
              </a:defRPr>
            </a:lvl4pPr>
            <a:lvl5pPr marL="2057400" indent="-228600" eaLnBrk="0" hangingPunct="0">
              <a:defRPr sz="1200">
                <a:solidFill>
                  <a:schemeClr val="tx1"/>
                </a:solidFill>
                <a:latin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defRPr>
            </a:lvl9pPr>
          </a:lstStyle>
          <a:p>
            <a:fld id="{5B135BF4-5159-46B5-8713-7F3FFC46BD43}" type="slidenum">
              <a:rPr lang="fr-FR" smtClean="0"/>
              <a:pPr/>
              <a:t>80</a:t>
            </a:fld>
            <a:endParaRPr lang="fr-FR"/>
          </a:p>
        </p:txBody>
      </p:sp>
      <p:sp>
        <p:nvSpPr>
          <p:cNvPr id="30723" name="Rectangle 5"/>
          <p:cNvSpPr>
            <a:spLocks noGrp="1" noChangeArrowheads="1"/>
          </p:cNvSpPr>
          <p:nvPr>
            <p:ph idx="1"/>
          </p:nvPr>
        </p:nvSpPr>
        <p:spPr/>
        <p:txBody>
          <a:bodyPr/>
          <a:lstStyle/>
          <a:p>
            <a:r>
              <a:rPr lang="fr-FR" smtClean="0"/>
              <a:t>Synthèse quantifiée, exhaustive, rigoureuse et reproductible des résultats d’essais cliniques répondant à une question thérapeutique donnée</a:t>
            </a:r>
          </a:p>
          <a:p>
            <a:endParaRPr lang="fr-FR" smtClean="0"/>
          </a:p>
          <a:p>
            <a:r>
              <a:rPr lang="fr-FR" smtClean="0"/>
              <a:t>Méthodologie rigoureuse qui a pour but d'assurer son impartialité et sa reproductibilité</a:t>
            </a:r>
          </a:p>
          <a:p>
            <a:endParaRPr lang="fr-FR" smtClean="0"/>
          </a:p>
          <a:p>
            <a:r>
              <a:rPr lang="fr-FR" smtClean="0"/>
              <a:t>Particulièrement utile quand :</a:t>
            </a:r>
          </a:p>
          <a:p>
            <a:pPr lvl="1"/>
            <a:r>
              <a:rPr lang="fr-FR" smtClean="0"/>
              <a:t>les essais sont de trop petite taille pour donner des résultats fiables, </a:t>
            </a:r>
          </a:p>
          <a:p>
            <a:pPr lvl="1"/>
            <a:r>
              <a:rPr lang="fr-FR" smtClean="0"/>
              <a:t>la réalisation d'un essai de grande taille est impossible, </a:t>
            </a:r>
          </a:p>
          <a:p>
            <a:pPr lvl="1"/>
            <a:r>
              <a:rPr lang="fr-FR" smtClean="0"/>
              <a:t>les essais ont été réalisés mais donnent des résultats discordants ou non concluants,</a:t>
            </a:r>
          </a:p>
          <a:p>
            <a:pPr lvl="1"/>
            <a:r>
              <a:rPr lang="fr-FR" smtClean="0"/>
              <a:t>les résultats d'un essai définitif sont attendus. </a:t>
            </a:r>
          </a:p>
        </p:txBody>
      </p:sp>
    </p:spTree>
    <p:extLst>
      <p:ext uri="{BB962C8B-B14F-4D97-AF65-F5344CB8AC3E}">
        <p14:creationId xmlns:p14="http://schemas.microsoft.com/office/powerpoint/2010/main" val="3874222603"/>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188640"/>
            <a:ext cx="7344816" cy="830997"/>
          </a:xfrm>
        </p:spPr>
        <p:txBody>
          <a:bodyPr/>
          <a:lstStyle/>
          <a:p>
            <a:r>
              <a:rPr lang="fr-FR" dirty="0"/>
              <a:t>Lecture critique de la méta-analyse</a:t>
            </a:r>
            <a:br>
              <a:rPr lang="fr-FR" dirty="0"/>
            </a:br>
            <a:r>
              <a:rPr lang="fr-FR" dirty="0" smtClean="0"/>
              <a:t>Recherche d'un biais de publication</a:t>
            </a:r>
            <a:endParaRPr lang="fr-FR" dirty="0"/>
          </a:p>
        </p:txBody>
      </p:sp>
      <p:sp>
        <p:nvSpPr>
          <p:cNvPr id="3" name="Espace réservé de la date 2"/>
          <p:cNvSpPr>
            <a:spLocks noGrp="1"/>
          </p:cNvSpPr>
          <p:nvPr>
            <p:ph type="dt" sz="half" idx="10"/>
          </p:nvPr>
        </p:nvSpPr>
        <p:spPr/>
        <p:txBody>
          <a:bodyPr/>
          <a:lstStyle/>
          <a:p>
            <a:fld id="{33B6F5E2-E583-413C-8922-3DC6CAA9D286}" type="datetime4">
              <a:rPr lang="fr-FR" smtClean="0"/>
              <a:pPr/>
              <a:t>14 octobre 2014</a:t>
            </a:fld>
            <a:endParaRPr lang="fr-FR" dirty="0"/>
          </a:p>
        </p:txBody>
      </p:sp>
      <p:sp>
        <p:nvSpPr>
          <p:cNvPr id="4" name="Espace réservé du pied de page 3"/>
          <p:cNvSpPr>
            <a:spLocks noGrp="1"/>
          </p:cNvSpPr>
          <p:nvPr>
            <p:ph type="ftr" sz="quarter" idx="11"/>
          </p:nvPr>
        </p:nvSpPr>
        <p:spPr/>
        <p:txBody>
          <a:bodyPr/>
          <a:lstStyle/>
          <a:p>
            <a:r>
              <a:rPr lang="fr-FR" smtClean="0"/>
              <a:t>Sunnikan Consulting 2012 - Tous droits réservés</a:t>
            </a:r>
            <a:endParaRPr lang="fr-FR" dirty="0"/>
          </a:p>
        </p:txBody>
      </p:sp>
      <p:sp>
        <p:nvSpPr>
          <p:cNvPr id="5" name="Espace réservé du numéro de diapositive 4"/>
          <p:cNvSpPr>
            <a:spLocks noGrp="1"/>
          </p:cNvSpPr>
          <p:nvPr>
            <p:ph type="sldNum" sz="quarter" idx="12"/>
          </p:nvPr>
        </p:nvSpPr>
        <p:spPr/>
        <p:txBody>
          <a:bodyPr/>
          <a:lstStyle/>
          <a:p>
            <a:fld id="{E1D61545-30E6-46C7-9396-3AB8FF037665}" type="slidenum">
              <a:rPr lang="fr-FR" smtClean="0"/>
              <a:pPr/>
              <a:t>81</a:t>
            </a:fld>
            <a:endParaRPr lang="fr-FR" dirty="0"/>
          </a:p>
        </p:txBody>
      </p:sp>
      <p:sp>
        <p:nvSpPr>
          <p:cNvPr id="7" name="Espace réservé du contenu 6"/>
          <p:cNvSpPr>
            <a:spLocks noGrp="1"/>
          </p:cNvSpPr>
          <p:nvPr>
            <p:ph idx="1"/>
          </p:nvPr>
        </p:nvSpPr>
        <p:spPr>
          <a:xfrm>
            <a:off x="323527" y="980728"/>
            <a:ext cx="8583977" cy="5466112"/>
          </a:xfrm>
        </p:spPr>
        <p:txBody>
          <a:bodyPr/>
          <a:lstStyle/>
          <a:p>
            <a:r>
              <a:rPr lang="fr-FR" dirty="0" smtClean="0"/>
              <a:t>Critères et méthode de sélection des articles</a:t>
            </a:r>
          </a:p>
          <a:p>
            <a:r>
              <a:rPr lang="fr-FR" dirty="0" smtClean="0"/>
              <a:t>Graphique en entonnoir ("</a:t>
            </a:r>
            <a:r>
              <a:rPr lang="fr-FR" dirty="0" err="1" smtClean="0"/>
              <a:t>funnel</a:t>
            </a:r>
            <a:r>
              <a:rPr lang="fr-FR" dirty="0" smtClean="0"/>
              <a:t> plot")</a:t>
            </a:r>
          </a:p>
          <a:p>
            <a:pPr lvl="1" algn="l"/>
            <a:r>
              <a:rPr lang="fr-FR" dirty="0" smtClean="0"/>
              <a:t>1 point = 1 étude, en abscisse : valeur </a:t>
            </a:r>
            <a:r>
              <a:rPr lang="fr-FR" dirty="0"/>
              <a:t>estimée de </a:t>
            </a:r>
            <a:r>
              <a:rPr lang="fr-FR" dirty="0" smtClean="0"/>
              <a:t/>
            </a:r>
            <a:br>
              <a:rPr lang="fr-FR" dirty="0" smtClean="0"/>
            </a:br>
            <a:r>
              <a:rPr lang="fr-FR" dirty="0" smtClean="0"/>
              <a:t>l'effet, en ordonnée : taille </a:t>
            </a:r>
            <a:r>
              <a:rPr lang="fr-FR" dirty="0"/>
              <a:t>de </a:t>
            </a:r>
            <a:r>
              <a:rPr lang="fr-FR" dirty="0" smtClean="0"/>
              <a:t>l'échantillon</a:t>
            </a:r>
          </a:p>
          <a:p>
            <a:pPr lvl="1" algn="l"/>
            <a:r>
              <a:rPr lang="fr-FR" dirty="0" smtClean="0"/>
              <a:t>comme </a:t>
            </a:r>
            <a:r>
              <a:rPr lang="fr-FR" dirty="0"/>
              <a:t>il y a plus d'études avec de faibles </a:t>
            </a:r>
            <a:br>
              <a:rPr lang="fr-FR" dirty="0"/>
            </a:br>
            <a:r>
              <a:rPr lang="fr-FR" dirty="0" smtClean="0"/>
              <a:t>échantillons </a:t>
            </a:r>
            <a:r>
              <a:rPr lang="fr-FR" dirty="0"/>
              <a:t>que d'études avec de grands </a:t>
            </a:r>
            <a:r>
              <a:rPr lang="fr-FR" dirty="0" smtClean="0"/>
              <a:t/>
            </a:r>
            <a:br>
              <a:rPr lang="fr-FR" dirty="0" smtClean="0"/>
            </a:br>
            <a:r>
              <a:rPr lang="fr-FR" dirty="0" smtClean="0"/>
              <a:t>échantillons</a:t>
            </a:r>
            <a:r>
              <a:rPr lang="fr-FR" dirty="0"/>
              <a:t>, le nuage de points se rétrécit vers </a:t>
            </a:r>
            <a:r>
              <a:rPr lang="fr-FR" dirty="0" smtClean="0"/>
              <a:t/>
            </a:r>
            <a:br>
              <a:rPr lang="fr-FR" dirty="0" smtClean="0"/>
            </a:br>
            <a:r>
              <a:rPr lang="fr-FR" dirty="0" smtClean="0"/>
              <a:t>le </a:t>
            </a:r>
            <a:r>
              <a:rPr lang="fr-FR" dirty="0"/>
              <a:t>haut, sous la forme d'un entonnoir </a:t>
            </a:r>
            <a:r>
              <a:rPr lang="fr-FR" dirty="0" smtClean="0"/>
              <a:t>inversé</a:t>
            </a:r>
            <a:endParaRPr lang="fr-FR" dirty="0"/>
          </a:p>
          <a:p>
            <a:pPr lvl="1"/>
            <a:r>
              <a:rPr lang="fr-FR" dirty="0" smtClean="0"/>
              <a:t>les </a:t>
            </a:r>
            <a:r>
              <a:rPr lang="fr-FR" dirty="0"/>
              <a:t>frontières de cet entonnoir sont constituées des études montrant un résultat </a:t>
            </a:r>
            <a:r>
              <a:rPr lang="fr-FR" dirty="0" smtClean="0"/>
              <a:t>significatif, l'intérieur </a:t>
            </a:r>
            <a:r>
              <a:rPr lang="fr-FR" dirty="0"/>
              <a:t>de l'entonnoir </a:t>
            </a:r>
            <a:r>
              <a:rPr lang="fr-FR" dirty="0" smtClean="0"/>
              <a:t>est </a:t>
            </a:r>
            <a:r>
              <a:rPr lang="fr-FR" dirty="0"/>
              <a:t>constitué des études ne montrant pas de résultat </a:t>
            </a:r>
            <a:r>
              <a:rPr lang="fr-FR" dirty="0" smtClean="0"/>
              <a:t>significatif</a:t>
            </a:r>
          </a:p>
          <a:p>
            <a:pPr lvl="1"/>
            <a:r>
              <a:rPr lang="fr-FR" dirty="0" smtClean="0"/>
              <a:t>si </a:t>
            </a:r>
            <a:r>
              <a:rPr lang="fr-FR" dirty="0"/>
              <a:t>les études montrant un résultat négatif sont autant représentées que les études montrant un résultat positif, le nuage de points </a:t>
            </a:r>
            <a:r>
              <a:rPr lang="fr-FR" dirty="0" smtClean="0"/>
              <a:t>est </a:t>
            </a:r>
            <a:r>
              <a:rPr lang="fr-FR" dirty="0"/>
              <a:t>globalement symétrique par rapport à une ligne </a:t>
            </a:r>
            <a:r>
              <a:rPr lang="fr-FR" dirty="0" smtClean="0"/>
              <a:t>verticale (absence de biais de publication)</a:t>
            </a:r>
          </a:p>
          <a:p>
            <a:pPr lvl="1"/>
            <a:r>
              <a:rPr lang="fr-FR" dirty="0" smtClean="0"/>
              <a:t>si </a:t>
            </a:r>
            <a:r>
              <a:rPr lang="fr-FR" dirty="0"/>
              <a:t>les études montrant un résultat négatif ne sont pas publiées, le nuage de points sera asymétrique, concentré sur une partie (gauche ou droite) du </a:t>
            </a:r>
            <a:r>
              <a:rPr lang="fr-FR" dirty="0" smtClean="0"/>
              <a:t>graphique</a:t>
            </a:r>
            <a:endParaRPr lang="fr-FR" dirty="0"/>
          </a:p>
          <a:p>
            <a:pPr lvl="1"/>
            <a:r>
              <a:rPr lang="fr-FR" dirty="0"/>
              <a:t>Si les études non significatives ne sont pas publiées, le nuage de points se </a:t>
            </a:r>
            <a:r>
              <a:rPr lang="fr-FR" dirty="0" smtClean="0"/>
              <a:t>réduit </a:t>
            </a:r>
            <a:r>
              <a:rPr lang="fr-FR" dirty="0"/>
              <a:t>à ses contours externes</a:t>
            </a:r>
            <a:endParaRPr lang="fr-FR" dirty="0" smtClean="0"/>
          </a:p>
        </p:txBody>
      </p:sp>
      <p:pic>
        <p:nvPicPr>
          <p:cNvPr id="10" name="Image 9" descr="C:\Users\martin\Desktop\FunnelRatAspirinEMA5[1].gif"/>
          <p:cNvPicPr/>
          <p:nvPr/>
        </p:nvPicPr>
        <p:blipFill>
          <a:blip r:embed="rId3">
            <a:extLst>
              <a:ext uri="{28A0092B-C50C-407E-A947-70E740481C1C}">
                <a14:useLocalDpi xmlns:a14="http://schemas.microsoft.com/office/drawing/2010/main" val="0"/>
              </a:ext>
            </a:extLst>
          </a:blip>
          <a:srcRect/>
          <a:stretch>
            <a:fillRect/>
          </a:stretch>
        </p:blipFill>
        <p:spPr bwMode="auto">
          <a:xfrm>
            <a:off x="5940152" y="620688"/>
            <a:ext cx="2967353" cy="2376264"/>
          </a:xfrm>
          <a:prstGeom prst="rect">
            <a:avLst/>
          </a:prstGeom>
          <a:noFill/>
          <a:ln>
            <a:noFill/>
          </a:ln>
        </p:spPr>
      </p:pic>
      <p:sp>
        <p:nvSpPr>
          <p:cNvPr id="9" name="ZoneTexte 8"/>
          <p:cNvSpPr txBox="1"/>
          <p:nvPr/>
        </p:nvSpPr>
        <p:spPr>
          <a:xfrm>
            <a:off x="5652120" y="2924944"/>
            <a:ext cx="3456384" cy="276999"/>
          </a:xfrm>
          <a:prstGeom prst="rect">
            <a:avLst/>
          </a:prstGeom>
          <a:noFill/>
        </p:spPr>
        <p:txBody>
          <a:bodyPr wrap="square" rtlCol="0">
            <a:spAutoFit/>
          </a:bodyPr>
          <a:lstStyle/>
          <a:p>
            <a:r>
              <a:rPr lang="fr-FR" dirty="0"/>
              <a:t>extrait de </a:t>
            </a:r>
            <a:r>
              <a:rPr lang="fr-FR" u="sng" dirty="0">
                <a:hlinkClick r:id="rId4"/>
              </a:rPr>
              <a:t>http://corpet.free.fr/MetaRatAspirin.html</a:t>
            </a:r>
            <a:endParaRPr lang="fr-FR" dirty="0"/>
          </a:p>
        </p:txBody>
      </p:sp>
    </p:spTree>
    <p:extLst>
      <p:ext uri="{BB962C8B-B14F-4D97-AF65-F5344CB8AC3E}">
        <p14:creationId xmlns:p14="http://schemas.microsoft.com/office/powerpoint/2010/main" val="668934848"/>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188640"/>
            <a:ext cx="7344816" cy="830997"/>
          </a:xfrm>
        </p:spPr>
        <p:txBody>
          <a:bodyPr/>
          <a:lstStyle/>
          <a:p>
            <a:r>
              <a:rPr lang="fr-FR" dirty="0"/>
              <a:t>Lecture critique de la méta-analyse</a:t>
            </a:r>
            <a:br>
              <a:rPr lang="fr-FR" dirty="0"/>
            </a:br>
            <a:r>
              <a:rPr lang="fr-FR" dirty="0" smtClean="0"/>
              <a:t>Vérification </a:t>
            </a:r>
            <a:r>
              <a:rPr lang="fr-FR" dirty="0"/>
              <a:t>de l'homogénéité des </a:t>
            </a:r>
            <a:r>
              <a:rPr lang="fr-FR" dirty="0" smtClean="0"/>
              <a:t>données</a:t>
            </a:r>
            <a:endParaRPr lang="fr-FR" dirty="0"/>
          </a:p>
        </p:txBody>
      </p:sp>
      <p:sp>
        <p:nvSpPr>
          <p:cNvPr id="3" name="Espace réservé de la date 2"/>
          <p:cNvSpPr>
            <a:spLocks noGrp="1"/>
          </p:cNvSpPr>
          <p:nvPr>
            <p:ph type="dt" sz="half" idx="10"/>
          </p:nvPr>
        </p:nvSpPr>
        <p:spPr/>
        <p:txBody>
          <a:bodyPr/>
          <a:lstStyle/>
          <a:p>
            <a:fld id="{33B6F5E2-E583-413C-8922-3DC6CAA9D286}" type="datetime4">
              <a:rPr lang="fr-FR" smtClean="0"/>
              <a:pPr/>
              <a:t>14 octobre 2014</a:t>
            </a:fld>
            <a:endParaRPr lang="fr-FR" dirty="0"/>
          </a:p>
        </p:txBody>
      </p:sp>
      <p:sp>
        <p:nvSpPr>
          <p:cNvPr id="4" name="Espace réservé du pied de page 3"/>
          <p:cNvSpPr>
            <a:spLocks noGrp="1"/>
          </p:cNvSpPr>
          <p:nvPr>
            <p:ph type="ftr" sz="quarter" idx="11"/>
          </p:nvPr>
        </p:nvSpPr>
        <p:spPr/>
        <p:txBody>
          <a:bodyPr/>
          <a:lstStyle/>
          <a:p>
            <a:r>
              <a:rPr lang="fr-FR" smtClean="0"/>
              <a:t>Sunnikan Consulting 2012 - Tous droits réservés</a:t>
            </a:r>
            <a:endParaRPr lang="fr-FR" dirty="0"/>
          </a:p>
        </p:txBody>
      </p:sp>
      <p:sp>
        <p:nvSpPr>
          <p:cNvPr id="5" name="Espace réservé du numéro de diapositive 4"/>
          <p:cNvSpPr>
            <a:spLocks noGrp="1"/>
          </p:cNvSpPr>
          <p:nvPr>
            <p:ph type="sldNum" sz="quarter" idx="12"/>
          </p:nvPr>
        </p:nvSpPr>
        <p:spPr/>
        <p:txBody>
          <a:bodyPr/>
          <a:lstStyle/>
          <a:p>
            <a:fld id="{E1D61545-30E6-46C7-9396-3AB8FF037665}" type="slidenum">
              <a:rPr lang="fr-FR" smtClean="0"/>
              <a:pPr/>
              <a:t>82</a:t>
            </a:fld>
            <a:endParaRPr lang="fr-FR" dirty="0"/>
          </a:p>
        </p:txBody>
      </p:sp>
      <p:sp>
        <p:nvSpPr>
          <p:cNvPr id="7" name="Espace réservé du contenu 6"/>
          <p:cNvSpPr>
            <a:spLocks noGrp="1"/>
          </p:cNvSpPr>
          <p:nvPr>
            <p:ph idx="1"/>
          </p:nvPr>
        </p:nvSpPr>
        <p:spPr>
          <a:xfrm>
            <a:off x="323528" y="1124744"/>
            <a:ext cx="7344816" cy="1865126"/>
          </a:xfrm>
        </p:spPr>
        <p:txBody>
          <a:bodyPr/>
          <a:lstStyle/>
          <a:p>
            <a:pPr lvl="1"/>
            <a:r>
              <a:rPr lang="fr-FR" dirty="0" smtClean="0"/>
              <a:t>Des </a:t>
            </a:r>
            <a:r>
              <a:rPr lang="fr-FR" dirty="0"/>
              <a:t>données hétérogènes signifient qu'au moins un essai montre des résultats différents de ceux des autres </a:t>
            </a:r>
            <a:r>
              <a:rPr lang="fr-FR" dirty="0" smtClean="0"/>
              <a:t>essais. </a:t>
            </a:r>
            <a:r>
              <a:rPr lang="fr-FR" dirty="0"/>
              <a:t>La conclusion de la méta-analyse devient alors sujette à </a:t>
            </a:r>
            <a:r>
              <a:rPr lang="fr-FR" dirty="0" smtClean="0"/>
              <a:t>caution.</a:t>
            </a:r>
            <a:endParaRPr lang="fr-FR" dirty="0"/>
          </a:p>
          <a:p>
            <a:pPr lvl="1"/>
            <a:r>
              <a:rPr lang="fr-FR" dirty="0" smtClean="0"/>
              <a:t>Le </a:t>
            </a:r>
            <a:r>
              <a:rPr lang="fr-FR" dirty="0"/>
              <a:t>test d'hétérogénéité est considéré comme positif quand I</a:t>
            </a:r>
            <a:r>
              <a:rPr lang="fr-FR" baseline="30000" dirty="0"/>
              <a:t>2</a:t>
            </a:r>
            <a:r>
              <a:rPr lang="fr-FR" dirty="0"/>
              <a:t> &gt; 50</a:t>
            </a:r>
            <a:r>
              <a:rPr lang="fr-FR" dirty="0" smtClean="0"/>
              <a:t>% (test significatif si P </a:t>
            </a:r>
            <a:r>
              <a:rPr lang="fr-FR" dirty="0"/>
              <a:t>&lt; </a:t>
            </a:r>
            <a:r>
              <a:rPr lang="fr-FR" dirty="0" smtClean="0"/>
              <a:t>0,05)</a:t>
            </a:r>
          </a:p>
          <a:p>
            <a:endParaRPr lang="fr-FR" dirty="0"/>
          </a:p>
        </p:txBody>
      </p:sp>
    </p:spTree>
    <p:extLst>
      <p:ext uri="{BB962C8B-B14F-4D97-AF65-F5344CB8AC3E}">
        <p14:creationId xmlns:p14="http://schemas.microsoft.com/office/powerpoint/2010/main" val="903936908"/>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188640"/>
            <a:ext cx="7344816" cy="830997"/>
          </a:xfrm>
        </p:spPr>
        <p:txBody>
          <a:bodyPr/>
          <a:lstStyle/>
          <a:p>
            <a:r>
              <a:rPr lang="fr-FR" dirty="0"/>
              <a:t>Lecture critique de la méta-analyse</a:t>
            </a:r>
            <a:br>
              <a:rPr lang="fr-FR" dirty="0"/>
            </a:br>
            <a:r>
              <a:rPr lang="fr-FR" dirty="0" smtClean="0"/>
              <a:t>Graphique </a:t>
            </a:r>
            <a:r>
              <a:rPr lang="fr-FR" dirty="0"/>
              <a:t>de méta-analyse</a:t>
            </a:r>
          </a:p>
        </p:txBody>
      </p:sp>
      <p:sp>
        <p:nvSpPr>
          <p:cNvPr id="3" name="Espace réservé de la date 2"/>
          <p:cNvSpPr>
            <a:spLocks noGrp="1"/>
          </p:cNvSpPr>
          <p:nvPr>
            <p:ph type="dt" sz="half" idx="10"/>
          </p:nvPr>
        </p:nvSpPr>
        <p:spPr/>
        <p:txBody>
          <a:bodyPr/>
          <a:lstStyle/>
          <a:p>
            <a:fld id="{33B6F5E2-E583-413C-8922-3DC6CAA9D286}" type="datetime4">
              <a:rPr lang="fr-FR" smtClean="0"/>
              <a:pPr/>
              <a:t>14 octobre 2014</a:t>
            </a:fld>
            <a:endParaRPr lang="fr-FR" dirty="0"/>
          </a:p>
        </p:txBody>
      </p:sp>
      <p:sp>
        <p:nvSpPr>
          <p:cNvPr id="4" name="Espace réservé du pied de page 3"/>
          <p:cNvSpPr>
            <a:spLocks noGrp="1"/>
          </p:cNvSpPr>
          <p:nvPr>
            <p:ph type="ftr" sz="quarter" idx="11"/>
          </p:nvPr>
        </p:nvSpPr>
        <p:spPr/>
        <p:txBody>
          <a:bodyPr/>
          <a:lstStyle/>
          <a:p>
            <a:r>
              <a:rPr lang="fr-FR" smtClean="0"/>
              <a:t>Sunnikan Consulting 2012 - Tous droits réservés</a:t>
            </a:r>
            <a:endParaRPr lang="fr-FR" dirty="0"/>
          </a:p>
        </p:txBody>
      </p:sp>
      <p:sp>
        <p:nvSpPr>
          <p:cNvPr id="5" name="Espace réservé du numéro de diapositive 4"/>
          <p:cNvSpPr>
            <a:spLocks noGrp="1"/>
          </p:cNvSpPr>
          <p:nvPr>
            <p:ph type="sldNum" sz="quarter" idx="12"/>
          </p:nvPr>
        </p:nvSpPr>
        <p:spPr/>
        <p:txBody>
          <a:bodyPr/>
          <a:lstStyle/>
          <a:p>
            <a:fld id="{E1D61545-30E6-46C7-9396-3AB8FF037665}" type="slidenum">
              <a:rPr lang="fr-FR" smtClean="0"/>
              <a:pPr/>
              <a:t>83</a:t>
            </a:fld>
            <a:endParaRPr lang="fr-FR" dirty="0"/>
          </a:p>
        </p:txBody>
      </p:sp>
      <p:sp>
        <p:nvSpPr>
          <p:cNvPr id="6" name="Espace réservé du contenu 5"/>
          <p:cNvSpPr>
            <a:spLocks noGrp="1"/>
          </p:cNvSpPr>
          <p:nvPr>
            <p:ph idx="1"/>
          </p:nvPr>
        </p:nvSpPr>
        <p:spPr>
          <a:xfrm>
            <a:off x="323528" y="1124744"/>
            <a:ext cx="7344816" cy="5355312"/>
          </a:xfrm>
        </p:spPr>
        <p:txBody>
          <a:bodyPr/>
          <a:lstStyle/>
          <a:p>
            <a:r>
              <a:rPr lang="fr-FR" dirty="0" smtClean="0"/>
              <a:t>Montre la </a:t>
            </a:r>
            <a:r>
              <a:rPr lang="fr-FR" dirty="0"/>
              <a:t>contribution de chaque étude dans la </a:t>
            </a:r>
            <a:r>
              <a:rPr lang="fr-FR" dirty="0" smtClean="0"/>
              <a:t>méta-analyse</a:t>
            </a:r>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r>
              <a:rPr lang="fr-FR" dirty="0" err="1" smtClean="0"/>
              <a:t>LogHR</a:t>
            </a:r>
            <a:r>
              <a:rPr lang="fr-FR" dirty="0" smtClean="0"/>
              <a:t> &lt; 0 signifie un gain en terme de survie</a:t>
            </a:r>
          </a:p>
          <a:p>
            <a:r>
              <a:rPr lang="fr-FR" dirty="0" smtClean="0"/>
              <a:t>Le résultat de la méta-analyse est significatif (</a:t>
            </a:r>
            <a:r>
              <a:rPr lang="fr-FR" dirty="0" err="1" smtClean="0"/>
              <a:t>LogHR</a:t>
            </a:r>
            <a:r>
              <a:rPr lang="fr-FR" dirty="0" smtClean="0"/>
              <a:t> ne croise pas 0)</a:t>
            </a:r>
          </a:p>
          <a:p>
            <a:r>
              <a:rPr lang="fr-FR" dirty="0" smtClean="0"/>
              <a:t>Le résultat de la méta-analyse est cliniquement significatif (</a:t>
            </a:r>
            <a:r>
              <a:rPr lang="fr-FR" dirty="0" err="1" smtClean="0"/>
              <a:t>LogHR</a:t>
            </a:r>
            <a:r>
              <a:rPr lang="fr-FR" dirty="0" smtClean="0"/>
              <a:t> &gt; 0,48)</a:t>
            </a:r>
          </a:p>
          <a:p>
            <a:endParaRPr lang="fr-FR" dirty="0"/>
          </a:p>
          <a:p>
            <a:endParaRPr lang="fr-FR" dirty="0"/>
          </a:p>
        </p:txBody>
      </p:sp>
      <p:pic>
        <p:nvPicPr>
          <p:cNvPr id="7" name="Image 6"/>
          <p:cNvPicPr>
            <a:picLocks noChangeAspect="1"/>
          </p:cNvPicPr>
          <p:nvPr/>
        </p:nvPicPr>
        <p:blipFill>
          <a:blip r:embed="rId3"/>
          <a:stretch>
            <a:fillRect/>
          </a:stretch>
        </p:blipFill>
        <p:spPr>
          <a:xfrm>
            <a:off x="454402" y="1412776"/>
            <a:ext cx="8505953" cy="3456384"/>
          </a:xfrm>
          <a:prstGeom prst="rect">
            <a:avLst/>
          </a:prstGeom>
        </p:spPr>
      </p:pic>
    </p:spTree>
    <p:extLst>
      <p:ext uri="{BB962C8B-B14F-4D97-AF65-F5344CB8AC3E}">
        <p14:creationId xmlns:p14="http://schemas.microsoft.com/office/powerpoint/2010/main" val="126175031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Titre 7"/>
          <p:cNvSpPr>
            <a:spLocks noGrp="1"/>
          </p:cNvSpPr>
          <p:nvPr>
            <p:ph type="title"/>
          </p:nvPr>
        </p:nvSpPr>
        <p:spPr>
          <a:xfrm>
            <a:off x="323528" y="188640"/>
            <a:ext cx="7344816" cy="954107"/>
          </a:xfrm>
        </p:spPr>
        <p:txBody>
          <a:bodyPr/>
          <a:lstStyle/>
          <a:p>
            <a:r>
              <a:rPr lang="en-US" sz="1400" b="1" dirty="0"/>
              <a:t>Mortality and morbidity in patients receiving </a:t>
            </a:r>
            <a:r>
              <a:rPr lang="en-US" sz="1400" b="1" dirty="0" err="1"/>
              <a:t>encainide</a:t>
            </a:r>
            <a:r>
              <a:rPr lang="en-US" sz="1400" b="1" dirty="0"/>
              <a:t>, </a:t>
            </a:r>
            <a:r>
              <a:rPr lang="en-US" sz="1400" b="1" dirty="0" err="1"/>
              <a:t>flecainide</a:t>
            </a:r>
            <a:r>
              <a:rPr lang="en-US" sz="1400" b="1" dirty="0"/>
              <a:t>, or placebo. The Cardiac Arrhythmia Suppression Trial.</a:t>
            </a:r>
            <a:br>
              <a:rPr lang="en-US" sz="1400" b="1" dirty="0"/>
            </a:br>
            <a:r>
              <a:rPr lang="en-US" sz="1400" dirty="0" err="1">
                <a:hlinkClick r:id="rId3"/>
              </a:rPr>
              <a:t>Echt</a:t>
            </a:r>
            <a:r>
              <a:rPr lang="en-US" sz="1400" dirty="0">
                <a:hlinkClick r:id="rId3"/>
              </a:rPr>
              <a:t> DS</a:t>
            </a:r>
            <a:r>
              <a:rPr lang="en-US" sz="1400" dirty="0"/>
              <a:t>, </a:t>
            </a:r>
            <a:r>
              <a:rPr lang="en-US" sz="1400" dirty="0" err="1">
                <a:hlinkClick r:id="rId4"/>
              </a:rPr>
              <a:t>Liebson</a:t>
            </a:r>
            <a:r>
              <a:rPr lang="en-US" sz="1400" dirty="0">
                <a:hlinkClick r:id="rId4"/>
              </a:rPr>
              <a:t> PR</a:t>
            </a:r>
            <a:r>
              <a:rPr lang="en-US" sz="1400" dirty="0"/>
              <a:t>, </a:t>
            </a:r>
            <a:r>
              <a:rPr lang="en-US" sz="1400" dirty="0">
                <a:hlinkClick r:id="rId5"/>
              </a:rPr>
              <a:t>Mitchell LB</a:t>
            </a:r>
            <a:r>
              <a:rPr lang="en-US" sz="1400" dirty="0"/>
              <a:t>, </a:t>
            </a:r>
            <a:r>
              <a:rPr lang="en-US" sz="1400" dirty="0">
                <a:hlinkClick r:id="rId6"/>
              </a:rPr>
              <a:t>Peters RW</a:t>
            </a:r>
            <a:r>
              <a:rPr lang="en-US" sz="1400" dirty="0"/>
              <a:t>, </a:t>
            </a:r>
            <a:r>
              <a:rPr lang="en-US" sz="1400" dirty="0" err="1">
                <a:hlinkClick r:id="rId7"/>
              </a:rPr>
              <a:t>Obias-Manno</a:t>
            </a:r>
            <a:r>
              <a:rPr lang="en-US" sz="1400" dirty="0">
                <a:hlinkClick r:id="rId7"/>
              </a:rPr>
              <a:t> D</a:t>
            </a:r>
            <a:r>
              <a:rPr lang="en-US" sz="1400" dirty="0"/>
              <a:t>, </a:t>
            </a:r>
            <a:r>
              <a:rPr lang="en-US" sz="1400" dirty="0">
                <a:hlinkClick r:id="rId8"/>
              </a:rPr>
              <a:t>Barker AH</a:t>
            </a:r>
            <a:r>
              <a:rPr lang="en-US" sz="1400" dirty="0"/>
              <a:t>, </a:t>
            </a:r>
            <a:r>
              <a:rPr lang="en-US" sz="1400" dirty="0" err="1">
                <a:hlinkClick r:id="rId9"/>
              </a:rPr>
              <a:t>Arensberg</a:t>
            </a:r>
            <a:r>
              <a:rPr lang="en-US" sz="1400" dirty="0">
                <a:hlinkClick r:id="rId9"/>
              </a:rPr>
              <a:t> D</a:t>
            </a:r>
            <a:r>
              <a:rPr lang="en-US" sz="1400" dirty="0"/>
              <a:t>, </a:t>
            </a:r>
            <a:r>
              <a:rPr lang="en-US" sz="1400" dirty="0">
                <a:hlinkClick r:id="rId10"/>
              </a:rPr>
              <a:t>Baker A</a:t>
            </a:r>
            <a:r>
              <a:rPr lang="en-US" sz="1400" dirty="0"/>
              <a:t>, </a:t>
            </a:r>
            <a:r>
              <a:rPr lang="en-US" sz="1400" dirty="0">
                <a:hlinkClick r:id="rId11"/>
              </a:rPr>
              <a:t>Friedman L</a:t>
            </a:r>
            <a:r>
              <a:rPr lang="en-US" sz="1400" dirty="0"/>
              <a:t>, </a:t>
            </a:r>
            <a:r>
              <a:rPr lang="en-US" sz="1400" dirty="0">
                <a:hlinkClick r:id="rId12"/>
              </a:rPr>
              <a:t>Greene HL</a:t>
            </a:r>
            <a:r>
              <a:rPr lang="en-US" sz="1400" dirty="0"/>
              <a:t>, et al</a:t>
            </a:r>
            <a:r>
              <a:rPr lang="en-US" sz="1400" dirty="0" smtClean="0"/>
              <a:t>.</a:t>
            </a:r>
            <a:endParaRPr lang="fr-FR" sz="1400" dirty="0"/>
          </a:p>
        </p:txBody>
      </p:sp>
      <p:sp>
        <p:nvSpPr>
          <p:cNvPr id="3" name="Espace réservé de la date 2"/>
          <p:cNvSpPr>
            <a:spLocks noGrp="1"/>
          </p:cNvSpPr>
          <p:nvPr>
            <p:ph type="dt" sz="half" idx="10"/>
          </p:nvPr>
        </p:nvSpPr>
        <p:spPr/>
        <p:txBody>
          <a:bodyPr/>
          <a:lstStyle/>
          <a:p>
            <a:fld id="{33B6F5E2-E583-413C-8922-3DC6CAA9D286}" type="datetime4">
              <a:rPr lang="fr-FR" smtClean="0"/>
              <a:pPr/>
              <a:t>14 octobre 2014</a:t>
            </a:fld>
            <a:endParaRPr lang="fr-FR" dirty="0"/>
          </a:p>
        </p:txBody>
      </p:sp>
      <p:sp>
        <p:nvSpPr>
          <p:cNvPr id="4" name="Espace réservé du pied de page 3"/>
          <p:cNvSpPr>
            <a:spLocks noGrp="1"/>
          </p:cNvSpPr>
          <p:nvPr>
            <p:ph type="ftr" sz="quarter" idx="11"/>
          </p:nvPr>
        </p:nvSpPr>
        <p:spPr/>
        <p:txBody>
          <a:bodyPr/>
          <a:lstStyle/>
          <a:p>
            <a:r>
              <a:rPr lang="fr-FR" smtClean="0"/>
              <a:t>Sunnikan Consulting 2012 - Tous droits réservés</a:t>
            </a:r>
            <a:endParaRPr lang="fr-FR" dirty="0"/>
          </a:p>
        </p:txBody>
      </p:sp>
      <p:sp>
        <p:nvSpPr>
          <p:cNvPr id="5" name="Espace réservé du numéro de diapositive 4"/>
          <p:cNvSpPr>
            <a:spLocks noGrp="1"/>
          </p:cNvSpPr>
          <p:nvPr>
            <p:ph type="sldNum" sz="quarter" idx="12"/>
          </p:nvPr>
        </p:nvSpPr>
        <p:spPr/>
        <p:txBody>
          <a:bodyPr/>
          <a:lstStyle/>
          <a:p>
            <a:fld id="{E1D61545-30E6-46C7-9396-3AB8FF037665}" type="slidenum">
              <a:rPr lang="fr-FR" smtClean="0"/>
              <a:pPr/>
              <a:t>84</a:t>
            </a:fld>
            <a:endParaRPr lang="fr-FR" dirty="0"/>
          </a:p>
        </p:txBody>
      </p:sp>
      <p:sp>
        <p:nvSpPr>
          <p:cNvPr id="9" name="Espace réservé du contenu 8"/>
          <p:cNvSpPr>
            <a:spLocks noGrp="1"/>
          </p:cNvSpPr>
          <p:nvPr>
            <p:ph idx="1"/>
          </p:nvPr>
        </p:nvSpPr>
        <p:spPr>
          <a:xfrm>
            <a:off x="323528" y="1124744"/>
            <a:ext cx="8820472" cy="5047536"/>
          </a:xfrm>
        </p:spPr>
        <p:txBody>
          <a:bodyPr/>
          <a:lstStyle/>
          <a:p>
            <a:r>
              <a:rPr lang="en-US" sz="1400" b="1" dirty="0" smtClean="0"/>
              <a:t>BACKGROUND </a:t>
            </a:r>
            <a:r>
              <a:rPr lang="en-US" sz="1400" b="1" dirty="0"/>
              <a:t>AND METHODS: </a:t>
            </a:r>
          </a:p>
          <a:p>
            <a:r>
              <a:rPr lang="en-US" sz="1400" dirty="0"/>
              <a:t>In the Cardiac Arrhythmia Suppression Trial, designed to test the hypothesis that suppression of ventricular </a:t>
            </a:r>
            <a:r>
              <a:rPr lang="en-US" sz="1400" dirty="0" err="1"/>
              <a:t>ectopy</a:t>
            </a:r>
            <a:r>
              <a:rPr lang="en-US" sz="1400" dirty="0"/>
              <a:t> after a myocardial infarction reduces the incidence of sudden death, patients in whom ventricular </a:t>
            </a:r>
            <a:r>
              <a:rPr lang="en-US" sz="1400" dirty="0" err="1"/>
              <a:t>ectopy</a:t>
            </a:r>
            <a:r>
              <a:rPr lang="en-US" sz="1400" dirty="0"/>
              <a:t> could be suppressed with </a:t>
            </a:r>
            <a:r>
              <a:rPr lang="en-US" sz="1400" dirty="0" err="1"/>
              <a:t>encainide</a:t>
            </a:r>
            <a:r>
              <a:rPr lang="en-US" sz="1400" dirty="0"/>
              <a:t>, </a:t>
            </a:r>
            <a:r>
              <a:rPr lang="en-US" sz="1400" dirty="0" err="1"/>
              <a:t>flecainide</a:t>
            </a:r>
            <a:r>
              <a:rPr lang="en-US" sz="1400" dirty="0"/>
              <a:t>, or </a:t>
            </a:r>
            <a:r>
              <a:rPr lang="en-US" sz="1400" dirty="0" err="1"/>
              <a:t>moricizine</a:t>
            </a:r>
            <a:r>
              <a:rPr lang="en-US" sz="1400" dirty="0"/>
              <a:t> were randomly assigned to receive either active drug or placebo. The use of </a:t>
            </a:r>
            <a:r>
              <a:rPr lang="en-US" sz="1400" dirty="0" err="1"/>
              <a:t>encainide</a:t>
            </a:r>
            <a:r>
              <a:rPr lang="en-US" sz="1400" dirty="0"/>
              <a:t> and </a:t>
            </a:r>
            <a:r>
              <a:rPr lang="en-US" sz="1400" dirty="0" err="1"/>
              <a:t>flecainide</a:t>
            </a:r>
            <a:r>
              <a:rPr lang="en-US" sz="1400" dirty="0"/>
              <a:t> was discontinued because of excess mortality. We examined the mortality and morbidity after randomization to </a:t>
            </a:r>
            <a:r>
              <a:rPr lang="en-US" sz="1400" dirty="0" err="1"/>
              <a:t>encainide</a:t>
            </a:r>
            <a:r>
              <a:rPr lang="en-US" sz="1400" dirty="0"/>
              <a:t> or </a:t>
            </a:r>
            <a:r>
              <a:rPr lang="en-US" sz="1400" dirty="0" err="1"/>
              <a:t>flecainide</a:t>
            </a:r>
            <a:r>
              <a:rPr lang="en-US" sz="1400" dirty="0"/>
              <a:t> or their respective placebo.</a:t>
            </a:r>
          </a:p>
          <a:p>
            <a:r>
              <a:rPr lang="en-US" sz="1400" b="1" dirty="0"/>
              <a:t>RESULTS: </a:t>
            </a:r>
          </a:p>
          <a:p>
            <a:r>
              <a:rPr lang="en-US" sz="1400" dirty="0"/>
              <a:t>Of 1498 patients, 857 were assigned to receive </a:t>
            </a:r>
            <a:r>
              <a:rPr lang="en-US" sz="1400" dirty="0" err="1"/>
              <a:t>encainide</a:t>
            </a:r>
            <a:r>
              <a:rPr lang="en-US" sz="1400" dirty="0"/>
              <a:t> or its placebo (432 to active drug and 425 to placebo) and 641 were assigned to receive </a:t>
            </a:r>
            <a:r>
              <a:rPr lang="en-US" sz="1400" dirty="0" err="1"/>
              <a:t>flecainide</a:t>
            </a:r>
            <a:r>
              <a:rPr lang="en-US" sz="1400" dirty="0"/>
              <a:t> or its placebo (323 to active drug and 318 to placebo). After a mean follow-up of 10 months, 89 patients had died: 59 of arrhythmia (43 receiving drug vs. 16 receiving placebo; P = 0.0004), 22 of </a:t>
            </a:r>
            <a:r>
              <a:rPr lang="en-US" sz="1400" dirty="0" err="1"/>
              <a:t>nonarrhythmic</a:t>
            </a:r>
            <a:r>
              <a:rPr lang="en-US" sz="1400" dirty="0"/>
              <a:t> cardiac causes (17 receiving drug vs. 5 receiving placebo; P = 0.01), and 8 of </a:t>
            </a:r>
            <a:r>
              <a:rPr lang="en-US" sz="1400" dirty="0" err="1"/>
              <a:t>noncardiac</a:t>
            </a:r>
            <a:r>
              <a:rPr lang="en-US" sz="1400" dirty="0"/>
              <a:t> causes (3 receiving drug vs. 5 receiving placebo). Almost all cardiac deaths not due to arrhythmia were attributed to acute myocardial infarction with shock (11 patients receiving drug and 3 receiving placebo) or to chronic congestive heart failure (4 receiving drug and 2 receiving placebo). There were no differences between the patients receiving active drug and those receiving placebo in the incidence of nonlethal disqualifying ventricular tachycardia, </a:t>
            </a:r>
            <a:r>
              <a:rPr lang="en-US" sz="1400" dirty="0" err="1"/>
              <a:t>proarrhythmia</a:t>
            </a:r>
            <a:r>
              <a:rPr lang="en-US" sz="1400" dirty="0"/>
              <a:t>, syncope, need for a permanent pacemaker, congestive heart failure, recurrent myocardial infarction, angina, or need for coronary-artery bypass grafting or angioplasty.</a:t>
            </a:r>
          </a:p>
          <a:p>
            <a:r>
              <a:rPr lang="en-US" sz="1400" b="1" dirty="0"/>
              <a:t>CONCLUSIONS: </a:t>
            </a:r>
          </a:p>
          <a:p>
            <a:r>
              <a:rPr lang="en-US" sz="1400" dirty="0"/>
              <a:t>There was an excess of deaths due to arrhythmia and deaths due to shock after acute recurrent myocardial infarction in patients treated with </a:t>
            </a:r>
            <a:r>
              <a:rPr lang="en-US" sz="1400" dirty="0" err="1"/>
              <a:t>encainide</a:t>
            </a:r>
            <a:r>
              <a:rPr lang="en-US" sz="1400" dirty="0"/>
              <a:t> or </a:t>
            </a:r>
            <a:r>
              <a:rPr lang="en-US" sz="1400" dirty="0" err="1"/>
              <a:t>flecainide</a:t>
            </a:r>
            <a:r>
              <a:rPr lang="en-US" sz="1400" dirty="0"/>
              <a:t>. Nonlethal events, however, were equally distributed between the active-drug and placebo groups. The mechanisms underlying the excess mortality during treatment with </a:t>
            </a:r>
            <a:r>
              <a:rPr lang="en-US" sz="1400" dirty="0" err="1"/>
              <a:t>encainide</a:t>
            </a:r>
            <a:r>
              <a:rPr lang="en-US" sz="1400" dirty="0"/>
              <a:t> or </a:t>
            </a:r>
            <a:r>
              <a:rPr lang="en-US" sz="1400" dirty="0" err="1"/>
              <a:t>flecainide</a:t>
            </a:r>
            <a:r>
              <a:rPr lang="en-US" sz="1400" dirty="0"/>
              <a:t> remain unknown.</a:t>
            </a:r>
          </a:p>
        </p:txBody>
      </p:sp>
    </p:spTree>
    <p:extLst>
      <p:ext uri="{BB962C8B-B14F-4D97-AF65-F5344CB8AC3E}">
        <p14:creationId xmlns:p14="http://schemas.microsoft.com/office/powerpoint/2010/main" val="16758559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p:txBody>
          <a:bodyPr/>
          <a:lstStyle/>
          <a:p>
            <a:pPr algn="l"/>
            <a:r>
              <a:rPr lang="fr-FR" dirty="0" smtClean="0"/>
              <a:t>Pour approfondir</a:t>
            </a:r>
            <a:endParaRPr lang="fr-FR" dirty="0"/>
          </a:p>
        </p:txBody>
      </p:sp>
      <p:sp>
        <p:nvSpPr>
          <p:cNvPr id="2" name="Espace réservé de la date 1"/>
          <p:cNvSpPr>
            <a:spLocks noGrp="1"/>
          </p:cNvSpPr>
          <p:nvPr>
            <p:ph type="dt" sz="half" idx="10"/>
          </p:nvPr>
        </p:nvSpPr>
        <p:spPr/>
        <p:txBody>
          <a:bodyPr/>
          <a:lstStyle/>
          <a:p>
            <a:fld id="{33B6F5E2-E583-413C-8922-3DC6CAA9D286}" type="datetime4">
              <a:rPr lang="fr-FR" smtClean="0"/>
              <a:pPr/>
              <a:t>14 octobre 2014</a:t>
            </a:fld>
            <a:endParaRPr lang="fr-FR" dirty="0"/>
          </a:p>
        </p:txBody>
      </p:sp>
      <p:sp>
        <p:nvSpPr>
          <p:cNvPr id="3" name="Espace réservé du pied de page 2"/>
          <p:cNvSpPr>
            <a:spLocks noGrp="1"/>
          </p:cNvSpPr>
          <p:nvPr>
            <p:ph type="ftr" sz="quarter" idx="11"/>
          </p:nvPr>
        </p:nvSpPr>
        <p:spPr/>
        <p:txBody>
          <a:bodyPr/>
          <a:lstStyle/>
          <a:p>
            <a:r>
              <a:rPr lang="fr-FR" smtClean="0"/>
              <a:t>Sunnikan Consulting 2012 - Tous droits réservés</a:t>
            </a:r>
            <a:endParaRPr lang="fr-FR" dirty="0"/>
          </a:p>
        </p:txBody>
      </p:sp>
      <p:sp>
        <p:nvSpPr>
          <p:cNvPr id="4" name="Espace réservé du numéro de diapositive 3"/>
          <p:cNvSpPr>
            <a:spLocks noGrp="1"/>
          </p:cNvSpPr>
          <p:nvPr>
            <p:ph type="sldNum" sz="quarter" idx="12"/>
          </p:nvPr>
        </p:nvSpPr>
        <p:spPr/>
        <p:txBody>
          <a:bodyPr/>
          <a:lstStyle/>
          <a:p>
            <a:fld id="{E1D61545-30E6-46C7-9396-3AB8FF037665}" type="slidenum">
              <a:rPr lang="fr-FR" smtClean="0"/>
              <a:pPr/>
              <a:t>85</a:t>
            </a:fld>
            <a:endParaRPr lang="fr-FR" dirty="0"/>
          </a:p>
        </p:txBody>
      </p:sp>
      <p:sp>
        <p:nvSpPr>
          <p:cNvPr id="8" name="Espace réservé du contenu 7"/>
          <p:cNvSpPr>
            <a:spLocks noGrp="1"/>
          </p:cNvSpPr>
          <p:nvPr>
            <p:ph idx="1"/>
          </p:nvPr>
        </p:nvSpPr>
        <p:spPr>
          <a:xfrm>
            <a:off x="323528" y="1124744"/>
            <a:ext cx="7344816" cy="3139321"/>
          </a:xfrm>
        </p:spPr>
        <p:txBody>
          <a:bodyPr/>
          <a:lstStyle/>
          <a:p>
            <a:pPr marL="0" indent="0" algn="l">
              <a:buNone/>
            </a:pPr>
            <a:r>
              <a:rPr lang="fr-FR" dirty="0"/>
              <a:t>Pour approfondir </a:t>
            </a:r>
            <a:r>
              <a:rPr lang="fr-FR" dirty="0" smtClean="0"/>
              <a:t>:</a:t>
            </a:r>
          </a:p>
          <a:p>
            <a:pPr lvl="1" algn="l"/>
            <a:r>
              <a:rPr lang="fr-FR" dirty="0" smtClean="0"/>
              <a:t>"Lecture critique et interprétation des résultats des essais cliniques  pour la pratique médicale", Michel CUCHERAT, Michel LIÈVRE, Alain LEIZOROVICZ, Jean-Pierre BOISSEL (Médecine Sciences Flammarion)</a:t>
            </a:r>
          </a:p>
          <a:p>
            <a:pPr lvl="1" algn="l"/>
            <a:endParaRPr lang="fr-FR" dirty="0" smtClean="0"/>
          </a:p>
          <a:p>
            <a:pPr lvl="1" algn="l"/>
            <a:r>
              <a:rPr lang="fr-FR" dirty="0">
                <a:hlinkClick r:id="rId3"/>
              </a:rPr>
              <a:t>http://www.spc.univ-lyon1.fr/polycop</a:t>
            </a:r>
            <a:r>
              <a:rPr lang="fr-FR" dirty="0" smtClean="0">
                <a:hlinkClick r:id="rId3"/>
              </a:rPr>
              <a:t>/</a:t>
            </a:r>
            <a:r>
              <a:rPr lang="fr-FR" dirty="0" smtClean="0"/>
              <a:t> </a:t>
            </a:r>
            <a:endParaRPr lang="fr-FR" dirty="0"/>
          </a:p>
          <a:p>
            <a:pPr lvl="1" algn="l"/>
            <a:endParaRPr lang="fr-FR" dirty="0"/>
          </a:p>
          <a:p>
            <a:pPr lvl="1" algn="l"/>
            <a:r>
              <a:rPr lang="fr-FR" dirty="0" smtClean="0"/>
              <a:t>"Statistiques médicales et biologiques", </a:t>
            </a:r>
            <a:r>
              <a:rPr lang="fr-FR" dirty="0" err="1" smtClean="0"/>
              <a:t>Fethi</a:t>
            </a:r>
            <a:r>
              <a:rPr lang="fr-FR" dirty="0" smtClean="0"/>
              <a:t> BORSALI (Collection L1 Santé, Ellipses)</a:t>
            </a:r>
            <a:r>
              <a:rPr lang="fr-FR" dirty="0"/>
              <a:t/>
            </a:r>
            <a:br>
              <a:rPr lang="fr-FR" dirty="0"/>
            </a:br>
            <a:endParaRPr lang="fr-FR" dirty="0"/>
          </a:p>
        </p:txBody>
      </p:sp>
    </p:spTree>
    <p:extLst>
      <p:ext uri="{BB962C8B-B14F-4D97-AF65-F5344CB8AC3E}">
        <p14:creationId xmlns:p14="http://schemas.microsoft.com/office/powerpoint/2010/main" val="2728006402"/>
      </p:ext>
    </p:extLst>
  </p:cSld>
  <p:clrMapOvr>
    <a:masterClrMapping/>
  </p:clrMapOvr>
</p:sld>
</file>

<file path=ppt/theme/theme1.xml><?xml version="1.0" encoding="utf-8"?>
<a:theme xmlns:a="http://schemas.openxmlformats.org/drawingml/2006/main" name="Diapositive Standard">
  <a:themeElements>
    <a:clrScheme name="Personnalisé 2">
      <a:dk1>
        <a:sysClr val="windowText" lastClr="000000"/>
      </a:dk1>
      <a:lt1>
        <a:sysClr val="window" lastClr="FFFFFF"/>
      </a:lt1>
      <a:dk2>
        <a:srgbClr val="1F497D"/>
      </a:dk2>
      <a:lt2>
        <a:srgbClr val="EEECE1"/>
      </a:lt2>
      <a:accent1>
        <a:srgbClr val="4F81BD"/>
      </a:accent1>
      <a:accent2>
        <a:srgbClr val="1F497D"/>
      </a:accent2>
      <a:accent3>
        <a:srgbClr val="9BBB59"/>
      </a:accent3>
      <a:accent4>
        <a:srgbClr val="8064A2"/>
      </a:accent4>
      <a:accent5>
        <a:srgbClr val="4BACC6"/>
      </a:accent5>
      <a:accent6>
        <a:srgbClr val="F79646"/>
      </a:accent6>
      <a:hlink>
        <a:srgbClr val="0000FF"/>
      </a:hlink>
      <a:folHlink>
        <a:srgbClr val="800080"/>
      </a:folHlink>
    </a:clrScheme>
    <a:fontScheme name="Sunnikan 2013">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odèle SUNNIKAN 2009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odèle SUNNIKAN 2009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odèle SUNNIKAN 2009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odèle SUNNIKAN 2009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odèle SUNNIKAN 2009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odèle SUNNIKAN 2009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odèle SUNNIKAN 2009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odèle SUNNIKAN 2009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odèle SUNNIKAN 2009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odèle SUNNIKAN 2009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odèle SUNNIKAN 2009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odèle SUNNIKAN 2009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s Formation" ma:contentTypeID="0x0101006F29592B54FBE54086D68E0AA5385CBC00CCC89EBFE092CE4C8C6FC0F6267DBCA0" ma:contentTypeVersion="" ma:contentTypeDescription="Regroupe tous les documents relatifs à une formation" ma:contentTypeScope="" ma:versionID="7a83e87bd74832f60d44b2586d84109b">
  <xsd:schema xmlns:xsd="http://www.w3.org/2001/XMLSchema" xmlns:xs="http://www.w3.org/2001/XMLSchema" xmlns:p="http://schemas.microsoft.com/office/2006/metadata/properties" xmlns:ns1="24f7ec1a-e54e-4066-a1c1-fd285f789478" xmlns:ns3="http://schemas.microsoft.com/sharepoint/v3/fields" targetNamespace="http://schemas.microsoft.com/office/2006/metadata/properties" ma:root="true" ma:fieldsID="3bfbafae9f74da0da7f2b312677f8cf6" ns1:_="" ns3:_="">
    <xsd:import namespace="24f7ec1a-e54e-4066-a1c1-fd285f789478"/>
    <xsd:import namespace="http://schemas.microsoft.com/sharepoint/v3/fields"/>
    <xsd:element name="properties">
      <xsd:complexType>
        <xsd:sequence>
          <xsd:element name="documentManagement">
            <xsd:complexType>
              <xsd:all>
                <xsd:element ref="ns1:Type_x0020_Doc_x0020_Formation" minOccurs="0"/>
                <xsd:element ref="ns3:_Version" minOccurs="0"/>
                <xsd:element ref="ns1:Statut"/>
                <xsd:element ref="ns1:Origine" minOccurs="0"/>
                <xsd:element ref="ns1:Référence_x0020_interne" minOccurs="0"/>
                <xsd:element ref="ns1:Référence_x0020_Client" minOccurs="0"/>
                <xsd:element ref="ns1:Commentaires_x0020_Sunnikan_x002f_Clie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4f7ec1a-e54e-4066-a1c1-fd285f789478" elementFormDefault="qualified">
    <xsd:import namespace="http://schemas.microsoft.com/office/2006/documentManagement/types"/>
    <xsd:import namespace="http://schemas.microsoft.com/office/infopath/2007/PartnerControls"/>
    <xsd:element name="Type_x0020_Doc_x0020_Formation" ma:index="0" nillable="true" ma:displayName="Type Doc Formation" ma:format="Dropdown" ma:internalName="Type_x0020_Doc_x0020_Formation">
      <xsd:simpleType>
        <xsd:union memberTypes="dms:Text">
          <xsd:simpleType>
            <xsd:restriction base="dms:Choice">
              <xsd:enumeration value="Programme de formation"/>
              <xsd:enumeration value="Convocation"/>
              <xsd:enumeration value="Liste de présence"/>
              <xsd:enumeration value="Couverture du classeur"/>
              <xsd:enumeration value="Panneau de Porte"/>
              <xsd:enumeration value="Support de formation"/>
              <xsd:enumeration value="Attestation de formation"/>
              <xsd:enumeration value="Formulaire de satisfaction"/>
              <xsd:enumeration value="Autre"/>
            </xsd:restriction>
          </xsd:simpleType>
        </xsd:union>
      </xsd:simpleType>
    </xsd:element>
    <xsd:element name="Statut" ma:index="4" ma:displayName="Statut" ma:default="Draft" ma:description="" ma:format="RadioButtons" ma:internalName="Statut">
      <xsd:simpleType>
        <xsd:restriction base="dms:Choice">
          <xsd:enumeration value="Draft"/>
          <xsd:enumeration value="Commentaires Sunnikan"/>
          <xsd:enumeration value="Commentaires Client"/>
          <xsd:enumeration value="Validé Sunnikan"/>
          <xsd:enumeration value="Validé Client"/>
          <xsd:enumeration value="Validé Final"/>
        </xsd:restriction>
      </xsd:simpleType>
    </xsd:element>
    <xsd:element name="Origine" ma:index="5" nillable="true" ma:displayName="Provenance" ma:description="" ma:format="Dropdown" ma:internalName="Origine">
      <xsd:simpleType>
        <xsd:union memberTypes="dms:Text">
          <xsd:simpleType>
            <xsd:restriction base="dms:Choice">
              <xsd:enumeration value="Sunnikan"/>
              <xsd:enumeration value="Client"/>
              <xsd:enumeration value="Prestataire"/>
              <xsd:enumeration value="Autre"/>
            </xsd:restriction>
          </xsd:simpleType>
        </xsd:union>
      </xsd:simpleType>
    </xsd:element>
    <xsd:element name="Référence_x0020_interne" ma:index="6" nillable="true" ma:displayName="Référence Sunnikan" ma:internalName="R_x00e9_f_x00e9_rence_x0020_interne">
      <xsd:simpleType>
        <xsd:restriction base="dms:Text">
          <xsd:maxLength value="255"/>
        </xsd:restriction>
      </xsd:simpleType>
    </xsd:element>
    <xsd:element name="Référence_x0020_Client" ma:index="7" nillable="true" ma:displayName="Référence Client" ma:internalName="R_x00e9_f_x00e9_rence_x0020_Client">
      <xsd:simpleType>
        <xsd:restriction base="dms:Text"/>
      </xsd:simpleType>
    </xsd:element>
    <xsd:element name="Commentaires_x0020_Sunnikan_x002f_Client" ma:index="8" nillable="true" ma:displayName="Commentaires de document" ma:internalName="Commentaires_x0020_Sunnikan_x002F_Client">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Version" ma:index="3" nillable="true" ma:displayName="Version Document" ma:internalName="_Version">
      <xsd:simpleType>
        <xsd:restriction base="dms:Text">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0" ma:displayName="Type de contenu"/>
        <xsd:element ref="dc:title" minOccurs="0" maxOccurs="1" ma:index="2"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Version xmlns="http://schemas.microsoft.com/sharepoint/v3/fields" xsi:nil="true"/>
    <Référence_x0020_Client xmlns="24f7ec1a-e54e-4066-a1c1-fd285f789478" xsi:nil="true"/>
    <Type_x0020_Doc_x0020_Formation xmlns="24f7ec1a-e54e-4066-a1c1-fd285f789478" xsi:nil="true"/>
    <Origine xmlns="24f7ec1a-e54e-4066-a1c1-fd285f789478" xsi:nil="true"/>
    <Commentaires_x0020_Sunnikan_x002f_Client xmlns="24f7ec1a-e54e-4066-a1c1-fd285f789478" xsi:nil="true"/>
    <Statut xmlns="24f7ec1a-e54e-4066-a1c1-fd285f789478">Draft</Statut>
    <Référence_x0020_interne xmlns="24f7ec1a-e54e-4066-a1c1-fd285f789478" xsi:nil="true"/>
  </documentManagement>
</p:properties>
</file>

<file path=customXml/itemProps1.xml><?xml version="1.0" encoding="utf-8"?>
<ds:datastoreItem xmlns:ds="http://schemas.openxmlformats.org/officeDocument/2006/customXml" ds:itemID="{EAF3E3E6-0EFC-4FB8-A1D9-81CA3BDD340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4f7ec1a-e54e-4066-a1c1-fd285f789478"/>
    <ds:schemaRef ds:uri="http://schemas.microsoft.com/sharepoint/v3/field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D8AA61A-E0E4-4EE1-B6A2-5D2258BC62F1}">
  <ds:schemaRefs>
    <ds:schemaRef ds:uri="http://schemas.microsoft.com/sharepoint/v3/contenttype/forms"/>
  </ds:schemaRefs>
</ds:datastoreItem>
</file>

<file path=customXml/itemProps3.xml><?xml version="1.0" encoding="utf-8"?>
<ds:datastoreItem xmlns:ds="http://schemas.openxmlformats.org/officeDocument/2006/customXml" ds:itemID="{01600476-02F9-4C67-A70E-35FD035CC6D6}">
  <ds:schemaRefs>
    <ds:schemaRef ds:uri="http://schemas.microsoft.com/office/2006/documentManagement/types"/>
    <ds:schemaRef ds:uri="http://purl.org/dc/dcmitype/"/>
    <ds:schemaRef ds:uri="http://schemas.microsoft.com/office/2006/metadata/properties"/>
    <ds:schemaRef ds:uri="24f7ec1a-e54e-4066-a1c1-fd285f789478"/>
    <ds:schemaRef ds:uri="http://schemas.openxmlformats.org/package/2006/metadata/core-properties"/>
    <ds:schemaRef ds:uri="http://purl.org/dc/elements/1.1/"/>
    <ds:schemaRef ds:uri="http://purl.org/dc/terms/"/>
    <ds:schemaRef ds:uri="http://www.w3.org/XML/1998/namespace"/>
    <ds:schemaRef ds:uri="http://schemas.microsoft.com/office/infopath/2007/PartnerControls"/>
    <ds:schemaRef ds:uri="http://schemas.microsoft.com/sharepoint/v3/fields"/>
  </ds:schemaRefs>
</ds:datastoreItem>
</file>

<file path=docProps/app.xml><?xml version="1.0" encoding="utf-8"?>
<Properties xmlns="http://schemas.openxmlformats.org/officeDocument/2006/extended-properties" xmlns:vt="http://schemas.openxmlformats.org/officeDocument/2006/docPropsVTypes">
  <Template>Présentation Sunnikan 2012</Template>
  <TotalTime>3027</TotalTime>
  <Words>6938</Words>
  <Application>Microsoft Office PowerPoint</Application>
  <PresentationFormat>Affichage à l'écran (4:3)</PresentationFormat>
  <Paragraphs>1274</Paragraphs>
  <Slides>85</Slides>
  <Notes>83</Notes>
  <HiddenSlides>2</HiddenSlides>
  <MMClips>0</MMClips>
  <ScaleCrop>false</ScaleCrop>
  <HeadingPairs>
    <vt:vector size="10" baseType="variant">
      <vt:variant>
        <vt:lpstr>Polices utilisées</vt:lpstr>
      </vt:variant>
      <vt:variant>
        <vt:i4>9</vt:i4>
      </vt:variant>
      <vt:variant>
        <vt:lpstr>Thème</vt:lpstr>
      </vt:variant>
      <vt:variant>
        <vt:i4>1</vt:i4>
      </vt:variant>
      <vt:variant>
        <vt:lpstr>Serveurs OLE incorporés</vt:lpstr>
      </vt:variant>
      <vt:variant>
        <vt:i4>1</vt:i4>
      </vt:variant>
      <vt:variant>
        <vt:lpstr>Titres des diapositives</vt:lpstr>
      </vt:variant>
      <vt:variant>
        <vt:i4>85</vt:i4>
      </vt:variant>
      <vt:variant>
        <vt:lpstr>Diaporamas personnalisés</vt:lpstr>
      </vt:variant>
      <vt:variant>
        <vt:i4>1</vt:i4>
      </vt:variant>
    </vt:vector>
  </HeadingPairs>
  <TitlesOfParts>
    <vt:vector size="97" baseType="lpstr">
      <vt:lpstr>MS PGothic</vt:lpstr>
      <vt:lpstr>Arial</vt:lpstr>
      <vt:lpstr>Calibri</vt:lpstr>
      <vt:lpstr>Cambria Math</vt:lpstr>
      <vt:lpstr>ITC Franklin Gothic Book</vt:lpstr>
      <vt:lpstr>ITC Franklin Gothic Std Book</vt:lpstr>
      <vt:lpstr>Symbol</vt:lpstr>
      <vt:lpstr>Tw Cen MT</vt:lpstr>
      <vt:lpstr>Wingdings</vt:lpstr>
      <vt:lpstr>Diapositive Standard</vt:lpstr>
      <vt:lpstr>Clip</vt:lpstr>
      <vt:lpstr>Formation aux études cliniques  pour les Analystes Marketing Ventes de NOVARTIS</vt:lpstr>
      <vt:lpstr>Georges MARTIN, Sunnikan Consulting Ingénieur, Docteur en Médecine</vt:lpstr>
      <vt:lpstr>Objectif et programme de la formation</vt:lpstr>
      <vt:lpstr>Agenda</vt:lpstr>
      <vt:lpstr>Liste des acronymes</vt:lpstr>
      <vt:lpstr>Présentation PowerPoint</vt:lpstr>
      <vt:lpstr>Le premier essai clinique contrôlé ! </vt:lpstr>
      <vt:lpstr>Thème 1 Place des études cliniques dans le développement et la commercialisation des médicaments</vt:lpstr>
      <vt:lpstr>La place de la clinique dans le développement d'un médicament</vt:lpstr>
      <vt:lpstr>Les 4 phases cliniques du développement d'un médicament</vt:lpstr>
      <vt:lpstr>Les essais cliniques de Phase I "Trouver les conditions de sécurité du produit"</vt:lpstr>
      <vt:lpstr>Les essais cliniques de Phase II "Trouver les conditions d'efficacité du produit"</vt:lpstr>
      <vt:lpstr>Les essais cliniques de Phase III "Prouver la sécurité et l'efficacité du produit face aux comparateurs"</vt:lpstr>
      <vt:lpstr>Principes de recevabilité des essais cliniques pour l'obtention de l'AMM</vt:lpstr>
      <vt:lpstr>Plan de Développement du Produit</vt:lpstr>
      <vt:lpstr>Les études après mise sur le marché</vt:lpstr>
      <vt:lpstr>Les études de sécurité post-AMM (études PASS = Post-Authorization Safety Studies)</vt:lpstr>
      <vt:lpstr>Les acteurs des essais cliniques Le Promoteur</vt:lpstr>
      <vt:lpstr>Les acteurs de la recherche clinique Les Investigateurs</vt:lpstr>
      <vt:lpstr>Les acteurs de la recherche clinique L'Attaché de Recherche Clinique (ARC) - L'Auditeur</vt:lpstr>
      <vt:lpstr>Les essais Investigateur-Promoteur </vt:lpstr>
      <vt:lpstr>Les démarches administratives des essais interventionnels</vt:lpstr>
      <vt:lpstr>Les études observationnelles</vt:lpstr>
      <vt:lpstr>Le cadre réglementaire des essais interventionnels</vt:lpstr>
      <vt:lpstr>Les démarches administratives des études observationnelles</vt:lpstr>
      <vt:lpstr>Schéma récapitulatif : Les démarches administratives</vt:lpstr>
      <vt:lpstr>Le système de management de la qualité</vt:lpstr>
      <vt:lpstr>Le coût des études cliniques</vt:lpstr>
      <vt:lpstr>Thème 2 : Le déroulement d'un essai clinique</vt:lpstr>
      <vt:lpstr>Le déroulement d'un essai clinique</vt:lpstr>
      <vt:lpstr>La conception de l'essai clinique</vt:lpstr>
      <vt:lpstr>Les documents de l'étude</vt:lpstr>
      <vt:lpstr>Les démarches administratives</vt:lpstr>
      <vt:lpstr>La fourniture des médicaments expérimentaux</vt:lpstr>
      <vt:lpstr>La sélection (modes de recrutement), la mise en place, le suivi, la clôture des centres d'investigation</vt:lpstr>
      <vt:lpstr>La vigilance des essais cliniques</vt:lpstr>
      <vt:lpstr>Les contrôles qualité, les audits, les inspections</vt:lpstr>
      <vt:lpstr>Gestion des données ("data management")</vt:lpstr>
      <vt:lpstr>Statistiques</vt:lpstr>
      <vt:lpstr>Le Rapport d'Essai Cliniques, la publication</vt:lpstr>
      <vt:lpstr>Rapport d'Essai Clinique et Publications</vt:lpstr>
      <vt:lpstr>La durée d'un essai clinique et de ses étapes</vt:lpstr>
      <vt:lpstr>Tableau récapitulatif</vt:lpstr>
      <vt:lpstr>Thème 3  Les principes de base de la méthodologie des essais cliniques et des études épidémiologiques</vt:lpstr>
      <vt:lpstr>Comment prouver l'efficacité d'un traitement ?</vt:lpstr>
      <vt:lpstr>1. L'observation individuelle</vt:lpstr>
      <vt:lpstr>2. La série de cas</vt:lpstr>
      <vt:lpstr>L'essai non comparatif</vt:lpstr>
      <vt:lpstr>L'essai comparatif en ouvert</vt:lpstr>
      <vt:lpstr>L'essai contrôlé</vt:lpstr>
      <vt:lpstr>Exemple</vt:lpstr>
      <vt:lpstr>Caractéristiques de l'essai contrôlé</vt:lpstr>
      <vt:lpstr>Essais explicatifs</vt:lpstr>
      <vt:lpstr>Essais pragmatiques</vt:lpstr>
      <vt:lpstr>Essais explicatifs - Essais pragmatiques Anti-arythmiques de classe I et mort subite</vt:lpstr>
      <vt:lpstr>Essais explicatifs - Essais pragmatiques Agents inotropes inhibiteurs de la phosphodiestérase et insuffisance cardiaque</vt:lpstr>
      <vt:lpstr>Les méta-analyses</vt:lpstr>
      <vt:lpstr>Les études pharmaco-épidémiologiques</vt:lpstr>
      <vt:lpstr>Études de causalité en épidémiologie (ex : causalité éventuelle d'un vaccin sur une maladie rare)</vt:lpstr>
      <vt:lpstr>Les Cohortes</vt:lpstr>
      <vt:lpstr>Étude Exposés / Non exposés (étude prospective, ∈ études de cohorte)</vt:lpstr>
      <vt:lpstr>Étude Cas / Témoins</vt:lpstr>
      <vt:lpstr>Prospective 1/2</vt:lpstr>
      <vt:lpstr>Prospective 2/2</vt:lpstr>
      <vt:lpstr>Thème 4 : Lecture critique des articles médicaux   "Les statistiques sont la forme moderne du mensonge"</vt:lpstr>
      <vt:lpstr>Les critères de jugement</vt:lpstr>
      <vt:lpstr>Caractéristiques d'un critère de jugement</vt:lpstr>
      <vt:lpstr>Critère principal, critères secondaires</vt:lpstr>
      <vt:lpstr>La mesure en biologie</vt:lpstr>
      <vt:lpstr>Les risques  et  de l'essai comparatif</vt:lpstr>
      <vt:lpstr>Tests statistiques</vt:lpstr>
      <vt:lpstr>Risques d'erreur</vt:lpstr>
      <vt:lpstr>Significativité "p"</vt:lpstr>
      <vt:lpstr>Interprétation d'un critère de jugement binaire 1/2</vt:lpstr>
      <vt:lpstr>Interprétation d'un critère de jugement binaire 2/2</vt:lpstr>
      <vt:lpstr>Lecture critique de l'essai comparatif</vt:lpstr>
      <vt:lpstr>Lecture critique de la courbe de survie L'étude de survie</vt:lpstr>
      <vt:lpstr>Lecture critique de la courbe de survie Comparaison de 2 courbes de survie</vt:lpstr>
      <vt:lpstr>Lecture critique de la courbe de survie Lecture de la courbe de survie</vt:lpstr>
      <vt:lpstr>Lecture critique de la méta-analyse La méta-analyse</vt:lpstr>
      <vt:lpstr>Lecture critique de la méta-analyse Recherche d'un biais de publication</vt:lpstr>
      <vt:lpstr>Lecture critique de la méta-analyse Vérification de l'homogénéité des données</vt:lpstr>
      <vt:lpstr>Lecture critique de la méta-analyse Graphique de méta-analyse</vt:lpstr>
      <vt:lpstr>Mortality and morbidity in patients receiving encainide, flecainide, or placebo. The Cardiac Arrhythmia Suppression Trial. Echt DS, Liebson PR, Mitchell LB, Peters RW, Obias-Manno D, Barker AH, Arensberg D, Baker A, Friedman L, Greene HL, et al.</vt:lpstr>
      <vt:lpstr>Pour approfondir</vt:lpstr>
      <vt:lpstr>Diaporama personnalisé 1</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Soazic BARON</dc:creator>
  <cp:lastModifiedBy>Georges MARTIN</cp:lastModifiedBy>
  <cp:revision>276</cp:revision>
  <cp:lastPrinted>2013-12-11T13:50:54Z</cp:lastPrinted>
  <dcterms:created xsi:type="dcterms:W3CDTF">2013-10-16T13:42:57Z</dcterms:created>
  <dcterms:modified xsi:type="dcterms:W3CDTF">2014-10-14T12:25:07Z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0x0101006F29592B54FBE54086D68E0AA5385CBC00CCC89EBFE092CE4C8C6FC0F6267DBCA0</vt:lpwstr>
  </property>
</Properties>
</file>