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8"/>
  </p:notesMasterIdLst>
  <p:handoutMasterIdLst>
    <p:handoutMasterId r:id="rId9"/>
  </p:handoutMasterIdLst>
  <p:sldIdLst>
    <p:sldId id="256" r:id="rId2"/>
    <p:sldId id="258" r:id="rId3"/>
    <p:sldId id="257" r:id="rId4"/>
    <p:sldId id="261" r:id="rId5"/>
    <p:sldId id="259" r:id="rId6"/>
    <p:sldId id="260" r:id="rId7"/>
  </p:sldIdLst>
  <p:sldSz cx="9144000" cy="6858000" type="screen4x3"/>
  <p:notesSz cx="6807200" cy="9939338"/>
  <p:custShowLst>
    <p:custShow name="Diaporama personnalisé 1" id="0">
      <p:sldLst>
        <p:sld r:id="rId2"/>
      </p:sldLst>
    </p:custShow>
  </p:custShow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1088C9"/>
    <a:srgbClr val="FF0000"/>
    <a:srgbClr val="FF9900"/>
    <a:srgbClr val="FFFF00"/>
    <a:srgbClr val="3366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83433" autoAdjust="0"/>
  </p:normalViewPr>
  <p:slideViewPr>
    <p:cSldViewPr>
      <p:cViewPr varScale="1">
        <p:scale>
          <a:sx n="88" d="100"/>
          <a:sy n="88" d="100"/>
        </p:scale>
        <p:origin x="91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67080"/>
    </p:cViewPr>
  </p:sorterViewPr>
  <p:notesViewPr>
    <p:cSldViewPr>
      <p:cViewPr>
        <p:scale>
          <a:sx n="100" d="100"/>
          <a:sy n="100" d="100"/>
        </p:scale>
        <p:origin x="1566" y="78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927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39275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2CF2761-AFD7-4325-8B5B-91DD93EB2E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9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75" y="271463"/>
            <a:ext cx="5741988" cy="4308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8613" y="4721225"/>
            <a:ext cx="6291262" cy="478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fld id="{0E0349D6-4B31-43DE-9C2B-D17905950938}" type="slidenum">
              <a:rPr lang="fr-FR" sz="1200" smtClean="0"/>
              <a:pPr>
                <a:defRPr/>
              </a:pPr>
              <a:t>‹N°›</a:t>
            </a:fld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201622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Font typeface="Arial" pitchFamily="34" charset="0"/>
              <a:buNone/>
              <a:defRPr smtClean="0">
                <a:latin typeface="+mn-lt"/>
              </a:defRPr>
            </a:lvl1pPr>
          </a:lstStyle>
          <a:p>
            <a:pPr lvl="0"/>
            <a:r>
              <a:rPr lang="fr-FR" noProof="0"/>
              <a:t>Modifiez le style des sous-titres du masque</a:t>
            </a:r>
            <a:endParaRPr lang="fr-FR" noProof="0" dirty="0"/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>
            <a:spAutoFit/>
          </a:bodyPr>
          <a:lstStyle>
            <a:lvl1pPr algn="ctr">
              <a:defRPr smtClean="0">
                <a:latin typeface="+mj-lt"/>
              </a:defRPr>
            </a:lvl1pPr>
          </a:lstStyle>
          <a:p>
            <a:pPr lv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876CEB6C-8373-4AB7-921E-4DA1A5FB785E}" type="datetime4">
              <a:rPr lang="fr-FR"/>
              <a:pPr/>
              <a:t>15 mars 2018</a:t>
            </a:fld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Sunnikan Consulting 2014 - Tous droits réservés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6626A60-E19B-4FAA-BA51-296E0199772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15 mars 2018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Sunnikan Consulting 2014 - Tous droits réservés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287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15 mars 2018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Sunnikan Consulting 2014 - Tous droits réservés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6789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88640"/>
            <a:ext cx="734481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/>
              <a:t>Titre</a:t>
            </a:r>
            <a:br>
              <a:rPr lang="en-GB" dirty="0"/>
            </a:br>
            <a:endParaRPr lang="en-GB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6381750"/>
            <a:ext cx="1719263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33B6F5E2-E583-413C-8922-3DC6CAA9D286}" type="datetime4">
              <a:rPr lang="fr-FR"/>
              <a:pPr/>
              <a:t>15 mars 2018</a:t>
            </a:fld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538" y="6381750"/>
            <a:ext cx="5692775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fr-FR" dirty="0"/>
              <a:t>Sunnikan Consulting 2014 - Tous droits réservés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381750"/>
            <a:ext cx="514350" cy="206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E1D61545-30E6-46C7-9396-3AB8FF037665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7" name="Picture 2" descr="Y:\Images\LOGO_SUNNIKAN.emf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385" y="281503"/>
            <a:ext cx="1187450" cy="26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0" r:id="rId3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buSzPct val="350000"/>
        <a:defRPr sz="2600" b="0">
          <a:solidFill>
            <a:srgbClr val="1088C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50000"/>
        <a:buFont typeface="Arial" pitchFamily="34" charset="0"/>
        <a:buChar char="»"/>
        <a:defRPr>
          <a:solidFill>
            <a:srgbClr val="003399"/>
          </a:solidFill>
          <a:latin typeface="+mn-lt"/>
          <a:ea typeface="+mn-ea"/>
          <a:cs typeface="Calibri" pitchFamily="34" charset="0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30000"/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3pPr>
      <a:lvl4pPr marL="1550988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600">
          <a:solidFill>
            <a:srgbClr val="1088C9"/>
          </a:solidFill>
          <a:latin typeface="+mn-lt"/>
          <a:cs typeface="Calibri" pitchFamily="34" charset="0"/>
        </a:defRPr>
      </a:lvl4pPr>
      <a:lvl5pPr marL="1958975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400">
          <a:solidFill>
            <a:srgbClr val="1088C9"/>
          </a:solidFill>
          <a:latin typeface="+mn-lt"/>
          <a:cs typeface="Calibri" pitchFamily="34" charset="0"/>
        </a:defRPr>
      </a:lvl5pPr>
      <a:lvl6pPr marL="24161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6pPr>
      <a:lvl7pPr marL="28733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Formulaire "Justificatif(s) de Frais"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2023620-DD7F-48AD-8E9F-0E5AABBF6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21" y="1270755"/>
            <a:ext cx="6286500" cy="3667125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2F56083-74CD-42C5-877B-C81CB6625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15 mars 2018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3A19331-3FA7-4419-800C-AC8935176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2014 - Tous droits réservés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F3DAF53-C9CF-4E27-8AF3-1A894FF11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</a:t>
            </a:fld>
            <a:endParaRPr lang="fr-FR" dirty="0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08898E10-EBD4-4EA1-BE78-B919761F7030}"/>
              </a:ext>
            </a:extLst>
          </p:cNvPr>
          <p:cNvCxnSpPr/>
          <p:nvPr/>
        </p:nvCxnSpPr>
        <p:spPr>
          <a:xfrm flipH="1">
            <a:off x="1187624" y="908720"/>
            <a:ext cx="1728192" cy="136815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6913BB07-43BD-4103-AF15-86DA5A3BE0DF}"/>
              </a:ext>
            </a:extLst>
          </p:cNvPr>
          <p:cNvCxnSpPr>
            <a:cxnSpLocks/>
          </p:cNvCxnSpPr>
          <p:nvPr/>
        </p:nvCxnSpPr>
        <p:spPr>
          <a:xfrm flipH="1">
            <a:off x="1763688" y="908720"/>
            <a:ext cx="1152128" cy="15121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D57A7A53-E615-4C6F-8833-A90CDD923F5B}"/>
              </a:ext>
            </a:extLst>
          </p:cNvPr>
          <p:cNvCxnSpPr>
            <a:cxnSpLocks/>
          </p:cNvCxnSpPr>
          <p:nvPr/>
        </p:nvCxnSpPr>
        <p:spPr>
          <a:xfrm>
            <a:off x="2915816" y="908720"/>
            <a:ext cx="2016224" cy="136815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99D00F23-3EAB-40E9-848D-D9ED4BF5C51F}"/>
              </a:ext>
            </a:extLst>
          </p:cNvPr>
          <p:cNvSpPr txBox="1"/>
          <p:nvPr/>
        </p:nvSpPr>
        <p:spPr>
          <a:xfrm>
            <a:off x="899592" y="458088"/>
            <a:ext cx="4248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Complétion automatique des champs (via le script de création de mission) : Client, Intitulé mission, N° de la mission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A15DE4F9-44BD-40FE-ACC0-A2CF80780E0E}"/>
              </a:ext>
            </a:extLst>
          </p:cNvPr>
          <p:cNvCxnSpPr>
            <a:cxnSpLocks/>
          </p:cNvCxnSpPr>
          <p:nvPr/>
        </p:nvCxnSpPr>
        <p:spPr>
          <a:xfrm flipH="1">
            <a:off x="5224330" y="1592796"/>
            <a:ext cx="1474741" cy="3240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A5860F5C-5213-4BB9-9F8F-A14B6777F68D}"/>
              </a:ext>
            </a:extLst>
          </p:cNvPr>
          <p:cNvSpPr txBox="1"/>
          <p:nvPr/>
        </p:nvSpPr>
        <p:spPr>
          <a:xfrm>
            <a:off x="6699070" y="1322765"/>
            <a:ext cx="2514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Remboursement Client :</a:t>
            </a:r>
          </a:p>
          <a:p>
            <a:r>
              <a:rPr lang="fr-FR" dirty="0"/>
              <a:t>Montant total des frais inférieur à 15 euros (donc non refacturé au Client) ou montant total des frais supérieur à 15 euros (donc remboursable par le client)</a:t>
            </a:r>
            <a:endParaRPr lang="fr-FR" sz="1400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D60C5894-436D-442F-8A55-5A621FC3E4F3}"/>
              </a:ext>
            </a:extLst>
          </p:cNvPr>
          <p:cNvCxnSpPr>
            <a:cxnSpLocks/>
          </p:cNvCxnSpPr>
          <p:nvPr/>
        </p:nvCxnSpPr>
        <p:spPr>
          <a:xfrm flipH="1">
            <a:off x="3911147" y="1048746"/>
            <a:ext cx="1541001" cy="9120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7DCD11B8-1DBC-4D7D-9C4F-FCEEAAAD1F24}"/>
              </a:ext>
            </a:extLst>
          </p:cNvPr>
          <p:cNvSpPr txBox="1"/>
          <p:nvPr/>
        </p:nvSpPr>
        <p:spPr>
          <a:xfrm>
            <a:off x="5499545" y="631721"/>
            <a:ext cx="2152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Consultant et Évènement : Case à cocher</a:t>
            </a:r>
            <a:endParaRPr lang="fr-FR" sz="1400" dirty="0"/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75BCBCB3-8467-488A-9143-B06ED25DAA80}"/>
              </a:ext>
            </a:extLst>
          </p:cNvPr>
          <p:cNvCxnSpPr>
            <a:cxnSpLocks/>
          </p:cNvCxnSpPr>
          <p:nvPr/>
        </p:nvCxnSpPr>
        <p:spPr>
          <a:xfrm flipH="1">
            <a:off x="3863750" y="1122749"/>
            <a:ext cx="1588398" cy="14287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94196BE6-D95F-49A8-9280-3E745F093A2C}"/>
              </a:ext>
            </a:extLst>
          </p:cNvPr>
          <p:cNvCxnSpPr>
            <a:cxnSpLocks/>
          </p:cNvCxnSpPr>
          <p:nvPr/>
        </p:nvCxnSpPr>
        <p:spPr>
          <a:xfrm flipH="1" flipV="1">
            <a:off x="3275857" y="2818743"/>
            <a:ext cx="3737623" cy="1718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977BE304-4A24-47BE-8E9E-616E6398E787}"/>
              </a:ext>
            </a:extLst>
          </p:cNvPr>
          <p:cNvCxnSpPr>
            <a:cxnSpLocks/>
          </p:cNvCxnSpPr>
          <p:nvPr/>
        </p:nvCxnSpPr>
        <p:spPr>
          <a:xfrm flipH="1">
            <a:off x="4067944" y="2967041"/>
            <a:ext cx="294553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44AC983C-11F2-4887-9374-5F7DD8650BF6}"/>
              </a:ext>
            </a:extLst>
          </p:cNvPr>
          <p:cNvSpPr txBox="1"/>
          <p:nvPr/>
        </p:nvSpPr>
        <p:spPr>
          <a:xfrm>
            <a:off x="7013480" y="2736208"/>
            <a:ext cx="2152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Lieu et date évènement à compléter</a:t>
            </a:r>
            <a:endParaRPr lang="fr-FR" sz="1400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697D8BB1-E419-418E-A1BB-7B5EFBA540CC}"/>
              </a:ext>
            </a:extLst>
          </p:cNvPr>
          <p:cNvSpPr txBox="1"/>
          <p:nvPr/>
        </p:nvSpPr>
        <p:spPr>
          <a:xfrm>
            <a:off x="899592" y="5157192"/>
            <a:ext cx="5062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frais kilométriques se complètent directement sous </a:t>
            </a:r>
            <a:r>
              <a:rPr lang="fr-FR" dirty="0" err="1"/>
              <a:t>Eurecia</a:t>
            </a:r>
            <a:r>
              <a:rPr lang="fr-FR" dirty="0"/>
              <a:t>.</a:t>
            </a:r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057C8595-40C0-41D2-B786-6CCCBC1BF549}"/>
              </a:ext>
            </a:extLst>
          </p:cNvPr>
          <p:cNvCxnSpPr>
            <a:cxnSpLocks/>
          </p:cNvCxnSpPr>
          <p:nvPr/>
        </p:nvCxnSpPr>
        <p:spPr>
          <a:xfrm flipH="1" flipV="1">
            <a:off x="3030488" y="4005064"/>
            <a:ext cx="4349824" cy="2880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073FDBB7-56CC-40DD-AD68-D368A2E55266}"/>
              </a:ext>
            </a:extLst>
          </p:cNvPr>
          <p:cNvSpPr txBox="1"/>
          <p:nvPr/>
        </p:nvSpPr>
        <p:spPr>
          <a:xfrm>
            <a:off x="7137373" y="4464400"/>
            <a:ext cx="1827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Type de justificatif(s) : Case à cocher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974993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E6E550C-13A5-49D7-B507-D3ED06442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15 mars 2018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06A3F2B-38CA-43F4-8035-6EE22F3FC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2014 - Tous droits réservés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99ACE2-5CEC-4BF0-A37F-8FB503E53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A0EACB4-DDAC-476C-B7C9-07FFD0471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951" y="-2674"/>
            <a:ext cx="5837385" cy="668599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86325F0-A10E-43E2-A5D1-36A09455BEDB}"/>
              </a:ext>
            </a:extLst>
          </p:cNvPr>
          <p:cNvSpPr txBox="1"/>
          <p:nvPr/>
        </p:nvSpPr>
        <p:spPr>
          <a:xfrm>
            <a:off x="467544" y="836712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Exemple :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81F86A0-9ADA-4DD3-A62F-0D82C956D9A1}"/>
              </a:ext>
            </a:extLst>
          </p:cNvPr>
          <p:cNvSpPr txBox="1"/>
          <p:nvPr/>
        </p:nvSpPr>
        <p:spPr>
          <a:xfrm>
            <a:off x="7908405" y="1268760"/>
            <a:ext cx="9505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3399"/>
                </a:solidFill>
              </a:rPr>
              <a:t>SOMME DES MONTANTS A+B  = </a:t>
            </a:r>
          </a:p>
          <a:p>
            <a:r>
              <a:rPr lang="fr-FR" b="1" dirty="0">
                <a:solidFill>
                  <a:srgbClr val="FF3399"/>
                </a:solidFill>
              </a:rPr>
              <a:t>1 dépense sous </a:t>
            </a:r>
            <a:r>
              <a:rPr lang="fr-FR" b="1" dirty="0" err="1">
                <a:solidFill>
                  <a:srgbClr val="FF3399"/>
                </a:solidFill>
              </a:rPr>
              <a:t>Eurecia</a:t>
            </a:r>
            <a:endParaRPr lang="fr-FR" b="1" dirty="0">
              <a:solidFill>
                <a:srgbClr val="FF3399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DE934F5-8242-491A-9C46-6C675C5D4DE9}"/>
              </a:ext>
            </a:extLst>
          </p:cNvPr>
          <p:cNvSpPr txBox="1"/>
          <p:nvPr/>
        </p:nvSpPr>
        <p:spPr>
          <a:xfrm>
            <a:off x="8010539" y="3041925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Montant A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DCCAB7A-E671-4036-858E-5C740D10F6A1}"/>
              </a:ext>
            </a:extLst>
          </p:cNvPr>
          <p:cNvSpPr txBox="1"/>
          <p:nvPr/>
        </p:nvSpPr>
        <p:spPr>
          <a:xfrm>
            <a:off x="8157940" y="4261092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Montant B</a:t>
            </a: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0C6D1C67-8E5F-42A0-8340-0D53A0BAC63B}"/>
              </a:ext>
            </a:extLst>
          </p:cNvPr>
          <p:cNvCxnSpPr/>
          <p:nvPr/>
        </p:nvCxnSpPr>
        <p:spPr>
          <a:xfrm flipH="1">
            <a:off x="7092280" y="1542608"/>
            <a:ext cx="643335" cy="158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B96B2224-BBC5-4F61-B4B3-BDE0DCE792E1}"/>
              </a:ext>
            </a:extLst>
          </p:cNvPr>
          <p:cNvCxnSpPr/>
          <p:nvPr/>
        </p:nvCxnSpPr>
        <p:spPr>
          <a:xfrm flipH="1">
            <a:off x="7596336" y="3332383"/>
            <a:ext cx="643335" cy="158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3CEB355E-1A32-4799-A774-9292BF12465D}"/>
              </a:ext>
            </a:extLst>
          </p:cNvPr>
          <p:cNvCxnSpPr>
            <a:cxnSpLocks/>
          </p:cNvCxnSpPr>
          <p:nvPr/>
        </p:nvCxnSpPr>
        <p:spPr>
          <a:xfrm flipH="1" flipV="1">
            <a:off x="7637392" y="4165316"/>
            <a:ext cx="746295" cy="754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130AAD7B-2FBA-4ABD-8FA4-8450223B8752}"/>
              </a:ext>
            </a:extLst>
          </p:cNvPr>
          <p:cNvSpPr txBox="1"/>
          <p:nvPr/>
        </p:nvSpPr>
        <p:spPr>
          <a:xfrm>
            <a:off x="107504" y="2276872"/>
            <a:ext cx="1651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Attention : Justificatifs du même type  pour un même évènement doivent être regroupés au maximum sur la même fiche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5D6950-4B9C-475B-9899-FDF81FFA87A2}"/>
              </a:ext>
            </a:extLst>
          </p:cNvPr>
          <p:cNvSpPr txBox="1"/>
          <p:nvPr/>
        </p:nvSpPr>
        <p:spPr>
          <a:xfrm>
            <a:off x="4644008" y="5229200"/>
            <a:ext cx="382689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3399"/>
                </a:solidFill>
                <a:highlight>
                  <a:srgbClr val="FFFF00"/>
                </a:highlight>
              </a:rPr>
              <a:t>CAS A </a:t>
            </a:r>
            <a:r>
              <a:rPr lang="fr-FR" sz="2000" b="1" dirty="0">
                <a:solidFill>
                  <a:srgbClr val="FF3399"/>
                </a:solidFill>
              </a:rPr>
              <a:t>– 1 ligne de dépense : </a:t>
            </a:r>
          </a:p>
          <a:p>
            <a:r>
              <a:rPr lang="fr-FR" sz="2000" b="1" dirty="0">
                <a:solidFill>
                  <a:srgbClr val="FF3399"/>
                </a:solidFill>
              </a:rPr>
              <a:t>La dépense </a:t>
            </a:r>
            <a:r>
              <a:rPr lang="fr-FR" sz="2000" b="1" dirty="0" err="1">
                <a:solidFill>
                  <a:srgbClr val="FF3399"/>
                </a:solidFill>
              </a:rPr>
              <a:t>Eurecia</a:t>
            </a:r>
            <a:r>
              <a:rPr lang="fr-FR" sz="2000" b="1" dirty="0">
                <a:solidFill>
                  <a:srgbClr val="FF3399"/>
                </a:solidFill>
              </a:rPr>
              <a:t> correspond à la somme des montants A+B. </a:t>
            </a:r>
          </a:p>
        </p:txBody>
      </p:sp>
    </p:spTree>
    <p:extLst>
      <p:ext uri="{BB962C8B-B14F-4D97-AF65-F5344CB8AC3E}">
        <p14:creationId xmlns:p14="http://schemas.microsoft.com/office/powerpoint/2010/main" val="2799912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E6E550C-13A5-49D7-B507-D3ED06442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15 mars 2018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06A3F2B-38CA-43F4-8035-6EE22F3FC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2014 - Tous droits réservés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99ACE2-5CEC-4BF0-A37F-8FB503E53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A0EACB4-DDAC-476C-B7C9-07FFD0471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951" y="-2674"/>
            <a:ext cx="5837385" cy="668599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86325F0-A10E-43E2-A5D1-36A09455BEDB}"/>
              </a:ext>
            </a:extLst>
          </p:cNvPr>
          <p:cNvSpPr txBox="1"/>
          <p:nvPr/>
        </p:nvSpPr>
        <p:spPr>
          <a:xfrm>
            <a:off x="467544" y="836712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Exemple :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DE934F5-8242-491A-9C46-6C675C5D4DE9}"/>
              </a:ext>
            </a:extLst>
          </p:cNvPr>
          <p:cNvSpPr txBox="1"/>
          <p:nvPr/>
        </p:nvSpPr>
        <p:spPr>
          <a:xfrm>
            <a:off x="8010539" y="2636912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3399"/>
                </a:solidFill>
              </a:rPr>
              <a:t>Montant A = </a:t>
            </a:r>
          </a:p>
          <a:p>
            <a:r>
              <a:rPr lang="fr-FR" b="1" dirty="0">
                <a:solidFill>
                  <a:srgbClr val="FF3399"/>
                </a:solidFill>
              </a:rPr>
              <a:t>1 dépense sous </a:t>
            </a:r>
            <a:r>
              <a:rPr lang="fr-FR" b="1" dirty="0" err="1">
                <a:solidFill>
                  <a:srgbClr val="FF3399"/>
                </a:solidFill>
              </a:rPr>
              <a:t>Eurecia</a:t>
            </a:r>
            <a:endParaRPr lang="fr-FR" b="1" dirty="0">
              <a:solidFill>
                <a:srgbClr val="FF3399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DCCAB7A-E671-4036-858E-5C740D10F6A1}"/>
              </a:ext>
            </a:extLst>
          </p:cNvPr>
          <p:cNvSpPr txBox="1"/>
          <p:nvPr/>
        </p:nvSpPr>
        <p:spPr>
          <a:xfrm>
            <a:off x="7980646" y="4303048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3399"/>
                </a:solidFill>
              </a:rPr>
              <a:t>Montant B = </a:t>
            </a:r>
          </a:p>
          <a:p>
            <a:r>
              <a:rPr lang="fr-FR" b="1" dirty="0">
                <a:solidFill>
                  <a:srgbClr val="FF3399"/>
                </a:solidFill>
              </a:rPr>
              <a:t>1 dépense sous </a:t>
            </a:r>
            <a:r>
              <a:rPr lang="fr-FR" b="1" dirty="0" err="1">
                <a:solidFill>
                  <a:srgbClr val="FF3399"/>
                </a:solidFill>
              </a:rPr>
              <a:t>Eurecia</a:t>
            </a:r>
            <a:endParaRPr lang="fr-FR" b="1" dirty="0">
              <a:solidFill>
                <a:srgbClr val="FF3399"/>
              </a:solidFill>
            </a:endParaRP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B96B2224-BBC5-4F61-B4B3-BDE0DCE792E1}"/>
              </a:ext>
            </a:extLst>
          </p:cNvPr>
          <p:cNvCxnSpPr/>
          <p:nvPr/>
        </p:nvCxnSpPr>
        <p:spPr>
          <a:xfrm flipH="1">
            <a:off x="7596336" y="3332383"/>
            <a:ext cx="643335" cy="158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3CEB355E-1A32-4799-A774-9292BF12465D}"/>
              </a:ext>
            </a:extLst>
          </p:cNvPr>
          <p:cNvCxnSpPr>
            <a:cxnSpLocks/>
          </p:cNvCxnSpPr>
          <p:nvPr/>
        </p:nvCxnSpPr>
        <p:spPr>
          <a:xfrm flipH="1" flipV="1">
            <a:off x="7637392" y="4165316"/>
            <a:ext cx="746295" cy="754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130AAD7B-2FBA-4ABD-8FA4-8450223B8752}"/>
              </a:ext>
            </a:extLst>
          </p:cNvPr>
          <p:cNvSpPr txBox="1"/>
          <p:nvPr/>
        </p:nvSpPr>
        <p:spPr>
          <a:xfrm>
            <a:off x="107504" y="2276872"/>
            <a:ext cx="16514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Attention : Justificatifs du même type  pour un même évènement peuvent être regroupés sur la même fiche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E93FE3-4B70-478F-B206-F7578F9D6BDF}"/>
              </a:ext>
            </a:extLst>
          </p:cNvPr>
          <p:cNvSpPr/>
          <p:nvPr/>
        </p:nvSpPr>
        <p:spPr>
          <a:xfrm>
            <a:off x="6012160" y="1628800"/>
            <a:ext cx="72008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F96777-DFA1-4689-BA20-F4D9CDC94024}"/>
              </a:ext>
            </a:extLst>
          </p:cNvPr>
          <p:cNvSpPr/>
          <p:nvPr/>
        </p:nvSpPr>
        <p:spPr>
          <a:xfrm>
            <a:off x="6392728" y="1433534"/>
            <a:ext cx="771560" cy="2672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353116C-37C8-4201-B228-58533282D7E5}"/>
              </a:ext>
            </a:extLst>
          </p:cNvPr>
          <p:cNvSpPr txBox="1"/>
          <p:nvPr/>
        </p:nvSpPr>
        <p:spPr>
          <a:xfrm>
            <a:off x="6392728" y="1556792"/>
            <a:ext cx="843568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NA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DBE04097-CABD-4A32-8567-08F0EE422D9F}"/>
              </a:ext>
            </a:extLst>
          </p:cNvPr>
          <p:cNvCxnSpPr>
            <a:cxnSpLocks/>
          </p:cNvCxnSpPr>
          <p:nvPr/>
        </p:nvCxnSpPr>
        <p:spPr>
          <a:xfrm flipH="1">
            <a:off x="6973530" y="1469538"/>
            <a:ext cx="944473" cy="214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10616AC4-2FEF-4B96-AEDD-C946439C9E8A}"/>
              </a:ext>
            </a:extLst>
          </p:cNvPr>
          <p:cNvSpPr txBox="1"/>
          <p:nvPr/>
        </p:nvSpPr>
        <p:spPr>
          <a:xfrm>
            <a:off x="7884368" y="1211725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Ne pas mettre de Total montant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6DC58AF-3AB0-47A6-8A6C-F357361598B0}"/>
              </a:ext>
            </a:extLst>
          </p:cNvPr>
          <p:cNvSpPr txBox="1"/>
          <p:nvPr/>
        </p:nvSpPr>
        <p:spPr>
          <a:xfrm>
            <a:off x="4644008" y="5229200"/>
            <a:ext cx="3826892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3399"/>
                </a:solidFill>
                <a:highlight>
                  <a:srgbClr val="FFFF00"/>
                </a:highlight>
              </a:rPr>
              <a:t>CAS B </a:t>
            </a:r>
            <a:r>
              <a:rPr lang="fr-FR" sz="2000" b="1" dirty="0">
                <a:solidFill>
                  <a:srgbClr val="FF3399"/>
                </a:solidFill>
              </a:rPr>
              <a:t>– 2 lignes de dépense : </a:t>
            </a:r>
          </a:p>
          <a:p>
            <a:r>
              <a:rPr lang="fr-FR" sz="2000" b="1" dirty="0">
                <a:solidFill>
                  <a:srgbClr val="FF3399"/>
                </a:solidFill>
              </a:rPr>
              <a:t>Une dépense </a:t>
            </a:r>
            <a:r>
              <a:rPr lang="fr-FR" sz="2000" b="1" dirty="0" err="1">
                <a:solidFill>
                  <a:srgbClr val="FF3399"/>
                </a:solidFill>
              </a:rPr>
              <a:t>Eurecia</a:t>
            </a:r>
            <a:r>
              <a:rPr lang="fr-FR" sz="2000" b="1" dirty="0">
                <a:solidFill>
                  <a:srgbClr val="FF3399"/>
                </a:solidFill>
              </a:rPr>
              <a:t> correspond au montant A.</a:t>
            </a:r>
          </a:p>
          <a:p>
            <a:r>
              <a:rPr lang="fr-FR" sz="2000" b="1" dirty="0">
                <a:solidFill>
                  <a:srgbClr val="FF3399"/>
                </a:solidFill>
              </a:rPr>
              <a:t>Une autre ligne de dépense correspond au montant B. </a:t>
            </a:r>
          </a:p>
        </p:txBody>
      </p:sp>
    </p:spTree>
    <p:extLst>
      <p:ext uri="{BB962C8B-B14F-4D97-AF65-F5344CB8AC3E}">
        <p14:creationId xmlns:p14="http://schemas.microsoft.com/office/powerpoint/2010/main" val="4180079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FEEF800-D4CA-475A-A68E-EC3C344DC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Notes au 21 février 2018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CE0A071-6829-41D7-8952-FB321611D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15 mars 2018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5F9291E-E25F-4B0A-B0D9-D735DD4C7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2014 - Tous droits réservés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D159C2-2442-404D-9C7E-3FC13474D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0DEF637-D7D4-483A-8A02-2024C3339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5244513"/>
          </a:xfrm>
        </p:spPr>
        <p:txBody>
          <a:bodyPr/>
          <a:lstStyle/>
          <a:p>
            <a:pPr lvl="0"/>
            <a:r>
              <a:rPr lang="fr-FR" b="1" dirty="0"/>
              <a:t>Gestion des justificatifs : dans la mesure du possible, identifiez les au moins avec le numéro de la mission </a:t>
            </a:r>
            <a:r>
              <a:rPr lang="fr-FR" dirty="0"/>
              <a:t>(</a:t>
            </a:r>
            <a:r>
              <a:rPr lang="fr-FR" b="1" dirty="0"/>
              <a:t>surtout </a:t>
            </a:r>
            <a:r>
              <a:rPr lang="fr-FR" dirty="0"/>
              <a:t>ceux qui sont </a:t>
            </a:r>
            <a:r>
              <a:rPr lang="fr-FR" b="1" dirty="0"/>
              <a:t>non datés</a:t>
            </a:r>
            <a:r>
              <a:rPr lang="fr-FR" dirty="0"/>
              <a:t> hein… C'est plus facile de s'y retrouver après 1 mois en vrac dans la pochette…  )</a:t>
            </a:r>
            <a:r>
              <a:rPr lang="fr-FR" b="1" dirty="0"/>
              <a:t> avant de les glisser dans l'enveloppe plastifiée prévue à cet effet à moins que vous ne les colliez directement sur une fiche. </a:t>
            </a:r>
            <a:r>
              <a:rPr lang="fr-FR" dirty="0"/>
              <a:t>Utiliser les pochettes plastiques avec onglets multiples ou autres, pastilles collantes pour coller directement vos tickets sur la fiche sans attendre….).</a:t>
            </a:r>
          </a:p>
          <a:p>
            <a:pPr lvl="0"/>
            <a:r>
              <a:rPr lang="fr-FR" b="1" dirty="0"/>
              <a:t>Frais dépensés :</a:t>
            </a:r>
            <a:endParaRPr lang="fr-FR" dirty="0"/>
          </a:p>
          <a:p>
            <a:pPr lvl="1"/>
            <a:r>
              <a:rPr lang="fr-FR" dirty="0"/>
              <a:t>Quand il s'agit de </a:t>
            </a:r>
            <a:r>
              <a:rPr lang="fr-FR" b="1" dirty="0"/>
              <a:t>frais dépensés dans le cadre de </a:t>
            </a:r>
            <a:r>
              <a:rPr lang="fr-FR" b="1" dirty="0" err="1"/>
              <a:t>Sunnikan</a:t>
            </a:r>
            <a:r>
              <a:rPr lang="fr-FR" dirty="0"/>
              <a:t> (dépense non liée à une mission - ex : achats de livres RGPD à la demande de Georges ) – rattachez cette dépense à </a:t>
            </a:r>
            <a:r>
              <a:rPr lang="fr-FR" b="1" dirty="0" err="1"/>
              <a:t>Sunnikan</a:t>
            </a:r>
            <a:r>
              <a:rPr lang="fr-FR" b="1" dirty="0"/>
              <a:t> "0000-002"</a:t>
            </a:r>
            <a:endParaRPr lang="fr-FR" dirty="0"/>
          </a:p>
          <a:p>
            <a:pPr lvl="1"/>
            <a:r>
              <a:rPr lang="fr-FR" dirty="0"/>
              <a:t>Quand il s'agit de </a:t>
            </a:r>
            <a:r>
              <a:rPr lang="fr-FR" b="1" dirty="0"/>
              <a:t>frais dépensés dans le cadre d'une mission Client, qu'il soit remboursable ou non par le client</a:t>
            </a:r>
            <a:r>
              <a:rPr lang="fr-FR" dirty="0"/>
              <a:t> (montant total des frais inférieur à 15 euros (donc non refacturé au Client) ou montant total des frais supérieur à 15 euros (donc remboursable par le client), rattachez cette dépense à la </a:t>
            </a:r>
            <a:r>
              <a:rPr lang="fr-FR" b="1" dirty="0"/>
              <a:t>mission Client "201Y-XXX"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4795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FEEF800-D4CA-475A-A68E-EC3C344DC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Notes au 21 février 2018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CE0A071-6829-41D7-8952-FB321611D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15 mars 2018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5F9291E-E25F-4B0A-B0D9-D735DD4C7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2014 - Tous droits réservés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D159C2-2442-404D-9C7E-3FC13474D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0DEF637-D7D4-483A-8A02-2024C3339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4524315"/>
          </a:xfrm>
        </p:spPr>
        <p:txBody>
          <a:bodyPr/>
          <a:lstStyle/>
          <a:p>
            <a:pPr lvl="0"/>
            <a:r>
              <a:rPr lang="fr-FR" b="1" dirty="0"/>
              <a:t>Pas de justificatifs au format dématérialisé pour l'instant sous </a:t>
            </a:r>
            <a:r>
              <a:rPr lang="fr-FR" b="1" dirty="0" err="1"/>
              <a:t>Eurecia</a:t>
            </a:r>
            <a:r>
              <a:rPr lang="fr-FR" b="1" dirty="0"/>
              <a:t>. Imprimez vos justificatifs et identifiez les simplement et directement avec le nom du client, le numéro de la mission et vos initiales ou alors mettez-les avec une fiche "Justificatif de frais".</a:t>
            </a:r>
            <a:endParaRPr lang="fr-FR" dirty="0"/>
          </a:p>
          <a:p>
            <a:pPr lvl="0"/>
            <a:r>
              <a:rPr lang="fr-FR" b="1" dirty="0"/>
              <a:t>Les frais kilométriques se complètent directement sous </a:t>
            </a:r>
            <a:r>
              <a:rPr lang="fr-FR" b="1" dirty="0" err="1"/>
              <a:t>Eurecia</a:t>
            </a:r>
            <a:endParaRPr lang="fr-FR" b="1" dirty="0"/>
          </a:p>
          <a:p>
            <a:pPr lvl="0"/>
            <a:r>
              <a:rPr lang="fr-FR" dirty="0"/>
              <a:t>pour les factures de restaurant (voir hôtel), indiquer (éventuellement) le nom des personnes "invitées".</a:t>
            </a:r>
          </a:p>
          <a:p>
            <a:r>
              <a:rPr lang="fr-FR" dirty="0"/>
              <a:t>En cas de déplacement en pays étranger, justifie le taux de change par une trace papier (paiement par carte bancaire, en espèce). Si le paiement a été effectué par carte bancaire, vérifier le montant prélevé (taux de change effectivement appliqué, frais de commission).</a:t>
            </a:r>
          </a:p>
          <a:p>
            <a:pPr lvl="0"/>
            <a:r>
              <a:rPr lang="fr-FR" dirty="0">
                <a:solidFill>
                  <a:srgbClr val="FF3399"/>
                </a:solidFill>
              </a:rPr>
              <a:t>Les formulaires de justificatifs sont complétés de façon à ce que les montants indiqués sur les formulaires et les dépenses sous </a:t>
            </a:r>
            <a:r>
              <a:rPr lang="fr-FR" dirty="0" err="1">
                <a:solidFill>
                  <a:srgbClr val="FF3399"/>
                </a:solidFill>
              </a:rPr>
              <a:t>Eurecia</a:t>
            </a:r>
            <a:r>
              <a:rPr lang="fr-FR" dirty="0">
                <a:solidFill>
                  <a:srgbClr val="FF3399"/>
                </a:solidFill>
              </a:rPr>
              <a:t> soient facilement vérifiables (Cas A ou Cas B)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8849730"/>
      </p:ext>
    </p:extLst>
  </p:cSld>
  <p:clrMapOvr>
    <a:masterClrMapping/>
  </p:clrMapOvr>
</p:sld>
</file>

<file path=ppt/theme/theme1.xml><?xml version="1.0" encoding="utf-8"?>
<a:theme xmlns:a="http://schemas.openxmlformats.org/drawingml/2006/main" name="Diapositive Standard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1F49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nnikan 201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ank.potx" id="{F21EE7B3-E959-4E22-95D6-E062FC205EAA}" vid="{B0B06D63-733C-48EE-8121-887E158AA47B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85</TotalTime>
  <Words>477</Words>
  <Application>Microsoft Office PowerPoint</Application>
  <PresentationFormat>Affichage à l'écran (4:3)</PresentationFormat>
  <Paragraphs>53</Paragraphs>
  <Slides>6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  <vt:variant>
        <vt:lpstr>Diaporamas personnalisés</vt:lpstr>
      </vt:variant>
      <vt:variant>
        <vt:i4>1</vt:i4>
      </vt:variant>
    </vt:vector>
  </HeadingPairs>
  <TitlesOfParts>
    <vt:vector size="10" baseType="lpstr">
      <vt:lpstr>Arial</vt:lpstr>
      <vt:lpstr>Calibri</vt:lpstr>
      <vt:lpstr>Diapositive Standard</vt:lpstr>
      <vt:lpstr>Formulaire "Justificatif(s) de Frais"</vt:lpstr>
      <vt:lpstr>Présentation PowerPoint</vt:lpstr>
      <vt:lpstr>Présentation PowerPoint</vt:lpstr>
      <vt:lpstr>Présentation PowerPoint</vt:lpstr>
      <vt:lpstr>Notes au 21 février 2018</vt:lpstr>
      <vt:lpstr>Notes au 21 février 2018</vt:lpstr>
      <vt:lpstr>Diaporama personnalisé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Formulaire "Justificatif(s) de Frais"</dc:title>
  <dc:creator>Soazic BARON</dc:creator>
  <cp:lastModifiedBy>Soazic BARON</cp:lastModifiedBy>
  <cp:revision>7</cp:revision>
  <cp:lastPrinted>2012-03-12T14:48:51Z</cp:lastPrinted>
  <dcterms:created xsi:type="dcterms:W3CDTF">2018-02-23T15:17:22Z</dcterms:created>
  <dcterms:modified xsi:type="dcterms:W3CDTF">2018-03-15T16:27:27Z</dcterms:modified>
</cp:coreProperties>
</file>