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"/>
  </p:notesMasterIdLst>
  <p:handoutMasterIdLst>
    <p:handoutMasterId r:id="rId8"/>
  </p:handoutMasterIdLst>
  <p:sldIdLst>
    <p:sldId id="256" r:id="rId2"/>
    <p:sldId id="261" r:id="rId3"/>
    <p:sldId id="260" r:id="rId4"/>
    <p:sldId id="258" r:id="rId5"/>
    <p:sldId id="259" r:id="rId6"/>
  </p:sldIdLst>
  <p:sldSz cx="9144000" cy="6858000" type="screen4x3"/>
  <p:notesSz cx="6797675" cy="99266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3433" autoAdjust="0"/>
  </p:normalViewPr>
  <p:slideViewPr>
    <p:cSldViewPr>
      <p:cViewPr varScale="1">
        <p:scale>
          <a:sx n="110" d="100"/>
          <a:sy n="110" d="100"/>
        </p:scale>
        <p:origin x="13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1566" y="7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642" y="1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214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642" y="9427214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057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34050" cy="4302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153" y="4715193"/>
            <a:ext cx="6282459" cy="478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057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26 janvier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26 janvier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26 janvier 2015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 smtClean="0"/>
              <a:t>Sunnikan</a:t>
            </a:r>
            <a:br>
              <a:rPr lang="fr-FR" dirty="0" smtClean="0"/>
            </a:br>
            <a:r>
              <a:rPr lang="fr-FR" dirty="0" smtClean="0"/>
              <a:t>Politique </a:t>
            </a:r>
            <a:r>
              <a:rPr lang="fr-FR" dirty="0" smtClean="0"/>
              <a:t>anti-corruption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Textes applicables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252924"/>
          </a:xfrm>
        </p:spPr>
        <p:txBody>
          <a:bodyPr/>
          <a:lstStyle/>
          <a:p>
            <a:r>
              <a:rPr lang="fr-FR" dirty="0" smtClean="0"/>
              <a:t>Convention </a:t>
            </a:r>
            <a:r>
              <a:rPr lang="fr-FR" dirty="0"/>
              <a:t>des Nations Unies Contre la </a:t>
            </a:r>
            <a:r>
              <a:rPr lang="fr-FR" dirty="0" smtClean="0"/>
              <a:t>Corruption</a:t>
            </a:r>
          </a:p>
          <a:p>
            <a:r>
              <a:rPr lang="fr-FR" dirty="0"/>
              <a:t>Groupe multidisciplinaire sur la corruption (GMC) - Conseil de l'Europe, 04 novembre </a:t>
            </a:r>
            <a:r>
              <a:rPr lang="fr-FR" dirty="0" smtClean="0"/>
              <a:t>1999</a:t>
            </a:r>
          </a:p>
          <a:p>
            <a:r>
              <a:rPr lang="fr-FR" dirty="0" smtClean="0"/>
              <a:t>10</a:t>
            </a:r>
            <a:r>
              <a:rPr lang="fr-FR" baseline="30000" dirty="0" smtClean="0"/>
              <a:t>ème</a:t>
            </a:r>
            <a:r>
              <a:rPr lang="fr-FR" dirty="0" smtClean="0"/>
              <a:t> Principe du Pacte Mondial, </a:t>
            </a:r>
            <a:r>
              <a:rPr lang="fr-FR" dirty="0"/>
              <a:t>Nations Unies, 24 juin 2004 :</a:t>
            </a:r>
            <a:endParaRPr lang="fr-FR" dirty="0" smtClean="0"/>
          </a:p>
          <a:p>
            <a:pPr lvl="1"/>
            <a:r>
              <a:rPr lang="fr-FR" dirty="0" smtClean="0"/>
              <a:t>"</a:t>
            </a:r>
            <a:r>
              <a:rPr lang="fr-FR" i="1" dirty="0" smtClean="0"/>
              <a:t>10</a:t>
            </a:r>
            <a:r>
              <a:rPr lang="fr-FR" i="1" dirty="0"/>
              <a:t>. Les entreprises sont invitées à agir contre la corruption sous toutes ses formes, y compris l'extorsion de fonds et les pots-de-vin</a:t>
            </a:r>
            <a:r>
              <a:rPr lang="fr-FR" i="1" dirty="0" smtClean="0"/>
              <a:t>.</a:t>
            </a:r>
            <a:r>
              <a:rPr lang="fr-FR" dirty="0" smtClean="0"/>
              <a:t>"</a:t>
            </a:r>
            <a:endParaRPr lang="fr-FR" dirty="0"/>
          </a:p>
          <a:p>
            <a:r>
              <a:rPr lang="fr-FR" dirty="0" smtClean="0"/>
              <a:t>Lois locales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96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Politique </a:t>
            </a:r>
            <a:r>
              <a:rPr lang="fr-FR" dirty="0" smtClean="0"/>
              <a:t>anti-corruption - </a:t>
            </a:r>
            <a:r>
              <a:rPr lang="fr-FR" dirty="0" smtClean="0"/>
              <a:t>Définition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35115"/>
          </a:xfrm>
        </p:spPr>
        <p:txBody>
          <a:bodyPr/>
          <a:lstStyle/>
          <a:p>
            <a:r>
              <a:rPr lang="fr-FR" dirty="0"/>
              <a:t>"</a:t>
            </a:r>
            <a:r>
              <a:rPr lang="fr-FR" i="1" dirty="0"/>
              <a:t>La corruption est une </a:t>
            </a:r>
            <a:r>
              <a:rPr lang="fr-FR" b="1" i="1" dirty="0"/>
              <a:t>rétribution illicite</a:t>
            </a:r>
            <a:r>
              <a:rPr lang="fr-FR" i="1" dirty="0"/>
              <a:t> ou tout autre comportement à l'égard des personnes investies de responsabilité dans le </a:t>
            </a:r>
            <a:r>
              <a:rPr lang="fr-FR" b="1" i="1" dirty="0"/>
              <a:t>secteur public</a:t>
            </a:r>
            <a:r>
              <a:rPr lang="fr-FR" i="1" dirty="0"/>
              <a:t> ou le </a:t>
            </a:r>
            <a:r>
              <a:rPr lang="fr-FR" b="1" i="1" dirty="0"/>
              <a:t>secteur privé</a:t>
            </a:r>
            <a:r>
              <a:rPr lang="fr-FR" i="1" dirty="0"/>
              <a:t>, qui contrevient aux devoirs qu'elles ont en vertu de leur statut d'agent d'État, d'employé du secteur privé, d'agent indépendant ou d'un autre rapport de cette nature et qui </a:t>
            </a:r>
            <a:r>
              <a:rPr lang="fr-FR" b="1" i="1" dirty="0"/>
              <a:t>vise à procurer des avantages indus</a:t>
            </a:r>
            <a:r>
              <a:rPr lang="fr-FR" i="1" dirty="0"/>
              <a:t> de quelque nature qu'ils soient, pour eux-mêmes ou pour un </a:t>
            </a:r>
            <a:r>
              <a:rPr lang="fr-FR" i="1" dirty="0" smtClean="0"/>
              <a:t>tiers (…)</a:t>
            </a:r>
            <a:r>
              <a:rPr lang="fr-FR" dirty="0" smtClean="0"/>
              <a:t>" </a:t>
            </a:r>
            <a:r>
              <a:rPr lang="fr-FR" dirty="0"/>
              <a:t>(Groupe multidisciplinaire sur la corruption (GMC) - Conseil de </a:t>
            </a:r>
            <a:r>
              <a:rPr lang="fr-FR" dirty="0" smtClean="0"/>
              <a:t>l'Europe, 04 novembre 1999)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 corruption comprend :</a:t>
            </a:r>
          </a:p>
          <a:p>
            <a:pPr lvl="1"/>
            <a:r>
              <a:rPr lang="fr-FR" dirty="0" smtClean="0"/>
              <a:t>les </a:t>
            </a:r>
            <a:r>
              <a:rPr lang="fr-FR" dirty="0" smtClean="0"/>
              <a:t>pots-de-vin</a:t>
            </a:r>
            <a:endParaRPr lang="fr-FR" dirty="0" smtClean="0"/>
          </a:p>
          <a:p>
            <a:pPr lvl="1"/>
            <a:r>
              <a:rPr lang="fr-FR" dirty="0" smtClean="0"/>
              <a:t>le trafic </a:t>
            </a:r>
            <a:r>
              <a:rPr lang="fr-FR" dirty="0" smtClean="0"/>
              <a:t>d'influence</a:t>
            </a:r>
            <a:endParaRPr lang="fr-FR" dirty="0" smtClean="0"/>
          </a:p>
          <a:p>
            <a:pPr lvl="1"/>
            <a:r>
              <a:rPr lang="fr-FR" dirty="0" smtClean="0"/>
              <a:t>l'extorsion </a:t>
            </a:r>
            <a:r>
              <a:rPr lang="fr-FR" dirty="0"/>
              <a:t>ou les </a:t>
            </a:r>
            <a:r>
              <a:rPr lang="fr-FR" dirty="0" smtClean="0"/>
              <a:t>sollicitations</a:t>
            </a:r>
            <a:endParaRPr lang="fr-FR" dirty="0" smtClean="0"/>
          </a:p>
          <a:p>
            <a:pPr lvl="1"/>
            <a:r>
              <a:rPr lang="fr-FR" dirty="0" smtClean="0"/>
              <a:t>le </a:t>
            </a:r>
            <a:r>
              <a:rPr lang="fr-FR" dirty="0"/>
              <a:t>blanchiment des recettes de ces </a:t>
            </a:r>
            <a:r>
              <a:rPr lang="fr-FR" dirty="0" smtClean="0"/>
              <a:t>pratiques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5748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Politique </a:t>
            </a:r>
            <a:r>
              <a:rPr lang="fr-FR" dirty="0" smtClean="0"/>
              <a:t>anti-corruption</a:t>
            </a:r>
            <a:br>
              <a:rPr lang="fr-FR" dirty="0" smtClean="0"/>
            </a:br>
            <a:r>
              <a:rPr lang="fr-FR" dirty="0" smtClean="0"/>
              <a:t>Objectifs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Définir nos responsabilités</a:t>
            </a:r>
          </a:p>
          <a:p>
            <a:r>
              <a:rPr lang="fr-FR" dirty="0" smtClean="0"/>
              <a:t>Prévenir la corruption dans nos activités</a:t>
            </a:r>
          </a:p>
          <a:p>
            <a:r>
              <a:rPr lang="fr-FR" dirty="0" smtClean="0"/>
              <a:t>Protéger notre réputation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35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Politique </a:t>
            </a:r>
            <a:r>
              <a:rPr lang="fr-FR" dirty="0" smtClean="0"/>
              <a:t>anti-corruption</a:t>
            </a:r>
            <a:br>
              <a:rPr lang="fr-FR" dirty="0" smtClean="0"/>
            </a:br>
            <a:r>
              <a:rPr lang="fr-FR" dirty="0" smtClean="0"/>
              <a:t>Engagements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26 janvier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250121"/>
          </a:xfrm>
        </p:spPr>
        <p:txBody>
          <a:bodyPr/>
          <a:lstStyle/>
          <a:p>
            <a:r>
              <a:rPr lang="fr-FR" dirty="0" smtClean="0"/>
              <a:t>Engagements </a:t>
            </a:r>
            <a:r>
              <a:rPr lang="fr-FR" dirty="0" smtClean="0"/>
              <a:t>:</a:t>
            </a:r>
            <a:endParaRPr lang="fr-FR" dirty="0"/>
          </a:p>
          <a:p>
            <a:pPr lvl="1"/>
            <a:r>
              <a:rPr lang="fr-FR" dirty="0" smtClean="0"/>
              <a:t>promouvoir </a:t>
            </a:r>
            <a:r>
              <a:rPr lang="fr-FR" dirty="0"/>
              <a:t>la transparence dans ses </a:t>
            </a:r>
            <a:r>
              <a:rPr lang="fr-FR" dirty="0" smtClean="0"/>
              <a:t>activités</a:t>
            </a:r>
            <a:endParaRPr lang="fr-FR" dirty="0"/>
          </a:p>
          <a:p>
            <a:pPr lvl="1"/>
            <a:r>
              <a:rPr lang="fr-FR" dirty="0" smtClean="0"/>
              <a:t>prévenir </a:t>
            </a:r>
            <a:r>
              <a:rPr lang="fr-FR" dirty="0" smtClean="0"/>
              <a:t>l'usage </a:t>
            </a:r>
            <a:r>
              <a:rPr lang="fr-FR" dirty="0"/>
              <a:t>impropre de la réglementation pouvant favoriser la </a:t>
            </a:r>
            <a:r>
              <a:rPr lang="fr-FR" dirty="0" smtClean="0"/>
              <a:t>corruption</a:t>
            </a:r>
            <a:endParaRPr lang="fr-FR" dirty="0"/>
          </a:p>
          <a:p>
            <a:pPr lvl="1"/>
            <a:r>
              <a:rPr lang="fr-FR" dirty="0" smtClean="0"/>
              <a:t>faciliter </a:t>
            </a:r>
            <a:r>
              <a:rPr lang="fr-FR" dirty="0"/>
              <a:t>la communication des plaintes ou suspicions de </a:t>
            </a:r>
            <a:r>
              <a:rPr lang="fr-FR" dirty="0" smtClean="0"/>
              <a:t>corruption</a:t>
            </a:r>
            <a:endParaRPr lang="fr-FR" dirty="0"/>
          </a:p>
          <a:p>
            <a:pPr lvl="1"/>
            <a:r>
              <a:rPr lang="fr-FR" dirty="0" smtClean="0"/>
              <a:t>révéler </a:t>
            </a:r>
            <a:r>
              <a:rPr lang="fr-FR" dirty="0"/>
              <a:t>tout acte ou tentative d'acte de corruption face à la </a:t>
            </a:r>
            <a:r>
              <a:rPr lang="fr-FR" dirty="0" smtClean="0"/>
              <a:t>loi</a:t>
            </a:r>
            <a:endParaRPr lang="fr-FR" dirty="0"/>
          </a:p>
          <a:p>
            <a:pPr lvl="1"/>
            <a:r>
              <a:rPr lang="fr-FR" dirty="0" smtClean="0"/>
              <a:t>protéger </a:t>
            </a:r>
            <a:r>
              <a:rPr lang="fr-FR" dirty="0"/>
              <a:t>tout salarié divulguant tout acte ou tentative d'acte de </a:t>
            </a:r>
            <a:r>
              <a:rPr lang="fr-FR" dirty="0" smtClean="0"/>
              <a:t>corruption</a:t>
            </a:r>
          </a:p>
          <a:p>
            <a:pPr lvl="1"/>
            <a:r>
              <a:rPr lang="fr-FR" dirty="0" smtClean="0"/>
              <a:t>réaliser des formations sur la politique anti-corruption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265729"/>
      </p:ext>
    </p:extLst>
  </p:cSld>
  <p:clrMapOvr>
    <a:masterClrMapping/>
  </p:clrMapOvr>
</p:sld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F21EE7B3-E959-4E22-95D6-E062FC205EAA}" vid="{B0B06D63-733C-48EE-8121-887E158AA47B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295</TotalTime>
  <Words>297</Words>
  <Application>Microsoft Office PowerPoint</Application>
  <PresentationFormat>Affichage à l'écran (4:3)</PresentationFormat>
  <Paragraphs>40</Paragraphs>
  <Slides>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  <vt:variant>
        <vt:lpstr>Diaporamas personnalisés</vt:lpstr>
      </vt:variant>
      <vt:variant>
        <vt:i4>1</vt:i4>
      </vt:variant>
    </vt:vector>
  </HeadingPairs>
  <TitlesOfParts>
    <vt:vector size="9" baseType="lpstr">
      <vt:lpstr>Arial</vt:lpstr>
      <vt:lpstr>Calibri</vt:lpstr>
      <vt:lpstr>Diapositive Standard</vt:lpstr>
      <vt:lpstr>Sunnikan Politique anti-corruption</vt:lpstr>
      <vt:lpstr>Textes applicables</vt:lpstr>
      <vt:lpstr>Politique anti-corruption - Définition</vt:lpstr>
      <vt:lpstr>Politique anti-corruption Objectifs</vt:lpstr>
      <vt:lpstr>Politique anti-corruption Engagements</vt:lpstr>
      <vt:lpstr>Diaporama personnalisé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Politique anti-corruption</dc:title>
  <dc:creator>Pierre-Yves JOYEUX</dc:creator>
  <cp:lastModifiedBy>Georges MARTIN</cp:lastModifiedBy>
  <cp:revision>18</cp:revision>
  <cp:lastPrinted>2015-01-23T09:20:47Z</cp:lastPrinted>
  <dcterms:created xsi:type="dcterms:W3CDTF">2015-01-22T14:42:43Z</dcterms:created>
  <dcterms:modified xsi:type="dcterms:W3CDTF">2015-01-26T15:10:52Z</dcterms:modified>
</cp:coreProperties>
</file>