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4"/>
    <p:sldMasterId id="2147483671" r:id="rId5"/>
  </p:sldMasterIdLst>
  <p:notesMasterIdLst>
    <p:notesMasterId r:id="rId16"/>
  </p:notesMasterIdLst>
  <p:handoutMasterIdLst>
    <p:handoutMasterId r:id="rId17"/>
  </p:handoutMasterIdLst>
  <p:sldIdLst>
    <p:sldId id="1676" r:id="rId6"/>
    <p:sldId id="285" r:id="rId7"/>
    <p:sldId id="284" r:id="rId8"/>
    <p:sldId id="297" r:id="rId9"/>
    <p:sldId id="280" r:id="rId10"/>
    <p:sldId id="298" r:id="rId11"/>
    <p:sldId id="299" r:id="rId12"/>
    <p:sldId id="300" r:id="rId13"/>
    <p:sldId id="286" r:id="rId14"/>
    <p:sldId id="303" r:id="rId15"/>
  </p:sldIdLst>
  <p:sldSz cx="9144000" cy="6858000" type="screen4x3"/>
  <p:notesSz cx="6807200" cy="9939338"/>
  <p:custShowLst>
    <p:custShow name="Diaporama personnalisé 1" id="0">
      <p:sldLst/>
    </p:custShow>
  </p:custShow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88C9"/>
    <a:srgbClr val="FF3399"/>
    <a:srgbClr val="FF0000"/>
    <a:srgbClr val="FF9900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32" autoAdjust="0"/>
    <p:restoredTop sz="99467" autoAdjust="0"/>
  </p:normalViewPr>
  <p:slideViewPr>
    <p:cSldViewPr>
      <p:cViewPr varScale="1">
        <p:scale>
          <a:sx n="109" d="100"/>
          <a:sy n="109" d="100"/>
        </p:scale>
        <p:origin x="151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-2046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b="1"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Version du 27 avril 2022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© Sunnikan Consulting 2022 - Tous droits réservés 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45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8F93C7CC-DD22-4DB9-8E4D-A8F3812954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80000" y="187200"/>
            <a:ext cx="6444328" cy="5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 b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638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ACF08EF-5291-437D-B9AE-49D10C32F2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80000" y="187200"/>
            <a:ext cx="6444328" cy="5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 b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GB"/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16F97EDD-8267-42E1-B4C8-0DB010B2174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1556419"/>
            <a:ext cx="7308815" cy="4464869"/>
          </a:xfrm>
          <a:prstGeom prst="rect">
            <a:avLst/>
          </a:prstGeom>
        </p:spPr>
        <p:txBody>
          <a:bodyPr/>
          <a:lstStyle>
            <a:lvl1pPr marL="342900" indent="-342900" algn="just">
              <a:defRPr lang="fr-FR" sz="1600" dirty="0">
                <a:solidFill>
                  <a:srgbClr val="003399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1pPr>
            <a:lvl2pPr marL="534988" indent="-173038" algn="just">
              <a:buClr>
                <a:srgbClr val="FF0000"/>
              </a:buClr>
              <a:buSzPct val="100000"/>
              <a:defRPr sz="1500">
                <a:latin typeface="Calibri" pitchFamily="34" charset="0"/>
                <a:cs typeface="Calibri" pitchFamily="34" charset="0"/>
              </a:defRPr>
            </a:lvl2pPr>
            <a:lvl3pPr marL="715963" indent="-180975" algn="just">
              <a:buClr>
                <a:srgbClr val="FF0000"/>
              </a:buClr>
              <a:buFont typeface="Calibri" panose="020F0502020204030204" pitchFamily="34" charset="0"/>
              <a:buChar char="‒"/>
              <a:defRPr sz="1400">
                <a:latin typeface="Calibri" pitchFamily="34" charset="0"/>
                <a:cs typeface="Calibri" pitchFamily="34" charset="0"/>
              </a:defRPr>
            </a:lvl3pPr>
            <a:lvl4pPr marL="1322388" indent="0" algn="just">
              <a:buNone/>
              <a:defRPr sz="1400">
                <a:latin typeface="Calibri" pitchFamily="34" charset="0"/>
                <a:cs typeface="Calibri" pitchFamily="34" charset="0"/>
              </a:defRPr>
            </a:lvl4pPr>
            <a:lvl5pPr algn="just">
              <a:defRPr sz="1200">
                <a:latin typeface="Calibri" pitchFamily="34" charset="0"/>
                <a:cs typeface="Calibri" pitchFamily="34" charset="0"/>
              </a:defRPr>
            </a:lvl5pPr>
          </a:lstStyle>
          <a:p>
            <a:pPr marL="342900" lvl="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►"/>
            </a:pPr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850533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844824"/>
            <a:ext cx="8134672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>
              <a:buFont typeface="+mj-lt"/>
              <a:buAutoNum type="arabicPeriod"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23528" y="764704"/>
            <a:ext cx="8134672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 sz="3200" b="1"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Version du 27 avril 2022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© Sunnikan Consulting 2022 - Tous droits réservés 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197E70B-B612-451E-BA69-F82C4D39B4A7}"/>
              </a:ext>
            </a:extLst>
          </p:cNvPr>
          <p:cNvSpPr txBox="1">
            <a:spLocks/>
          </p:cNvSpPr>
          <p:nvPr userDrawn="1"/>
        </p:nvSpPr>
        <p:spPr bwMode="auto">
          <a:xfrm>
            <a:off x="323528" y="188640"/>
            <a:ext cx="73448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r>
              <a:rPr lang="fr-FR" kern="0"/>
              <a:t>Programme de la formation</a:t>
            </a:r>
          </a:p>
        </p:txBody>
      </p:sp>
    </p:spTree>
    <p:extLst>
      <p:ext uri="{BB962C8B-B14F-4D97-AF65-F5344CB8AC3E}">
        <p14:creationId xmlns:p14="http://schemas.microsoft.com/office/powerpoint/2010/main" val="3031780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1080000" y="1556419"/>
            <a:ext cx="7092400" cy="4608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>
              <a:lnSpc>
                <a:spcPts val="1200"/>
              </a:lnSpc>
              <a:spcBef>
                <a:spcPts val="0"/>
              </a:spcBef>
              <a:buNone/>
              <a:defRPr/>
            </a:lvl1pPr>
            <a:lvl2pPr marL="457200" indent="0" algn="just">
              <a:buNone/>
              <a:defRPr/>
            </a:lvl2pPr>
            <a:lvl3pPr marL="914400" indent="0" algn="just">
              <a:buNone/>
              <a:defRPr/>
            </a:lvl3pPr>
            <a:lvl4pPr marL="1322388" indent="0" algn="just">
              <a:buNone/>
              <a:defRPr/>
            </a:lvl4pPr>
            <a:lvl5pPr marL="1730375" indent="0" algn="just">
              <a:buNone/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3760AF52-5EB7-41FD-A97F-F4094AF9A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80000" y="187200"/>
            <a:ext cx="6444328" cy="5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 b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734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1A0358-BD5C-4039-A72D-0BFFB804CB95}"/>
              </a:ext>
            </a:extLst>
          </p:cNvPr>
          <p:cNvSpPr txBox="1"/>
          <p:nvPr userDrawn="1"/>
        </p:nvSpPr>
        <p:spPr>
          <a:xfrm>
            <a:off x="-148009" y="188640"/>
            <a:ext cx="615553" cy="6407424"/>
          </a:xfrm>
          <a:prstGeom prst="rect">
            <a:avLst/>
          </a:prstGeom>
          <a:noFill/>
        </p:spPr>
        <p:txBody>
          <a:bodyPr vert="vert270" wrap="square" rtlCol="0" anchor="b">
            <a:spAutoFit/>
          </a:bodyPr>
          <a:lstStyle/>
          <a:p>
            <a:r>
              <a:rPr lang="fr-FR" sz="2800" b="1">
                <a:solidFill>
                  <a:srgbClr val="3366FF"/>
                </a:solidFill>
              </a:rPr>
              <a:t>Sunnikan - Sunnikan - Sunnikan - Sunnikan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D73C299A-DF51-4D0D-B36B-492BCCA5B9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80000" y="187200"/>
            <a:ext cx="6444328" cy="5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200" b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GB"/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AB1B2A49-22AE-4FB2-9379-A19CB1A11E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1556419"/>
            <a:ext cx="7308815" cy="4464869"/>
          </a:xfrm>
          <a:prstGeom prst="rect">
            <a:avLst/>
          </a:prstGeom>
        </p:spPr>
        <p:txBody>
          <a:bodyPr/>
          <a:lstStyle>
            <a:lvl1pPr marL="342900" indent="-342900" algn="just">
              <a:defRPr lang="fr-FR" sz="1600" dirty="0">
                <a:solidFill>
                  <a:srgbClr val="003399"/>
                </a:solidFill>
                <a:latin typeface="Calibri" pitchFamily="34" charset="0"/>
                <a:ea typeface="MS PGothic" pitchFamily="34" charset="-128"/>
                <a:cs typeface="Calibri" pitchFamily="34" charset="0"/>
              </a:defRPr>
            </a:lvl1pPr>
            <a:lvl2pPr marL="534988" indent="-173038" algn="just">
              <a:buClr>
                <a:srgbClr val="FF0000"/>
              </a:buClr>
              <a:buSzPct val="100000"/>
              <a:defRPr sz="1500">
                <a:latin typeface="Calibri" pitchFamily="34" charset="0"/>
                <a:cs typeface="Calibri" pitchFamily="34" charset="0"/>
              </a:defRPr>
            </a:lvl2pPr>
            <a:lvl3pPr marL="715963" indent="-180975" algn="just">
              <a:buClr>
                <a:srgbClr val="FF0000"/>
              </a:buClr>
              <a:buFont typeface="Calibri" panose="020F0502020204030204" pitchFamily="34" charset="0"/>
              <a:buChar char="‒"/>
              <a:defRPr sz="1400">
                <a:latin typeface="Calibri" pitchFamily="34" charset="0"/>
                <a:cs typeface="Calibri" pitchFamily="34" charset="0"/>
              </a:defRPr>
            </a:lvl3pPr>
            <a:lvl4pPr marL="1322388" indent="0" algn="just">
              <a:buNone/>
              <a:defRPr sz="1400">
                <a:latin typeface="Calibri" pitchFamily="34" charset="0"/>
                <a:cs typeface="Calibri" pitchFamily="34" charset="0"/>
              </a:defRPr>
            </a:lvl4pPr>
            <a:lvl5pPr algn="just">
              <a:defRPr sz="1200">
                <a:latin typeface="Calibri" pitchFamily="34" charset="0"/>
                <a:cs typeface="Calibri" pitchFamily="34" charset="0"/>
              </a:defRPr>
            </a:lvl5pPr>
          </a:lstStyle>
          <a:p>
            <a:pPr marL="342900" lvl="0" indent="-342900" algn="just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Char char="►"/>
            </a:pPr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592727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549275" y="332657"/>
            <a:ext cx="6645275" cy="50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0"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fr-FR"/>
              <a:t>Modifiez le style du titre</a:t>
            </a:r>
            <a:endParaRPr lang="en-GB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0"/>
          </p:nvPr>
        </p:nvSpPr>
        <p:spPr>
          <a:xfrm>
            <a:off x="539552" y="1556419"/>
            <a:ext cx="7921055" cy="4464869"/>
          </a:xfrm>
          <a:prstGeom prst="rect">
            <a:avLst/>
          </a:prstGeom>
        </p:spPr>
        <p:txBody>
          <a:bodyPr/>
          <a:lstStyle>
            <a:lvl1pPr algn="just">
              <a:buClr>
                <a:srgbClr val="003399"/>
              </a:buClr>
              <a:defRPr>
                <a:latin typeface="Calibri" pitchFamily="34" charset="0"/>
                <a:cs typeface="Calibri" pitchFamily="34" charset="0"/>
              </a:defRPr>
            </a:lvl1pPr>
            <a:lvl2pPr algn="just">
              <a:buClr>
                <a:srgbClr val="1088C9"/>
              </a:buClr>
              <a:defRPr>
                <a:solidFill>
                  <a:srgbClr val="1088C9"/>
                </a:solidFill>
                <a:latin typeface="Calibri" pitchFamily="34" charset="0"/>
                <a:cs typeface="Calibri" pitchFamily="34" charset="0"/>
              </a:defRPr>
            </a:lvl2pPr>
            <a:lvl3pPr algn="just">
              <a:buClr>
                <a:srgbClr val="1088C9"/>
              </a:buClr>
              <a:defRPr>
                <a:solidFill>
                  <a:srgbClr val="1088C9"/>
                </a:solidFill>
                <a:latin typeface="Calibri" pitchFamily="34" charset="0"/>
                <a:cs typeface="Calibri" pitchFamily="34" charset="0"/>
              </a:defRPr>
            </a:lvl3pPr>
            <a:lvl4pPr algn="just">
              <a:buClr>
                <a:srgbClr val="1088C9"/>
              </a:buClr>
              <a:defRPr>
                <a:solidFill>
                  <a:srgbClr val="1088C9"/>
                </a:solidFill>
                <a:latin typeface="Calibri" pitchFamily="34" charset="0"/>
                <a:cs typeface="Calibri" pitchFamily="34" charset="0"/>
              </a:defRPr>
            </a:lvl4pPr>
            <a:lvl5pPr algn="just">
              <a:buClr>
                <a:srgbClr val="1088C9"/>
              </a:buClr>
              <a:defRPr>
                <a:solidFill>
                  <a:srgbClr val="1088C9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fr-FR" altLang="fr-FR"/>
              <a:t>Version du 27 avril 2022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fr-FR" altLang="fr-FR"/>
              <a:t>© Sunnikan Consulting 2022 - Tous droits réservés 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49E1C29E-EE8D-4830-B92B-5D637734401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0817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42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buClr>
                <a:srgbClr val="FF0000"/>
              </a:buClr>
              <a:buSzPct val="110000"/>
              <a:defRPr sz="1600"/>
            </a:lvl1pPr>
            <a:lvl2pPr algn="just">
              <a:buClr>
                <a:srgbClr val="FF0000"/>
              </a:buClr>
              <a:buSzPct val="110000"/>
              <a:defRPr sz="1500"/>
            </a:lvl2pPr>
            <a:lvl3pPr algn="just">
              <a:buClr>
                <a:srgbClr val="FF0000"/>
              </a:buClr>
              <a:buSzPct val="110000"/>
              <a:defRPr sz="1400"/>
            </a:lvl3pPr>
            <a:lvl4pPr algn="just">
              <a:buClr>
                <a:srgbClr val="FF0000"/>
              </a:buClr>
              <a:buSzPct val="110000"/>
              <a:defRPr sz="1400"/>
            </a:lvl4pPr>
            <a:lvl5pPr algn="just">
              <a:buClr>
                <a:srgbClr val="FF0000"/>
              </a:buClr>
              <a:buSzPct val="110000"/>
              <a:defRPr sz="1400"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31535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0000" y="162513"/>
            <a:ext cx="6614762" cy="430887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1080000" y="1098617"/>
            <a:ext cx="6614762" cy="151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182563" indent="-182563" algn="just">
              <a:defRPr/>
            </a:lvl1pPr>
            <a:lvl2pPr marL="357188" indent="-174625" algn="just">
              <a:defRPr sz="1600"/>
            </a:lvl2pPr>
            <a:lvl3pPr marL="539750" indent="-182563" algn="just">
              <a:defRPr sz="1600"/>
            </a:lvl3pPr>
            <a:lvl4pPr marL="714375" indent="-171450" algn="just">
              <a:defRPr sz="1500"/>
            </a:lvl4pPr>
            <a:lvl5pPr marL="896938" indent="-180975"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9699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/>
              <a:t>Titre</a:t>
            </a:r>
            <a:br>
              <a:rPr lang="en-GB" dirty="0"/>
            </a:b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fr-FR"/>
              <a:t>Version du 27 avril 2022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/>
              <a:t>© Sunnikan Consulting 2022 - Tous droits réservés 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347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panose="020B0604020202020204" pitchFamily="34" charset="0"/>
        <a:buChar char="►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534988" indent="-173038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715963" indent="-180975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896938" indent="-180975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077913" indent="-180975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7">
            <a:extLst>
              <a:ext uri="{FF2B5EF4-FFF2-40B4-BE49-F238E27FC236}">
                <a16:creationId xmlns:a16="http://schemas.microsoft.com/office/drawing/2014/main" id="{2C7900B6-B29E-49C6-90F3-1490C2EEBB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870901"/>
            <a:ext cx="6400800" cy="646331"/>
          </a:xfrm>
        </p:spPr>
        <p:txBody>
          <a:bodyPr/>
          <a:lstStyle/>
          <a:p>
            <a:r>
              <a:rPr lang="fr-FR" dirty="0"/>
              <a:t>le</a:t>
            </a:r>
            <a:br>
              <a:rPr lang="fr-FR" dirty="0"/>
            </a:br>
            <a:r>
              <a:rPr lang="fr-FR" dirty="0"/>
              <a:t>Sunnikan Consulting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85800" y="1124744"/>
            <a:ext cx="7772400" cy="1292662"/>
          </a:xfrm>
        </p:spPr>
        <p:txBody>
          <a:bodyPr/>
          <a:lstStyle/>
          <a:p>
            <a:r>
              <a:rPr lang="fr-FR" dirty="0"/>
              <a:t>Audit </a:t>
            </a:r>
            <a:br>
              <a:rPr lang="fr-FR" dirty="0"/>
            </a:br>
            <a:br>
              <a:rPr lang="fr-FR" dirty="0"/>
            </a:br>
            <a:r>
              <a:rPr lang="fr-FR" dirty="0"/>
              <a:t>Réunion de clôture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3B0D82D-8B87-43EA-AD13-810E8CE4D06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Version du 27 avril 2022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539DEAF-181D-444F-94DA-DB2C61CA8B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© Sunnikan Consulting 2022 - Tous droits réservés 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A56CEE-DE96-4D76-8071-F1ADDE389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626A60-E19B-4FAA-BA51-296E0199772B}" type="slidenum">
              <a:rPr kumimoji="0" lang="fr-FR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de l'audit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0346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Champ de l'audit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7643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38A5C107-DB81-4AF3-918F-39D7A3A5EB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892552"/>
          </a:xfrm>
        </p:spPr>
        <p:txBody>
          <a:bodyPr/>
          <a:lstStyle/>
          <a:p>
            <a:r>
              <a:rPr lang="fr-FR" dirty="0"/>
              <a:t>Merci à toutes les personnes </a:t>
            </a:r>
            <a:br>
              <a:rPr lang="fr-FR" dirty="0"/>
            </a:br>
            <a:r>
              <a:rPr lang="fr-FR" dirty="0"/>
              <a:t>ayant participé à cet audit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4761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Principales conclusions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26580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Principales observations (1)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Organisation – Qualification / formation</a:t>
            </a:r>
          </a:p>
          <a:p>
            <a:pPr lvl="1"/>
            <a:r>
              <a:rPr lang="fr-FR" dirty="0"/>
              <a:t>…</a:t>
            </a:r>
          </a:p>
          <a:p>
            <a:endParaRPr lang="fr-FR" dirty="0"/>
          </a:p>
          <a:p>
            <a:r>
              <a:rPr lang="fr-FR" dirty="0"/>
              <a:t>Système qualité</a:t>
            </a:r>
          </a:p>
          <a:p>
            <a:pPr lvl="1"/>
            <a:r>
              <a:rPr lang="fr-FR" dirty="0"/>
              <a:t>…</a:t>
            </a:r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1516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Principales observations (2)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Système opérationnel</a:t>
            </a:r>
          </a:p>
          <a:p>
            <a:pPr lvl="1"/>
            <a:r>
              <a:rPr lang="fr-FR" dirty="0"/>
              <a:t>…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8504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Proposition préliminaire de plan d'actions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20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Suites de l'audit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Rapport d'état des lieux</a:t>
            </a:r>
          </a:p>
          <a:p>
            <a:pPr lvl="1"/>
            <a:r>
              <a:rPr lang="fr-FR" dirty="0"/>
              <a:t>dans les 15 jours ouvrés suivant l'état des lieux</a:t>
            </a:r>
          </a:p>
          <a:p>
            <a:pPr lvl="1"/>
            <a:r>
              <a:rPr lang="fr-FR" dirty="0"/>
              <a:t>méthodologie résumée</a:t>
            </a:r>
          </a:p>
          <a:p>
            <a:pPr lvl="1"/>
            <a:r>
              <a:rPr lang="fr-FR" dirty="0"/>
              <a:t>résultats de l'état des lieux (analyse factuelle et détaillée), constats</a:t>
            </a:r>
          </a:p>
          <a:p>
            <a:pPr lvl="1"/>
            <a:r>
              <a:rPr lang="fr-FR" dirty="0"/>
              <a:t>résumé des conclusions ("</a:t>
            </a:r>
            <a:r>
              <a:rPr lang="fr-FR" dirty="0" err="1"/>
              <a:t>Executive</a:t>
            </a:r>
            <a:r>
              <a:rPr lang="fr-FR" dirty="0"/>
              <a:t> </a:t>
            </a:r>
            <a:r>
              <a:rPr lang="fr-FR" dirty="0" err="1"/>
              <a:t>Summary</a:t>
            </a:r>
            <a:r>
              <a:rPr lang="fr-FR" dirty="0"/>
              <a:t>")</a:t>
            </a:r>
          </a:p>
          <a:p>
            <a:pPr lvl="1"/>
            <a:r>
              <a:rPr lang="fr-FR" dirty="0"/>
              <a:t>plan d'action pour la préparation de l'audit interne GCP (avec priorisation des actions)</a:t>
            </a:r>
          </a:p>
          <a:p>
            <a:pPr lvl="1"/>
            <a:r>
              <a:rPr lang="fr-FR" dirty="0"/>
              <a:t>proposition de liste des procédures.</a:t>
            </a:r>
          </a:p>
          <a:p>
            <a:pPr lvl="1"/>
            <a:endParaRPr lang="fr-FR" dirty="0"/>
          </a:p>
          <a:p>
            <a:r>
              <a:rPr lang="fr-FR" dirty="0"/>
              <a:t>Livraison fin de semaine prochaine</a:t>
            </a:r>
          </a:p>
        </p:txBody>
      </p:sp>
    </p:spTree>
    <p:extLst>
      <p:ext uri="{BB962C8B-B14F-4D97-AF65-F5344CB8AC3E}">
        <p14:creationId xmlns:p14="http://schemas.microsoft.com/office/powerpoint/2010/main" val="2385410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EFE4CF13-FB13-44E6-840F-881C179428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/>
          <a:lstStyle/>
          <a:p>
            <a:r>
              <a:rPr lang="fr-FR"/>
              <a:t>Merci !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Version du 27 avril 2022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© Sunnikan Consulting 2022 - Tous droits réservés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1664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RESPONSETYPE" val="Slide"/>
  <p:tag name="ARS_CHARTPARA_ITEMLABELFONTNAME" val="Arial"/>
  <p:tag name="ARS_CHARTPARA_ITEMLABELFONTSIZE" val="16"/>
  <p:tag name="ARS_CHARTPARA_ITEMLABELFONTBOLD" val="False"/>
  <p:tag name="ARS_CHARTPARA_ITEMLABELFONTITALIC" val="False"/>
  <p:tag name="ARS_CHARTPARA_ITEMLABELFONTCOLOR" val="-16777216"/>
  <p:tag name="ARS_CHARTPARA_DATALABELFONTNAME" val="Arial"/>
  <p:tag name="ARS_CHARTPARA_DATALABELFONTSIZE" val="14"/>
  <p:tag name="ARS_CHARTPARA_DATALABELFONTBOLD" val="False"/>
  <p:tag name="ARS_CHARTPARA_DATALABELFONTITALIC" val="False"/>
  <p:tag name="ARS_CHARTPARA_DATALABELFONTCOLOR" val="-16777216"/>
  <p:tag name="ARS_CHARTPARA_DATAFORMAT" val="ltNumberValue"/>
  <p:tag name="ARS_CHARTPARA_SHOWTIME" val="csStop"/>
  <p:tag name="ARS_CHARTPARA_NUMBERDEC" val="0"/>
  <p:tag name="ARS_CHARTPARA_DATAPERCENTBASE" val="crParticipant"/>
  <p:tag name="ARS_CHARTPARA_PERCENTDEC" val="1"/>
  <p:tag name="ARS_CHARTPARA_SHOW3D" val="0"/>
  <p:tag name="ARS_CHARTPARA_SHOWWINDOW" val="0"/>
  <p:tag name="ARS_CHARTPOINTWIDTH" val="0.5"/>
  <p:tag name="ARS_CHARTSHOWITEMTEXT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SLIDETITLE_AUTOSET" val="0"/>
</p:tagLst>
</file>

<file path=ppt/theme/theme1.xml><?xml version="1.0" encoding="utf-8"?>
<a:theme xmlns:a="http://schemas.openxmlformats.org/drawingml/2006/main" name="Blank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2">
      <a:majorFont>
        <a:latin typeface="Franklin Gothic Boo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apositive Standard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22CCA66C-5A19-47E0-B63E-351A85CA29AC}" vid="{81DFBCBA-7233-43A5-9C30-DD09A369E7A5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s Qualité" ma:contentTypeID="0x010100359DBD5EED98B74F8AED5F5D11B4B7DD001BE5240AAF598B4EB0E31EF9A431B89E" ma:contentTypeVersion="27" ma:contentTypeDescription="Regroupe tous les documents pour une mission de rédaction de documents qualité" ma:contentTypeScope="" ma:versionID="723716ae2c7f42487d516bf77d389a32">
  <xsd:schema xmlns:xsd="http://www.w3.org/2001/XMLSchema" xmlns:xs="http://www.w3.org/2001/XMLSchema" xmlns:p="http://schemas.microsoft.com/office/2006/metadata/properties" xmlns:ns1="24f7ec1a-e54e-4066-a1c1-fd285f789478" xmlns:ns3="http://schemas.microsoft.com/sharepoint/v3/fields" targetNamespace="http://schemas.microsoft.com/office/2006/metadata/properties" ma:root="true" ma:fieldsID="413d1452dcf6c497530520b20b118d18" ns1:_="" ns3:_="">
    <xsd:import namespace="24f7ec1a-e54e-4066-a1c1-fd285f789478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Jeu" minOccurs="0"/>
                <xsd:element ref="ns1:Type_x0020_doc_x0020_mission" minOccurs="0"/>
                <xsd:element ref="ns3:_Version" minOccurs="0"/>
                <xsd:element ref="ns1:Référence_x0020_Client" minOccurs="0"/>
                <xsd:element ref="ns1:Référence_x0020_interne" minOccurs="0"/>
                <xsd:element ref="ns1:Statut" minOccurs="0"/>
                <xsd:element ref="ns1:Origine" minOccurs="0"/>
                <xsd:element ref="ns1:Commentaires_x0020_Sunnikan_x002f_Cli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f7ec1a-e54e-4066-a1c1-fd285f789478" elementFormDefault="qualified">
    <xsd:import namespace="http://schemas.microsoft.com/office/2006/documentManagement/types"/>
    <xsd:import namespace="http://schemas.microsoft.com/office/infopath/2007/PartnerControls"/>
    <xsd:element name="Jeu" ma:index="0" nillable="true" ma:displayName="Entité" ma:internalName="Jeu" ma:readOnly="false">
      <xsd:simpleType>
        <xsd:restriction base="dms:Text">
          <xsd:maxLength value="250"/>
        </xsd:restriction>
      </xsd:simpleType>
    </xsd:element>
    <xsd:element name="Type_x0020_doc_x0020_mission" ma:index="1" nillable="true" ma:displayName="Type Doc" ma:format="Dropdown" ma:internalName="Type_x0020_doc_x0020_mission" ma:readOnly="false">
      <xsd:simpleType>
        <xsd:union memberTypes="dms:Text">
          <xsd:simpleType>
            <xsd:restriction base="dms:Choice">
              <xsd:enumeration value="SOP"/>
              <xsd:enumeration value="ANNEXE"/>
              <xsd:enumeration value="DDF"/>
              <xsd:enumeration value="INSTRUCTION"/>
              <xsd:enumeration value="MODE OP"/>
              <xsd:enumeration value="CHECK-LIST"/>
              <xsd:enumeration value="FORMULAIRE"/>
              <xsd:enumeration value="PLAN D'ACTION"/>
              <xsd:enumeration value="Autre"/>
            </xsd:restriction>
          </xsd:simpleType>
        </xsd:union>
      </xsd:simpleType>
    </xsd:element>
    <xsd:element name="Référence_x0020_Client" ma:index="5" nillable="true" ma:displayName="Référence Client" ma:hidden="true" ma:internalName="R_x00e9_f_x00e9_rence_x0020_Client" ma:readOnly="false">
      <xsd:simpleType>
        <xsd:restriction base="dms:Text"/>
      </xsd:simpleType>
    </xsd:element>
    <xsd:element name="Référence_x0020_interne" ma:index="6" nillable="true" ma:displayName="Référence Sunnikan" ma:internalName="R_x00e9_f_x00e9_rence_x0020_interne">
      <xsd:simpleType>
        <xsd:restriction base="dms:Text">
          <xsd:maxLength value="255"/>
        </xsd:restriction>
      </xsd:simpleType>
    </xsd:element>
    <xsd:element name="Statut" ma:index="7" nillable="true" ma:displayName="Statut" ma:default="Draft" ma:description="" ma:format="RadioButtons" ma:hidden="true" ma:internalName="Statut" ma:readOnly="false">
      <xsd:simpleType>
        <xsd:restriction base="dms:Choice">
          <xsd:enumeration value="Draft"/>
          <xsd:enumeration value="Commentaires Sunnikan"/>
          <xsd:enumeration value="Commentaires Client"/>
          <xsd:enumeration value="Validé Sunnikan"/>
          <xsd:enumeration value="Validé Client"/>
          <xsd:enumeration value="Validé Final"/>
        </xsd:restriction>
      </xsd:simpleType>
    </xsd:element>
    <xsd:element name="Origine" ma:index="8" nillable="true" ma:displayName="Provenance" ma:description="" ma:format="Dropdown" ma:internalName="Origine">
      <xsd:simpleType>
        <xsd:union memberTypes="dms:Text">
          <xsd:simpleType>
            <xsd:restriction base="dms:Choice">
              <xsd:enumeration value="Sunnikan"/>
              <xsd:enumeration value="Client"/>
              <xsd:enumeration value="Prestataire"/>
              <xsd:enumeration value="Autre"/>
            </xsd:restriction>
          </xsd:simpleType>
        </xsd:union>
      </xsd:simpleType>
    </xsd:element>
    <xsd:element name="Commentaires_x0020_Sunnikan_x002f_Client" ma:index="15" nillable="true" ma:displayName="Commentaires de document" ma:internalName="Commentaires_x0020_Sunnikan_x002F_Client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4" nillable="true" ma:displayName="Version Document" ma:hidden="true" ma:internalName="_Version" ma:readOnly="fals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Type de contenu"/>
        <xsd:element ref="dc:title" minOccurs="0" maxOccurs="1" ma:index="3" ma:displayName="Titre"/>
        <xsd:element ref="dc:subject" minOccurs="0" maxOccurs="1"/>
        <xsd:element ref="dc:description" minOccurs="0" maxOccurs="1" ma:displayName="Commentaire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Référence_x0020_Client xmlns="24f7ec1a-e54e-4066-a1c1-fd285f789478" xsi:nil="true"/>
    <Origine xmlns="24f7ec1a-e54e-4066-a1c1-fd285f789478">Sunnikan</Origine>
    <Commentaires_x0020_Sunnikan_x002f_Client xmlns="24f7ec1a-e54e-4066-a1c1-fd285f789478">&lt;div&gt;&lt;/div&gt;</Commentaires_x0020_Sunnikan_x002f_Client>
    <Statut xmlns="24f7ec1a-e54e-4066-a1c1-fd285f789478">Draft</Statut>
    <Référence_x0020_interne xmlns="24f7ec1a-e54e-4066-a1c1-fd285f789478" xsi:nil="true"/>
    <Type_x0020_doc_x0020_mission xmlns="24f7ec1a-e54e-4066-a1c1-fd285f789478">Autre</Type_x0020_doc_x0020_mission>
    <Jeu xmlns="24f7ec1a-e54e-4066-a1c1-fd285f78947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D88F3A-8C5E-48AB-AEEE-B215578E64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f7ec1a-e54e-4066-a1c1-fd285f789478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D9E20D1-3A1D-43F6-8450-9219A3E8DEA0}">
  <ds:schemaRefs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sharepoint/v3/fields"/>
    <ds:schemaRef ds:uri="24f7ec1a-e54e-4066-a1c1-fd285f789478"/>
  </ds:schemaRefs>
</ds:datastoreItem>
</file>

<file path=customXml/itemProps3.xml><?xml version="1.0" encoding="utf-8"?>
<ds:datastoreItem xmlns:ds="http://schemas.openxmlformats.org/officeDocument/2006/customXml" ds:itemID="{F9E4D02F-97B7-4A52-A79F-A40D34348C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805</TotalTime>
  <Words>262</Words>
  <Application>Microsoft Office PowerPoint</Application>
  <PresentationFormat>Affichage à l'écran (4:3)</PresentationFormat>
  <Paragraphs>59</Paragraphs>
  <Slides>10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10</vt:i4>
      </vt:variant>
      <vt:variant>
        <vt:lpstr>Diaporamas personnalisés</vt:lpstr>
      </vt:variant>
      <vt:variant>
        <vt:i4>1</vt:i4>
      </vt:variant>
    </vt:vector>
  </HeadingPairs>
  <TitlesOfParts>
    <vt:vector size="16" baseType="lpstr">
      <vt:lpstr>Arial</vt:lpstr>
      <vt:lpstr>Calibri</vt:lpstr>
      <vt:lpstr>Franklin Gothic Book</vt:lpstr>
      <vt:lpstr>Blank</vt:lpstr>
      <vt:lpstr>Diapositive Standard</vt:lpstr>
      <vt:lpstr>Audit   Réunion de clôture</vt:lpstr>
      <vt:lpstr>Objectifs de l'audit</vt:lpstr>
      <vt:lpstr>Champ de l'audit</vt:lpstr>
      <vt:lpstr>Merci à toutes les personnes  ayant participé à cet audit</vt:lpstr>
      <vt:lpstr>Principales conclusions</vt:lpstr>
      <vt:lpstr>Principales observations (1)</vt:lpstr>
      <vt:lpstr>Principales observations (2)</vt:lpstr>
      <vt:lpstr>Proposition préliminaire de plan d'actions</vt:lpstr>
      <vt:lpstr>Suites de l'audit</vt:lpstr>
      <vt:lpstr>Merci !</vt:lpstr>
      <vt:lpstr>Diaporama personnalisé 1</vt:lpstr>
    </vt:vector>
  </TitlesOfParts>
  <Company>Client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 du système " recherche clinique " de Client</dc:title>
  <dc:creator>Sunnikan Consulting</dc:creator>
  <cp:lastModifiedBy>Georges MARTIN</cp:lastModifiedBy>
  <cp:revision>107</cp:revision>
  <cp:lastPrinted>2012-03-12T14:48:51Z</cp:lastPrinted>
  <dcterms:created xsi:type="dcterms:W3CDTF">2013-04-09T13:07:13Z</dcterms:created>
  <dcterms:modified xsi:type="dcterms:W3CDTF">2022-04-26T18:09:24Z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0x010100359DBD5EED98B74F8AED5F5D11B4B7DD001BE5240AAF598B4EB0E31EF9A431B89E</vt:lpwstr>
  </property>
</Properties>
</file>