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7" r:id="rId4"/>
  </p:sldMasterIdLst>
  <p:notesMasterIdLst>
    <p:notesMasterId r:id="rId21"/>
  </p:notesMasterIdLst>
  <p:handoutMasterIdLst>
    <p:handoutMasterId r:id="rId22"/>
  </p:handoutMasterIdLst>
  <p:sldIdLst>
    <p:sldId id="256" r:id="rId5"/>
    <p:sldId id="278" r:id="rId6"/>
    <p:sldId id="284" r:id="rId7"/>
    <p:sldId id="280" r:id="rId8"/>
    <p:sldId id="260" r:id="rId9"/>
    <p:sldId id="282" r:id="rId10"/>
    <p:sldId id="281" r:id="rId11"/>
    <p:sldId id="262" r:id="rId12"/>
    <p:sldId id="268" r:id="rId13"/>
    <p:sldId id="272" r:id="rId14"/>
    <p:sldId id="264" r:id="rId15"/>
    <p:sldId id="266" r:id="rId16"/>
    <p:sldId id="273" r:id="rId17"/>
    <p:sldId id="275" r:id="rId18"/>
    <p:sldId id="277" r:id="rId19"/>
    <p:sldId id="259" r:id="rId20"/>
  </p:sldIdLst>
  <p:sldSz cx="9144000" cy="6858000" type="screen4x3"/>
  <p:notesSz cx="6807200" cy="9939338"/>
  <p:custShowLst>
    <p:custShow name="Diaporama personnalisé 1" id="0">
      <p:sldLst>
        <p:sld r:id="rId5"/>
      </p:sldLst>
    </p:custShow>
  </p:custShowLst>
  <p:defaultTextStyle>
    <a:defPPr>
      <a:defRPr lang="fr-FR"/>
    </a:defPPr>
    <a:lvl1pPr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Calibri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088C9"/>
    <a:srgbClr val="FF3399"/>
    <a:srgbClr val="FF0000"/>
    <a:srgbClr val="FF9900"/>
    <a:srgbClr val="FFFF00"/>
    <a:srgbClr val="3366FF"/>
    <a:srgbClr val="0033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95" autoAdjust="0"/>
    <p:restoredTop sz="99467" autoAdjust="0"/>
  </p:normalViewPr>
  <p:slideViewPr>
    <p:cSldViewPr>
      <p:cViewPr>
        <p:scale>
          <a:sx n="75" d="100"/>
          <a:sy n="75" d="100"/>
        </p:scale>
        <p:origin x="-1662" y="-48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40" d="100"/>
        <a:sy n="140" d="100"/>
      </p:scale>
      <p:origin x="0" y="67080"/>
    </p:cViewPr>
  </p:sorterViewPr>
  <p:notesViewPr>
    <p:cSldViewPr>
      <p:cViewPr>
        <p:scale>
          <a:sx n="100" d="100"/>
          <a:sy n="100" d="100"/>
        </p:scale>
        <p:origin x="-2046" y="-72"/>
      </p:cViewPr>
      <p:guideLst>
        <p:guide orient="horz" pos="3131"/>
        <p:guide pos="2145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86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56038" y="0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39275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16486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56038" y="9439275"/>
            <a:ext cx="2951162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fld id="{02CF2761-AFD7-4325-8B5B-91DD93EB2E80}" type="slidenum">
              <a:rPr lang="fr-FR"/>
              <a:pPr>
                <a:defRPr/>
              </a:pPr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359162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54450" y="0"/>
            <a:ext cx="2951163" cy="5000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>
            <a:lvl1pPr algn="r"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512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14375" y="271463"/>
            <a:ext cx="5741988" cy="43084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  <a:ext uri="{53640926-AAD7-44D8-BBD7-CCE9431645EC}">
              <a14:shadowObscured xmlns:a14="http://schemas.microsoft.com/office/drawing/2010/main" val="1"/>
            </a:ext>
          </a:extLst>
        </p:spPr>
      </p:sp>
      <p:sp>
        <p:nvSpPr>
          <p:cNvPr id="8909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328613" y="4721225"/>
            <a:ext cx="6291262" cy="478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fr-FR" noProof="0" smtClean="0"/>
              <a:t>Cliquez pour modifier les styles du texte du masque</a:t>
            </a:r>
          </a:p>
          <a:p>
            <a:pPr lvl="1"/>
            <a:r>
              <a:rPr lang="fr-FR" noProof="0" smtClean="0"/>
              <a:t>Deuxième niveau</a:t>
            </a:r>
          </a:p>
          <a:p>
            <a:pPr lvl="2"/>
            <a:r>
              <a:rPr lang="fr-FR" noProof="0" smtClean="0"/>
              <a:t>Troisième niveau</a:t>
            </a:r>
          </a:p>
          <a:p>
            <a:pPr lvl="3"/>
            <a:r>
              <a:rPr lang="fr-FR" noProof="0" smtClean="0"/>
              <a:t>Quatrième niveau</a:t>
            </a:r>
          </a:p>
          <a:p>
            <a:pPr lvl="4"/>
            <a:r>
              <a:rPr lang="fr-FR" noProof="0" smtClean="0"/>
              <a:t>Cinquième niveau</a:t>
            </a:r>
          </a:p>
        </p:txBody>
      </p:sp>
      <p:sp>
        <p:nvSpPr>
          <p:cNvPr id="8909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defTabSz="922622">
              <a:defRPr>
                <a:latin typeface="Arial" pitchFamily="34" charset="0"/>
              </a:defRPr>
            </a:lvl1pPr>
          </a:lstStyle>
          <a:p>
            <a:pPr>
              <a:defRPr/>
            </a:pPr>
            <a:endParaRPr lang="fr-FR"/>
          </a:p>
        </p:txBody>
      </p:sp>
      <p:sp>
        <p:nvSpPr>
          <p:cNvPr id="8909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54450" y="9437688"/>
            <a:ext cx="2951163" cy="500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2457" tIns="46228" rIns="92457" bIns="46228" numCol="1" anchor="b" anchorCtr="0" compatLnSpc="1">
            <a:prstTxWarp prst="textNoShape">
              <a:avLst/>
            </a:prstTxWarp>
          </a:bodyPr>
          <a:lstStyle>
            <a:lvl1pPr algn="r" defTabSz="922622">
              <a:defRPr sz="900">
                <a:latin typeface="Arial" pitchFamily="34" charset="0"/>
              </a:defRPr>
            </a:lvl1pPr>
          </a:lstStyle>
          <a:p>
            <a:pPr>
              <a:defRPr/>
            </a:pPr>
            <a:r>
              <a:rPr lang="fr-FR"/>
              <a:t>Module_01_Historique - </a:t>
            </a:r>
            <a:fld id="{0E0349D6-4B31-43DE-9C2B-D17905950938}" type="slidenum">
              <a:rPr lang="fr-FR" sz="1200"/>
              <a:pPr>
                <a:defRPr/>
              </a:pPr>
              <a:t>‹N°›</a:t>
            </a:fld>
            <a:endParaRPr lang="fr-FR" sz="1200"/>
          </a:p>
        </p:txBody>
      </p:sp>
    </p:spTree>
    <p:extLst>
      <p:ext uri="{BB962C8B-B14F-4D97-AF65-F5344CB8AC3E}">
        <p14:creationId xmlns:p14="http://schemas.microsoft.com/office/powerpoint/2010/main" val="2201622624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Rectangle 10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369332"/>
          </a:xfrm>
        </p:spPr>
        <p:txBody>
          <a:bodyPr>
            <a:spAutoFit/>
          </a:bodyPr>
          <a:lstStyle>
            <a:lvl1pPr marL="0" indent="0" algn="ctr">
              <a:buFont typeface="Arial" pitchFamily="34" charset="0"/>
              <a:buNone/>
              <a:defRPr smtClean="0">
                <a:latin typeface="+mn-lt"/>
              </a:defRPr>
            </a:lvl1pPr>
          </a:lstStyle>
          <a:p>
            <a:pPr lvl="0"/>
            <a:r>
              <a:rPr lang="fr-FR" noProof="0" smtClean="0"/>
              <a:t>Modifiez le style des sous-titres du masque</a:t>
            </a:r>
            <a:endParaRPr lang="fr-FR" noProof="0" dirty="0" smtClean="0"/>
          </a:p>
        </p:txBody>
      </p:sp>
      <p:sp>
        <p:nvSpPr>
          <p:cNvPr id="20484" name="Rectangle 11"/>
          <p:cNvSpPr>
            <a:spLocks noGrp="1" noChangeArrowheads="1"/>
          </p:cNvSpPr>
          <p:nvPr>
            <p:ph type="ctrTitle"/>
          </p:nvPr>
        </p:nvSpPr>
        <p:spPr>
          <a:xfrm>
            <a:off x="685800" y="2130425"/>
            <a:ext cx="7772400" cy="492443"/>
          </a:xfrm>
        </p:spPr>
        <p:txBody>
          <a:bodyPr>
            <a:spAutoFit/>
          </a:bodyPr>
          <a:lstStyle>
            <a:lvl1pPr algn="ctr">
              <a:defRPr smtClean="0">
                <a:latin typeface="+mj-lt"/>
              </a:defRPr>
            </a:lvl1pPr>
          </a:lstStyle>
          <a:p>
            <a:pPr lvl="0"/>
            <a:r>
              <a:rPr lang="fr-FR" noProof="0" smtClean="0"/>
              <a:t>Modifiez le style du titre</a:t>
            </a:r>
            <a:endParaRPr lang="fr-FR" noProof="0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/>
        <p:txBody>
          <a:bodyPr/>
          <a:lstStyle>
            <a:lvl1pPr>
              <a:defRPr/>
            </a:lvl1pPr>
          </a:lstStyle>
          <a:p>
            <a:fld id="{876CEB6C-8373-4AB7-921E-4DA1A5FB785E}" type="datetime4">
              <a:rPr lang="fr-FR"/>
              <a:pPr/>
              <a:t>18 juillet 2013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fr-FR" dirty="0"/>
              <a:t>Sunnikan Consulting 2012 -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/>
        <p:txBody>
          <a:bodyPr/>
          <a:lstStyle>
            <a:lvl1pPr>
              <a:defRPr/>
            </a:lvl1pPr>
          </a:lstStyle>
          <a:p>
            <a:fld id="{76626A60-E19B-4FAA-BA51-296E0199772B}" type="slidenum">
              <a:rPr lang="fr-FR"/>
              <a:pPr/>
              <a:t>‹N°›</a:t>
            </a:fld>
            <a:endParaRPr lang="fr-FR" dirty="0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  <p:hf hdr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8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892552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41628735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‹N°›</a:t>
            </a:fld>
            <a:endParaRPr lang="fr-FR" dirty="0"/>
          </a:p>
        </p:txBody>
      </p:sp>
      <p:sp>
        <p:nvSpPr>
          <p:cNvPr id="7" name="Rectangle 10"/>
          <p:cNvSpPr>
            <a:spLocks noGrp="1" noChangeArrowheads="1"/>
          </p:cNvSpPr>
          <p:nvPr>
            <p:ph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>
            <a:lvl1pPr algn="just">
              <a:defRPr/>
            </a:lvl1pPr>
            <a:lvl2pPr algn="just">
              <a:defRPr/>
            </a:lvl2pPr>
            <a:lvl3pPr algn="just">
              <a:defRPr/>
            </a:lvl3pPr>
            <a:lvl4pPr algn="just">
              <a:defRPr/>
            </a:lvl4pPr>
            <a:lvl5pPr algn="just">
              <a:defRPr/>
            </a:lvl5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67898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emf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1" name="Rectangle 10"/>
          <p:cNvSpPr>
            <a:spLocks noGrp="1" noChangeArrowheads="1"/>
          </p:cNvSpPr>
          <p:nvPr>
            <p:ph type="body" idx="1"/>
          </p:nvPr>
        </p:nvSpPr>
        <p:spPr bwMode="auto">
          <a:xfrm>
            <a:off x="323528" y="1124744"/>
            <a:ext cx="7344816" cy="15881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fr-FR" dirty="0" smtClean="0"/>
              <a:t>Modifiez les styles du texte du masque</a:t>
            </a:r>
          </a:p>
          <a:p>
            <a:pPr lvl="1"/>
            <a:r>
              <a:rPr lang="fr-FR" dirty="0" smtClean="0"/>
              <a:t>Deuxième niveau</a:t>
            </a:r>
          </a:p>
          <a:p>
            <a:pPr lvl="2"/>
            <a:r>
              <a:rPr lang="fr-FR" dirty="0" smtClean="0"/>
              <a:t>Troisième niveau</a:t>
            </a:r>
          </a:p>
          <a:p>
            <a:pPr lvl="3"/>
            <a:r>
              <a:rPr lang="fr-FR" dirty="0" smtClean="0"/>
              <a:t>Quatrième niveau</a:t>
            </a:r>
          </a:p>
          <a:p>
            <a:pPr lvl="4"/>
            <a:r>
              <a:rPr lang="fr-FR" dirty="0" smtClean="0"/>
              <a:t>Cinquième niveau</a:t>
            </a:r>
            <a:endParaRPr lang="fr-FR" dirty="0"/>
          </a:p>
        </p:txBody>
      </p:sp>
      <p:sp>
        <p:nvSpPr>
          <p:cNvPr id="2052" name="Rectangle 11"/>
          <p:cNvSpPr>
            <a:spLocks noGrp="1" noChangeArrowheads="1"/>
          </p:cNvSpPr>
          <p:nvPr>
            <p:ph type="title"/>
          </p:nvPr>
        </p:nvSpPr>
        <p:spPr bwMode="auto">
          <a:xfrm>
            <a:off x="323528" y="188640"/>
            <a:ext cx="7344816" cy="8925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en-GB" dirty="0" smtClean="0"/>
              <a:t>Titre</a:t>
            </a:r>
            <a:br>
              <a:rPr lang="en-GB" dirty="0" smtClean="0"/>
            </a:br>
            <a:endParaRPr lang="en-GB" dirty="0" smtClean="0"/>
          </a:p>
        </p:txBody>
      </p:sp>
      <p:sp>
        <p:nvSpPr>
          <p:cNvPr id="9" name="Rectangle 2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549275" y="6381750"/>
            <a:ext cx="1719263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000"/>
            </a:lvl1pPr>
          </a:lstStyle>
          <a:p>
            <a:fld id="{33B6F5E2-E583-413C-8922-3DC6CAA9D286}" type="datetime4">
              <a:rPr lang="fr-FR"/>
              <a:pPr/>
              <a:t>18 juillet 2013</a:t>
            </a:fld>
            <a:endParaRPr lang="fr-FR" dirty="0"/>
          </a:p>
        </p:txBody>
      </p:sp>
      <p:sp>
        <p:nvSpPr>
          <p:cNvPr id="10" name="Rectangle 3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68538" y="6381750"/>
            <a:ext cx="5692775" cy="214313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000"/>
            </a:lvl1pPr>
          </a:lstStyle>
          <a:p>
            <a:r>
              <a:rPr lang="fr-FR" dirty="0"/>
              <a:t>Sunnikan Consulting 2012 - Tous droits réservés</a:t>
            </a:r>
          </a:p>
        </p:txBody>
      </p:sp>
      <p:sp>
        <p:nvSpPr>
          <p:cNvPr id="11" name="Rectangle 4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956550" y="6381750"/>
            <a:ext cx="514350" cy="206375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000"/>
            </a:lvl1pPr>
          </a:lstStyle>
          <a:p>
            <a:fld id="{E1D61545-30E6-46C7-9396-3AB8FF037665}" type="slidenum">
              <a:rPr lang="fr-FR"/>
              <a:pPr/>
              <a:t>‹N°›</a:t>
            </a:fld>
            <a:endParaRPr lang="fr-FR" dirty="0"/>
          </a:p>
        </p:txBody>
      </p:sp>
      <p:pic>
        <p:nvPicPr>
          <p:cNvPr id="7" name="Picture 2" descr="Y:\Images\LOGO_SUNNIKAN.emf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8385" y="281503"/>
            <a:ext cx="1187450" cy="2671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69" r:id="rId2"/>
    <p:sldLayoutId id="2147483670" r:id="rId3"/>
  </p:sldLayoutIdLst>
  <p:timing>
    <p:tnLst>
      <p:par>
        <p:cTn id="1" dur="indefinite" restart="never" nodeType="tmRoot"/>
      </p:par>
    </p:tnLst>
  </p:timing>
  <p:hf hdr="0"/>
  <p:txStyles>
    <p:titleStyle>
      <a:lvl1pPr algn="l" rtl="0" eaLnBrk="1" fontAlgn="base" hangingPunct="1">
        <a:spcBef>
          <a:spcPct val="0"/>
        </a:spcBef>
        <a:spcAft>
          <a:spcPct val="0"/>
        </a:spcAft>
        <a:buSzPct val="350000"/>
        <a:defRPr sz="2600" b="0">
          <a:solidFill>
            <a:srgbClr val="1088C9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2pPr>
      <a:lvl3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3pPr>
      <a:lvl4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4pPr>
      <a:lvl5pPr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buSzPct val="350000"/>
        <a:defRPr sz="2600" b="1">
          <a:solidFill>
            <a:srgbClr val="1088C9"/>
          </a:solidFill>
          <a:latin typeface="Calibri" pitchFamily="34" charset="0"/>
        </a:defRPr>
      </a:lvl9pPr>
    </p:titleStyle>
    <p:bodyStyle>
      <a:lvl1pPr marL="342900" indent="-3429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50000"/>
        <a:buFont typeface="Arial" pitchFamily="34" charset="0"/>
        <a:buChar char="»"/>
        <a:defRPr>
          <a:solidFill>
            <a:srgbClr val="003399"/>
          </a:solidFill>
          <a:latin typeface="+mn-lt"/>
          <a:ea typeface="+mn-ea"/>
          <a:cs typeface="Calibri" pitchFamily="34" charset="0"/>
        </a:defRPr>
      </a:lvl1pPr>
      <a:lvl2pPr marL="742950" indent="-28575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SzPct val="130000"/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2pPr>
      <a:lvl3pPr marL="1143000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>
          <a:solidFill>
            <a:srgbClr val="1088C9"/>
          </a:solidFill>
          <a:latin typeface="+mn-lt"/>
          <a:cs typeface="Calibri" pitchFamily="34" charset="0"/>
        </a:defRPr>
      </a:lvl3pPr>
      <a:lvl4pPr marL="1550988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600">
          <a:solidFill>
            <a:srgbClr val="1088C9"/>
          </a:solidFill>
          <a:latin typeface="+mn-lt"/>
          <a:cs typeface="Calibri" pitchFamily="34" charset="0"/>
        </a:defRPr>
      </a:lvl4pPr>
      <a:lvl5pPr marL="1958975" indent="-228600" algn="just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–"/>
        <a:defRPr sz="1400">
          <a:solidFill>
            <a:srgbClr val="1088C9"/>
          </a:solidFill>
          <a:latin typeface="+mn-lt"/>
          <a:cs typeface="Calibri" pitchFamily="34" charset="0"/>
        </a:defRPr>
      </a:lvl5pPr>
      <a:lvl6pPr marL="24161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6pPr>
      <a:lvl7pPr marL="28733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7pPr>
      <a:lvl8pPr marL="33305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8pPr>
      <a:lvl9pPr marL="3787775" indent="-228600" algn="l" rtl="0" eaLnBrk="1" fontAlgn="base" hangingPunct="1">
        <a:spcBef>
          <a:spcPct val="20000"/>
        </a:spcBef>
        <a:spcAft>
          <a:spcPct val="0"/>
        </a:spcAft>
        <a:buClr>
          <a:srgbClr val="FF3399"/>
        </a:buClr>
        <a:buFont typeface="Arial" pitchFamily="34" charset="0"/>
        <a:buChar char="•"/>
        <a:defRPr sz="1600">
          <a:solidFill>
            <a:srgbClr val="3366FF"/>
          </a:solidFill>
          <a:latin typeface="+mn-lt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ous-titre 4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701731"/>
          </a:xfrm>
        </p:spPr>
        <p:txBody>
          <a:bodyPr/>
          <a:lstStyle/>
          <a:p>
            <a:r>
              <a:rPr lang="fr-FR" dirty="0" smtClean="0"/>
              <a:t>Audit du </a:t>
            </a:r>
            <a:r>
              <a:rPr lang="fr-FR" dirty="0" smtClean="0"/>
              <a:t>XX </a:t>
            </a:r>
            <a:r>
              <a:rPr lang="fr-FR" dirty="0" smtClean="0"/>
              <a:t>et du </a:t>
            </a:r>
            <a:r>
              <a:rPr lang="fr-FR" dirty="0" smtClean="0"/>
              <a:t>XX Mois 2013</a:t>
            </a:r>
            <a:endParaRPr lang="fr-FR" dirty="0" smtClean="0"/>
          </a:p>
          <a:p>
            <a:r>
              <a:rPr lang="fr-FR" dirty="0" smtClean="0"/>
              <a:t>Frédérique ALBOUY-NAVARRO et Raphaëlle KUHN</a:t>
            </a:r>
            <a:endParaRPr lang="fr-FR" dirty="0"/>
          </a:p>
        </p:txBody>
      </p:sp>
      <p:sp>
        <p:nvSpPr>
          <p:cNvPr id="4" name="Titre 3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692771"/>
          </a:xfrm>
        </p:spPr>
        <p:txBody>
          <a:bodyPr/>
          <a:lstStyle/>
          <a:p>
            <a:r>
              <a:rPr lang="fr-FR" dirty="0" smtClean="0"/>
              <a:t>Audit du système de pharmacovigilance </a:t>
            </a:r>
            <a:br>
              <a:rPr lang="fr-FR" dirty="0" smtClean="0"/>
            </a:br>
            <a:r>
              <a:rPr lang="fr-FR" dirty="0" smtClean="0"/>
              <a:t>de </a:t>
            </a:r>
            <a:r>
              <a:rPr lang="fr-FR" dirty="0" smtClean="0"/>
              <a:t>Client</a:t>
            </a:r>
            <a:r>
              <a:rPr lang="fr-FR" dirty="0" smtClean="0"/>
              <a:t/>
            </a:r>
            <a:br>
              <a:rPr lang="fr-FR" dirty="0" smtClean="0"/>
            </a:br>
            <a:r>
              <a:rPr lang="fr-FR" i="1" dirty="0" smtClean="0"/>
              <a:t>Comment le </a:t>
            </a:r>
            <a:r>
              <a:rPr lang="fr-FR" i="1" dirty="0" smtClean="0"/>
              <a:t>Client répond-il </a:t>
            </a:r>
            <a:r>
              <a:rPr lang="fr-FR" i="1" dirty="0" smtClean="0"/>
              <a:t>à ses obligations de pharmacovigilance ?</a:t>
            </a:r>
            <a:endParaRPr lang="fr-FR" i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ous-titr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3" name="Titre 2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92552"/>
          </a:xfrm>
        </p:spPr>
        <p:txBody>
          <a:bodyPr/>
          <a:lstStyle/>
          <a:p>
            <a:r>
              <a:rPr lang="fr-FR" dirty="0" smtClean="0"/>
              <a:t>Réunion de clôture = </a:t>
            </a:r>
            <a:r>
              <a:rPr lang="fr-FR" dirty="0" err="1" smtClean="0"/>
              <a:t>debriefing</a:t>
            </a:r>
            <a:r>
              <a:rPr lang="fr-FR" dirty="0" smtClean="0"/>
              <a:t> à chaud</a:t>
            </a:r>
            <a:br>
              <a:rPr lang="fr-FR" dirty="0" smtClean="0"/>
            </a:br>
            <a:r>
              <a:rPr lang="fr-FR" dirty="0" smtClean="0"/>
              <a:t>Présentation des écarts les plus importants</a:t>
            </a:r>
            <a:endParaRPr lang="fr-FR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876CEB6C-8373-4AB7-921E-4DA1A5FB785E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6626A60-E19B-4FAA-BA51-296E0199772B}" type="slidenum">
              <a:rPr lang="fr-FR" smtClean="0"/>
              <a:pPr/>
              <a:t>2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2714752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Champ de l'audit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034129"/>
          </a:xfrm>
        </p:spPr>
        <p:txBody>
          <a:bodyPr/>
          <a:lstStyle/>
          <a:p>
            <a:r>
              <a:rPr lang="fr-FR" dirty="0" smtClean="0"/>
              <a:t>….</a:t>
            </a:r>
            <a:endParaRPr lang="fr-FR" dirty="0" smtClean="0"/>
          </a:p>
          <a:p>
            <a:pPr lvl="1"/>
            <a:r>
              <a:rPr lang="fr-FR" dirty="0" smtClean="0"/>
              <a:t>…</a:t>
            </a:r>
          </a:p>
          <a:p>
            <a:pPr lvl="1"/>
            <a:r>
              <a:rPr lang="fr-FR" dirty="0" smtClean="0"/>
              <a:t>….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227643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/>
              <a:t>Points positifs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smtClean="0"/>
              <a:t>…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42265804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Organisation </a:t>
            </a:r>
            <a:r>
              <a:rPr lang="fr-FR" dirty="0"/>
              <a:t>globale du système </a:t>
            </a:r>
            <a:r>
              <a:rPr lang="fr-FR" dirty="0" smtClean="0"/>
              <a:t>de PV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r>
              <a:rPr lang="fr-FR" dirty="0" smtClean="0"/>
              <a:t>…</a:t>
            </a:r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1930287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Supervision par l'</a:t>
            </a:r>
            <a:r>
              <a:rPr lang="fr-FR" dirty="0" err="1" smtClean="0"/>
              <a:t>EuQPPV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6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r>
              <a:rPr lang="fr-FR" dirty="0" smtClean="0"/>
              <a:t>….</a:t>
            </a:r>
            <a:endParaRPr lang="fr-FR" dirty="0" smtClean="0"/>
          </a:p>
          <a:p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8257206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PSMF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7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366528"/>
          </a:xfrm>
        </p:spPr>
        <p:txBody>
          <a:bodyPr/>
          <a:lstStyle/>
          <a:p>
            <a:r>
              <a:rPr lang="fr-FR" dirty="0" smtClean="0"/>
              <a:t>….</a:t>
            </a:r>
            <a:endParaRPr lang="fr-FR" dirty="0" smtClean="0"/>
          </a:p>
          <a:p>
            <a:endParaRPr lang="fr-FR" dirty="0" smtClean="0"/>
          </a:p>
          <a:p>
            <a:endParaRPr lang="fr-FR" dirty="0" smtClean="0"/>
          </a:p>
          <a:p>
            <a:pPr marL="0" indent="0">
              <a:buNone/>
            </a:pP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4919679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re 6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Système Qualité PV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8</a:t>
            </a:fld>
            <a:endParaRPr lang="fr-FR" dirty="0"/>
          </a:p>
        </p:txBody>
      </p:sp>
      <p:sp>
        <p:nvSpPr>
          <p:cNvPr id="8" name="Espace réservé du contenu 7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1034129"/>
          </a:xfrm>
        </p:spPr>
        <p:txBody>
          <a:bodyPr/>
          <a:lstStyle/>
          <a:p>
            <a:r>
              <a:rPr lang="fr-FR" dirty="0" smtClean="0"/>
              <a:t>…..</a:t>
            </a:r>
            <a:endParaRPr lang="fr-FR" dirty="0"/>
          </a:p>
          <a:p>
            <a:endParaRPr lang="fr-FR" dirty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553995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Champ des données collectées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9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r>
              <a:rPr lang="fr-FR" dirty="0" smtClean="0"/>
              <a:t>…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9495633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Données de sécurité / déclaration aux autorités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10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smtClean="0"/>
              <a:t>…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5969823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Détection de signal / gestion du profil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11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smtClean="0"/>
              <a:t>….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28554968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err="1" smtClean="0"/>
              <a:t>PSURs</a:t>
            </a:r>
            <a:r>
              <a:rPr lang="fr-FR" dirty="0" smtClean="0"/>
              <a:t> / </a:t>
            </a:r>
            <a:r>
              <a:rPr lang="fr-FR" dirty="0" err="1" smtClean="0"/>
              <a:t>DSURs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12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smtClean="0"/>
              <a:t>…</a:t>
            </a:r>
            <a:endParaRPr lang="fr-FR" dirty="0" smtClean="0"/>
          </a:p>
        </p:txBody>
      </p:sp>
    </p:spTree>
    <p:extLst>
      <p:ext uri="{BB962C8B-B14F-4D97-AF65-F5344CB8AC3E}">
        <p14:creationId xmlns:p14="http://schemas.microsoft.com/office/powerpoint/2010/main" val="3819584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Gestion de la vigilance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13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r>
              <a:rPr lang="fr-FR" dirty="0" smtClean="0"/>
              <a:t>….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8637594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Suivi de la "</a:t>
            </a:r>
            <a:r>
              <a:rPr lang="fr-FR" dirty="0" err="1" smtClean="0"/>
              <a:t>compliance</a:t>
            </a:r>
            <a:r>
              <a:rPr lang="fr-FR" dirty="0" smtClean="0"/>
              <a:t>"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14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701731"/>
          </a:xfrm>
        </p:spPr>
        <p:txBody>
          <a:bodyPr/>
          <a:lstStyle/>
          <a:p>
            <a:r>
              <a:rPr lang="fr-FR" dirty="0" smtClean="0"/>
              <a:t>….</a:t>
            </a:r>
            <a:endParaRPr lang="fr-FR" dirty="0" smtClean="0"/>
          </a:p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21846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23528" y="188640"/>
            <a:ext cx="7344816" cy="492443"/>
          </a:xfrm>
        </p:spPr>
        <p:txBody>
          <a:bodyPr/>
          <a:lstStyle/>
          <a:p>
            <a:r>
              <a:rPr lang="fr-FR" dirty="0" smtClean="0"/>
              <a:t>Documentation et archivage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15</a:t>
            </a:fld>
            <a:endParaRPr lang="fr-FR" dirty="0"/>
          </a:p>
        </p:txBody>
      </p:sp>
      <p:sp>
        <p:nvSpPr>
          <p:cNvPr id="6" name="Espace réservé du contenu 5"/>
          <p:cNvSpPr>
            <a:spLocks noGrp="1"/>
          </p:cNvSpPr>
          <p:nvPr>
            <p:ph idx="1"/>
          </p:nvPr>
        </p:nvSpPr>
        <p:spPr>
          <a:xfrm>
            <a:off x="323528" y="1124744"/>
            <a:ext cx="7344816" cy="369332"/>
          </a:xfrm>
        </p:spPr>
        <p:txBody>
          <a:bodyPr/>
          <a:lstStyle/>
          <a:p>
            <a:r>
              <a:rPr lang="fr-FR" dirty="0" smtClean="0"/>
              <a:t>….</a:t>
            </a:r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1630461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us-titre 7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Titre 6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892552"/>
          </a:xfrm>
        </p:spPr>
        <p:txBody>
          <a:bodyPr/>
          <a:lstStyle/>
          <a:p>
            <a:r>
              <a:rPr lang="fr-FR" dirty="0" smtClean="0"/>
              <a:t>Les auditeurs </a:t>
            </a:r>
            <a:r>
              <a:rPr lang="fr-FR" smtClean="0"/>
              <a:t>remercient toutes </a:t>
            </a:r>
            <a:r>
              <a:rPr lang="fr-FR" dirty="0" smtClean="0"/>
              <a:t>les personnes impliquées dans cet audit.</a:t>
            </a:r>
            <a:endParaRPr lang="fr-FR" dirty="0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2"/>
          </p:nvPr>
        </p:nvSpPr>
        <p:spPr/>
        <p:txBody>
          <a:bodyPr/>
          <a:lstStyle/>
          <a:p>
            <a:fld id="{33B6F5E2-E583-413C-8922-3DC6CAA9D286}" type="datetime4">
              <a:rPr lang="fr-FR" smtClean="0"/>
              <a:pPr/>
              <a:t>18 juillet 2013</a:t>
            </a:fld>
            <a:endParaRPr lang="fr-FR" dirty="0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fr-FR" smtClean="0"/>
              <a:t>Sunnikan Consulting 2012 - Tous droits réservés</a:t>
            </a:r>
            <a:endParaRPr lang="fr-FR" dirty="0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E1D61545-30E6-46C7-9396-3AB8FF037665}" type="slidenum">
              <a:rPr lang="fr-FR" smtClean="0"/>
              <a:pPr/>
              <a:t>16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1797350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Personnalisé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1F497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Sunnikan 2012">
      <a:majorFont>
        <a:latin typeface="Franklin Gothic Book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Modèle SUNNIKAN 2009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odèle SUNNIKAN 2009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odèle SUNNIKAN 2009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Version xmlns="http://schemas.microsoft.com/sharepoint/v3/fields" xsi:nil="true"/>
    <DetailLink xmlns="http://schemas.microsoft.com/sharepoint/v3">
      <Url xsi:nil="true"/>
      <Description xsi:nil="true"/>
    </DetailLink>
    <Référence_x0020_Client xmlns="24f7ec1a-e54e-4066-a1c1-fd285f789478" xsi:nil="true"/>
    <Origine xmlns="24f7ec1a-e54e-4066-a1c1-fd285f789478">Sunnikan</Origine>
    <Type_x0020_Doc_x0020_Audit xmlns="24f7ec1a-e54e-4066-a1c1-fd285f789478">Clôture</Type_x0020_Doc_x0020_Audit>
    <Commentaires_x0020_Sunnikan_x002f_Client xmlns="24f7ec1a-e54e-4066-a1c1-fd285f789478">&lt;div&gt;&lt;/div&gt;</Commentaires_x0020_Sunnikan_x002f_Client>
    <Statut xmlns="24f7ec1a-e54e-4066-a1c1-fd285f789478">Draft</Statut>
    <Référence_x0020_interne xmlns="24f7ec1a-e54e-4066-a1c1-fd285f789478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s Audit" ma:contentTypeID="0x01010086D3191695A5A1409739EE5DBC2AEB480059589AE28F0B8445A4A02670251EBA3A" ma:contentTypeVersion="0" ma:contentTypeDescription="Regroupe tous les documents relatifs à une mission d'audit" ma:contentTypeScope="" ma:versionID="a749b08fa1213f0815a4fe4a8666e003">
  <xsd:schema xmlns:xsd="http://www.w3.org/2001/XMLSchema" xmlns:xs="http://www.w3.org/2001/XMLSchema" xmlns:p="http://schemas.microsoft.com/office/2006/metadata/properties" xmlns:ns1="24f7ec1a-e54e-4066-a1c1-fd285f789478" xmlns:ns2="http://schemas.microsoft.com/sharepoint/v3" xmlns:ns3="http://schemas.microsoft.com/sharepoint/v3/fields" targetNamespace="http://schemas.microsoft.com/office/2006/metadata/properties" ma:root="true" ma:fieldsID="b522a430696a1fce06a04307dd2a5056" ns1:_="" ns2:_="" ns3:_="">
    <xsd:import namespace="24f7ec1a-e54e-4066-a1c1-fd285f789478"/>
    <xsd:import namespace="http://schemas.microsoft.com/sharepoint/v3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1:Type_x0020_Doc_x0020_Audit" minOccurs="0"/>
                <xsd:element ref="ns2:DetailLink" minOccurs="0"/>
                <xsd:element ref="ns3:_Version" minOccurs="0"/>
                <xsd:element ref="ns1:Statut" minOccurs="0"/>
                <xsd:element ref="ns1:Origine" minOccurs="0"/>
                <xsd:element ref="ns1:Référence_x0020_interne" minOccurs="0"/>
                <xsd:element ref="ns1:Référence_x0020_Client" minOccurs="0"/>
                <xsd:element ref="ns1:Commentaires_x0020_Sunnikan_x002f_Client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4f7ec1a-e54e-4066-a1c1-fd285f789478" elementFormDefault="qualified">
    <xsd:import namespace="http://schemas.microsoft.com/office/2006/documentManagement/types"/>
    <xsd:import namespace="http://schemas.microsoft.com/office/infopath/2007/PartnerControls"/>
    <xsd:element name="Type_x0020_Doc_x0020_Audit" ma:index="0" nillable="true" ma:displayName="Type Doc Audit" ma:format="Dropdown" ma:internalName="Type_x0020_Doc_x0020_Audit">
      <xsd:simpleType>
        <xsd:union memberTypes="dms:Text">
          <xsd:simpleType>
            <xsd:restriction base="dms:Choice">
              <xsd:enumeration value="Mandat d'audit"/>
              <xsd:enumeration value="Lettre de confirmation"/>
              <xsd:enumeration value="Agenda d'audit"/>
              <xsd:enumeration value="Plan d'audit"/>
              <xsd:enumeration value="Check-list d'audit"/>
              <xsd:enumeration value="Rapport d'audit"/>
              <xsd:enumeration value="Certificat d'audit"/>
              <xsd:enumeration value="Courrier de remerciement"/>
              <xsd:enumeration value="Autre"/>
            </xsd:restriction>
          </xsd:simpleType>
        </xsd:union>
      </xsd:simpleType>
    </xsd:element>
    <xsd:element name="Statut" ma:index="5" nillable="true" ma:displayName="Statut" ma:default="Draft" ma:description="" ma:format="RadioButtons" ma:hidden="true" ma:internalName="Statut" ma:readOnly="false">
      <xsd:simpleType>
        <xsd:restriction base="dms:Choice">
          <xsd:enumeration value="Draft"/>
          <xsd:enumeration value="Commentaires Sunnikan"/>
          <xsd:enumeration value="Commentaires Client"/>
          <xsd:enumeration value="Validé Sunnikan"/>
          <xsd:enumeration value="Validé Client"/>
          <xsd:enumeration value="Validé Final"/>
        </xsd:restriction>
      </xsd:simpleType>
    </xsd:element>
    <xsd:element name="Origine" ma:index="6" nillable="true" ma:displayName="Provenance" ma:description="" ma:format="Dropdown" ma:internalName="Origine">
      <xsd:simpleType>
        <xsd:union memberTypes="dms:Text">
          <xsd:simpleType>
            <xsd:restriction base="dms:Choice">
              <xsd:enumeration value="Sunnikan"/>
              <xsd:enumeration value="Client"/>
              <xsd:enumeration value="Prestataire"/>
              <xsd:enumeration value="Autre"/>
            </xsd:restriction>
          </xsd:simpleType>
        </xsd:union>
      </xsd:simpleType>
    </xsd:element>
    <xsd:element name="Référence_x0020_interne" ma:index="7" nillable="true" ma:displayName="Référence Sunnikan" ma:hidden="true" ma:internalName="R_x00e9_f_x00e9_rence_x0020_interne" ma:readOnly="false">
      <xsd:simpleType>
        <xsd:restriction base="dms:Text">
          <xsd:maxLength value="255"/>
        </xsd:restriction>
      </xsd:simpleType>
    </xsd:element>
    <xsd:element name="Référence_x0020_Client" ma:index="8" nillable="true" ma:displayName="Référence Client" ma:hidden="true" ma:internalName="R_x00e9_f_x00e9_rence_x0020_Client" ma:readOnly="false">
      <xsd:simpleType>
        <xsd:restriction base="dms:Text"/>
      </xsd:simpleType>
    </xsd:element>
    <xsd:element name="Commentaires_x0020_Sunnikan_x002f_Client" ma:index="9" nillable="true" ma:displayName="Commentaires de document" ma:internalName="Commentaires_x0020_Sunnikan_x002F_Client" ma:readOnly="fals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DetailLink" ma:index="1" nillable="true" ma:displayName="Lien des détails" ma:description="Lien de page permettant d'accéder à des détails " ma:hidden="true" ma:internalName="DetailLink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Version" ma:index="4" nillable="true" ma:displayName="Version Document" ma:hidden="true" ma:internalName="_Version" ma:readOnly="false">
      <xsd:simpleType>
        <xsd:restriction base="dms:Text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3" ma:displayName="Type de contenu"/>
        <xsd:element ref="dc:title" minOccurs="0" maxOccurs="1" ma:index="3" ma:displayName="Titre"/>
        <xsd:element ref="dc:subject" minOccurs="0" maxOccurs="1"/>
        <xsd:element ref="dc:description" minOccurs="0" maxOccurs="1" ma:displayName="Commentaires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ED9E20D1-3A1D-43F6-8450-9219A3E8DEA0}">
  <ds:schemaRefs>
    <ds:schemaRef ds:uri="http://purl.org/dc/elements/1.1/"/>
    <ds:schemaRef ds:uri="http://schemas.microsoft.com/sharepoint/v3/fields"/>
    <ds:schemaRef ds:uri="http://purl.org/dc/terms/"/>
    <ds:schemaRef ds:uri="http://schemas.microsoft.com/office/2006/documentManagement/types"/>
    <ds:schemaRef ds:uri="http://schemas.openxmlformats.org/package/2006/metadata/core-properties"/>
    <ds:schemaRef ds:uri="http://purl.org/dc/dcmitype/"/>
    <ds:schemaRef ds:uri="http://schemas.microsoft.com/office/infopath/2007/PartnerControls"/>
    <ds:schemaRef ds:uri="http://schemas.microsoft.com/office/2006/metadata/properties"/>
    <ds:schemaRef ds:uri="http://schemas.microsoft.com/sharepoint/v3"/>
    <ds:schemaRef ds:uri="24f7ec1a-e54e-4066-a1c1-fd285f789478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F9E4D02F-97B7-4A52-A79F-A40D34348C35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20DF711-EC1B-4A0F-84D3-A9E632C210CF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4f7ec1a-e54e-4066-a1c1-fd285f789478"/>
    <ds:schemaRef ds:uri="http://schemas.microsoft.com/sharepoint/v3"/>
    <ds:schemaRef ds:uri="http://schemas.microsoft.com/sharepoint/v3/fields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blank</Template>
  <TotalTime>357</TotalTime>
  <Words>238</Words>
  <Application>Microsoft Office PowerPoint</Application>
  <PresentationFormat>Affichage à l'écran (4:3)</PresentationFormat>
  <Paragraphs>79</Paragraphs>
  <Slides>16</Slides>
  <Notes>0</Notes>
  <HiddenSlides>0</HiddenSlides>
  <MMClips>0</MMClips>
  <ScaleCrop>false</ScaleCrop>
  <HeadingPairs>
    <vt:vector size="6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16</vt:i4>
      </vt:variant>
      <vt:variant>
        <vt:lpstr>Diaporamas personnalisés</vt:lpstr>
      </vt:variant>
      <vt:variant>
        <vt:i4>1</vt:i4>
      </vt:variant>
    </vt:vector>
  </HeadingPairs>
  <TitlesOfParts>
    <vt:vector size="18" baseType="lpstr">
      <vt:lpstr>Blank</vt:lpstr>
      <vt:lpstr>Audit du système de pharmacovigilance  de Client Comment le Client répond-il à ses obligations de pharmacovigilance ?</vt:lpstr>
      <vt:lpstr>Réunion de clôture = debriefing à chaud Présentation des écarts les plus importants</vt:lpstr>
      <vt:lpstr>Champ de l'audit</vt:lpstr>
      <vt:lpstr>Points positifs</vt:lpstr>
      <vt:lpstr>Organisation globale du système de PV</vt:lpstr>
      <vt:lpstr>Supervision par l'EuQPPV</vt:lpstr>
      <vt:lpstr>PSMF</vt:lpstr>
      <vt:lpstr>Système Qualité PV</vt:lpstr>
      <vt:lpstr>Champ des données collectées</vt:lpstr>
      <vt:lpstr>Données de sécurité / déclaration aux autorités</vt:lpstr>
      <vt:lpstr>Détection de signal / gestion du profil</vt:lpstr>
      <vt:lpstr>PSURs / DSURs</vt:lpstr>
      <vt:lpstr>Gestion de la vigilance</vt:lpstr>
      <vt:lpstr>Suivi de la "compliance"</vt:lpstr>
      <vt:lpstr>Documentation et archivage</vt:lpstr>
      <vt:lpstr>Les auditeurs remercient toutes les personnes impliquées dans cet audit.</vt:lpstr>
      <vt:lpstr>Diaporama personnalisé 1</vt:lpstr>
    </vt:vector>
  </TitlesOfParts>
  <Company>CLIENT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Audit du système de pharmacovigilance de Client</dc:title>
  <dc:creator>Sunnikan Consulting</dc:creator>
  <cp:lastModifiedBy>Soazic BARON</cp:lastModifiedBy>
  <cp:revision>41</cp:revision>
  <cp:lastPrinted>2012-03-12T14:48:51Z</cp:lastPrinted>
  <dcterms:created xsi:type="dcterms:W3CDTF">2013-04-09T13:07:13Z</dcterms:created>
  <dcterms:modified xsi:type="dcterms:W3CDTF">2013-07-18T09:17:27Z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0x01010086D3191695A5A1409739EE5DBC2AEB480059589AE28F0B8445A4A02670251EBA3A</vt:lpwstr>
  </property>
</Properties>
</file>