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comments/modernComment_100_0.xml" ContentType="application/vnd.ms-powerpoint.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35"/>
  </p:notesMasterIdLst>
  <p:handoutMasterIdLst>
    <p:handoutMasterId r:id="rId36"/>
  </p:handoutMasterIdLst>
  <p:sldIdLst>
    <p:sldId id="256" r:id="rId2"/>
    <p:sldId id="295" r:id="rId3"/>
    <p:sldId id="259" r:id="rId4"/>
    <p:sldId id="260" r:id="rId5"/>
    <p:sldId id="261" r:id="rId6"/>
    <p:sldId id="262" r:id="rId7"/>
    <p:sldId id="265" r:id="rId8"/>
    <p:sldId id="266" r:id="rId9"/>
    <p:sldId id="263" r:id="rId10"/>
    <p:sldId id="269" r:id="rId11"/>
    <p:sldId id="270" r:id="rId12"/>
    <p:sldId id="272" r:id="rId13"/>
    <p:sldId id="258" r:id="rId14"/>
    <p:sldId id="271" r:id="rId15"/>
    <p:sldId id="273" r:id="rId16"/>
    <p:sldId id="257" r:id="rId17"/>
    <p:sldId id="276" r:id="rId18"/>
    <p:sldId id="277" r:id="rId19"/>
    <p:sldId id="278" r:id="rId20"/>
    <p:sldId id="279" r:id="rId21"/>
    <p:sldId id="296" r:id="rId22"/>
    <p:sldId id="280" r:id="rId23"/>
    <p:sldId id="284" r:id="rId24"/>
    <p:sldId id="294" r:id="rId25"/>
    <p:sldId id="285" r:id="rId26"/>
    <p:sldId id="289" r:id="rId27"/>
    <p:sldId id="287" r:id="rId28"/>
    <p:sldId id="286" r:id="rId29"/>
    <p:sldId id="288" r:id="rId30"/>
    <p:sldId id="290" r:id="rId31"/>
    <p:sldId id="291" r:id="rId32"/>
    <p:sldId id="292" r:id="rId33"/>
    <p:sldId id="293" r:id="rId34"/>
  </p:sldIdLst>
  <p:sldSz cx="9144000" cy="6858000" type="screen4x3"/>
  <p:notesSz cx="6807200" cy="9939338"/>
  <p:custShowLst>
    <p:custShow name="Diaporama personnalisé 1" id="0">
      <p:sldLst>
        <p:sld r:id="rId2"/>
      </p:sldLst>
    </p:custShow>
  </p:custShowLst>
  <p:custDataLst>
    <p:tags r:id="rId37"/>
  </p:custDataLst>
  <p:defaultTextStyle>
    <a:defPPr>
      <a:defRPr lang="fr-FR"/>
    </a:defPPr>
    <a:lvl1pPr algn="l" rtl="0" fontAlgn="base">
      <a:spcBef>
        <a:spcPct val="0"/>
      </a:spcBef>
      <a:spcAft>
        <a:spcPct val="0"/>
      </a:spcAft>
      <a:defRPr sz="1200" kern="1200">
        <a:solidFill>
          <a:schemeClr val="tx1"/>
        </a:solidFill>
        <a:latin typeface="Calibri" pitchFamily="34" charset="0"/>
        <a:ea typeface="+mn-ea"/>
        <a:cs typeface="+mn-cs"/>
      </a:defRPr>
    </a:lvl1pPr>
    <a:lvl2pPr marL="457200" algn="l" rtl="0" fontAlgn="base">
      <a:spcBef>
        <a:spcPct val="0"/>
      </a:spcBef>
      <a:spcAft>
        <a:spcPct val="0"/>
      </a:spcAft>
      <a:defRPr sz="1200" kern="1200">
        <a:solidFill>
          <a:schemeClr val="tx1"/>
        </a:solidFill>
        <a:latin typeface="Calibri" pitchFamily="34" charset="0"/>
        <a:ea typeface="+mn-ea"/>
        <a:cs typeface="+mn-cs"/>
      </a:defRPr>
    </a:lvl2pPr>
    <a:lvl3pPr marL="914400" algn="l" rtl="0" fontAlgn="base">
      <a:spcBef>
        <a:spcPct val="0"/>
      </a:spcBef>
      <a:spcAft>
        <a:spcPct val="0"/>
      </a:spcAft>
      <a:defRPr sz="1200" kern="1200">
        <a:solidFill>
          <a:schemeClr val="tx1"/>
        </a:solidFill>
        <a:latin typeface="Calibri" pitchFamily="34" charset="0"/>
        <a:ea typeface="+mn-ea"/>
        <a:cs typeface="+mn-cs"/>
      </a:defRPr>
    </a:lvl3pPr>
    <a:lvl4pPr marL="1371600" algn="l" rtl="0" fontAlgn="base">
      <a:spcBef>
        <a:spcPct val="0"/>
      </a:spcBef>
      <a:spcAft>
        <a:spcPct val="0"/>
      </a:spcAft>
      <a:defRPr sz="1200" kern="1200">
        <a:solidFill>
          <a:schemeClr val="tx1"/>
        </a:solidFill>
        <a:latin typeface="Calibri" pitchFamily="34" charset="0"/>
        <a:ea typeface="+mn-ea"/>
        <a:cs typeface="+mn-cs"/>
      </a:defRPr>
    </a:lvl4pPr>
    <a:lvl5pPr marL="1828800" algn="l" rtl="0" fontAlgn="base">
      <a:spcBef>
        <a:spcPct val="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Calibri" pitchFamily="34" charset="0"/>
        <a:ea typeface="+mn-ea"/>
        <a:cs typeface="+mn-cs"/>
      </a:defRPr>
    </a:lvl6pPr>
    <a:lvl7pPr marL="2743200" algn="l" defTabSz="914400" rtl="0" eaLnBrk="1" latinLnBrk="0" hangingPunct="1">
      <a:defRPr sz="1200" kern="1200">
        <a:solidFill>
          <a:schemeClr val="tx1"/>
        </a:solidFill>
        <a:latin typeface="Calibri" pitchFamily="34" charset="0"/>
        <a:ea typeface="+mn-ea"/>
        <a:cs typeface="+mn-cs"/>
      </a:defRPr>
    </a:lvl7pPr>
    <a:lvl8pPr marL="3200400" algn="l" defTabSz="914400" rtl="0" eaLnBrk="1" latinLnBrk="0" hangingPunct="1">
      <a:defRPr sz="1200" kern="1200">
        <a:solidFill>
          <a:schemeClr val="tx1"/>
        </a:solidFill>
        <a:latin typeface="Calibri" pitchFamily="34" charset="0"/>
        <a:ea typeface="+mn-ea"/>
        <a:cs typeface="+mn-cs"/>
      </a:defRPr>
    </a:lvl8pPr>
    <a:lvl9pPr marL="3657600" algn="l" defTabSz="914400" rtl="0" eaLnBrk="1" latinLnBrk="0" hangingPunct="1">
      <a:defRPr sz="1200" kern="1200">
        <a:solidFill>
          <a:schemeClr val="tx1"/>
        </a:solidFill>
        <a:latin typeface="Calibri" pitchFamily="34" charset="0"/>
        <a:ea typeface="+mn-ea"/>
        <a:cs typeface="+mn-cs"/>
      </a:defRPr>
    </a:lvl9pPr>
  </p:defaultTextStyle>
  <p:extLst>
    <p:ext uri="{521415D9-36F7-43E2-AB2F-B90AF26B5E84}">
      <p14:sectionLst xmlns:p14="http://schemas.microsoft.com/office/powerpoint/2010/main">
        <p14:section name="Section par défaut" id="{2A1E5D67-D3A8-4DBE-B7B4-7A91689504F5}">
          <p14:sldIdLst>
            <p14:sldId id="256"/>
            <p14:sldId id="295"/>
          </p14:sldIdLst>
        </p14:section>
        <p14:section name="Organisation du Site d'Investigation" id="{581DC90D-8DC0-419D-9942-C20DDB8CD95C}">
          <p14:sldIdLst>
            <p14:sldId id="259"/>
            <p14:sldId id="260"/>
            <p14:sldId id="261"/>
            <p14:sldId id="262"/>
            <p14:sldId id="265"/>
            <p14:sldId id="266"/>
            <p14:sldId id="263"/>
          </p14:sldIdLst>
        </p14:section>
        <p14:section name="Classeur Investigateur" id="{AB58BA00-6B6E-47A7-B8C4-AB15E4FA653E}">
          <p14:sldIdLst>
            <p14:sldId id="269"/>
            <p14:sldId id="270"/>
            <p14:sldId id="272"/>
          </p14:sldIdLst>
        </p14:section>
        <p14:section name="Consentement informé" id="{5ABEDCF5-253A-4978-8EE0-FDEAFA3F4D17}">
          <p14:sldIdLst>
            <p14:sldId id="258"/>
            <p14:sldId id="271"/>
            <p14:sldId id="273"/>
            <p14:sldId id="257"/>
          </p14:sldIdLst>
        </p14:section>
        <p14:section name="Médicaments expérimentaux" id="{5223DAD7-1760-4256-B08D-465F81D23F19}">
          <p14:sldIdLst>
            <p14:sldId id="276"/>
            <p14:sldId id="277"/>
            <p14:sldId id="278"/>
            <p14:sldId id="279"/>
          </p14:sldIdLst>
        </p14:section>
        <p14:section name="Médicament expérimental et Laboratoire" id="{81B31CB0-0A69-43B3-8643-84633EDD6D06}">
          <p14:sldIdLst>
            <p14:sldId id="296"/>
            <p14:sldId id="280"/>
            <p14:sldId id="284"/>
          </p14:sldIdLst>
        </p14:section>
        <p14:section name="Dossiers médicaux" id="{36ACFB8B-7974-4DE4-B5C0-8AB365B12489}">
          <p14:sldIdLst>
            <p14:sldId id="294"/>
            <p14:sldId id="285"/>
            <p14:sldId id="289"/>
            <p14:sldId id="287"/>
          </p14:sldIdLst>
        </p14:section>
        <p14:section name="Vigilance" id="{EF585348-3A3E-4986-A1A2-6980D937BCA4}">
          <p14:sldIdLst>
            <p14:sldId id="286"/>
            <p14:sldId id="288"/>
          </p14:sldIdLst>
        </p14:section>
        <p14:section name="Monitoring" id="{8A4A008D-0279-4870-AFA2-5EB0765616F4}">
          <p14:sldIdLst>
            <p14:sldId id="290"/>
            <p14:sldId id="291"/>
          </p14:sldIdLst>
        </p14:section>
        <p14:section name="Après l'audit" id="{BFBDFD01-25BB-4F62-9B75-5E7C94BB2977}">
          <p14:sldIdLst>
            <p14:sldId id="292"/>
            <p14:sldId id="29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1">
          <p15:clr>
            <a:srgbClr val="A4A3A4"/>
          </p15:clr>
        </p15:guide>
        <p15:guide id="2" pos="2145">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6ECDE6-E73C-DA9A-D9E8-EC4658EA83CC}" name="Georges MARTIN" initials="GM" userId="Georges MARTIN"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B9B99F"/>
    <a:srgbClr val="1088C9"/>
    <a:srgbClr val="FF3399"/>
    <a:srgbClr val="FF0000"/>
    <a:srgbClr val="FF9900"/>
    <a:srgbClr val="FFFF00"/>
    <a:srgbClr val="3366FF"/>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949" autoAdjust="0"/>
  </p:normalViewPr>
  <p:slideViewPr>
    <p:cSldViewPr>
      <p:cViewPr varScale="1">
        <p:scale>
          <a:sx n="106" d="100"/>
          <a:sy n="106" d="100"/>
        </p:scale>
        <p:origin x="1800" y="102"/>
      </p:cViewPr>
      <p:guideLst>
        <p:guide orient="horz" pos="2160"/>
        <p:guide pos="2880"/>
      </p:guideLst>
    </p:cSldViewPr>
  </p:slideViewPr>
  <p:outlineViewPr>
    <p:cViewPr>
      <p:scale>
        <a:sx n="33" d="100"/>
        <a:sy n="33" d="100"/>
      </p:scale>
      <p:origin x="0" y="-7152"/>
    </p:cViewPr>
  </p:outlineViewPr>
  <p:notesTextViewPr>
    <p:cViewPr>
      <p:scale>
        <a:sx n="100" d="100"/>
        <a:sy n="100" d="100"/>
      </p:scale>
      <p:origin x="0" y="0"/>
    </p:cViewPr>
  </p:notesTextViewPr>
  <p:sorterViewPr>
    <p:cViewPr>
      <p:scale>
        <a:sx n="140" d="100"/>
        <a:sy n="140" d="100"/>
      </p:scale>
      <p:origin x="0" y="67080"/>
    </p:cViewPr>
  </p:sorterViewPr>
  <p:notesViewPr>
    <p:cSldViewPr>
      <p:cViewPr>
        <p:scale>
          <a:sx n="100" d="100"/>
          <a:sy n="100" d="100"/>
        </p:scale>
        <p:origin x="504" y="-72"/>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omments/modernComment_100_0.xml><?xml version="1.0" encoding="utf-8"?>
<p188:cmLst xmlns:a="http://schemas.openxmlformats.org/drawingml/2006/main" xmlns:r="http://schemas.openxmlformats.org/officeDocument/2006/relationships" xmlns:p188="http://schemas.microsoft.com/office/powerpoint/2018/8/main">
  <p188:cm id="{7665FFD9-0C95-4ABF-8A4A-F51BD1855B28}" authorId="{9E6ECDE6-E73C-DA9A-D9E8-EC4658EA83CC}" created="2022-12-05T17:42:24.767">
    <pc:sldMkLst xmlns:pc="http://schemas.microsoft.com/office/powerpoint/2013/main/command">
      <pc:docMk/>
      <pc:sldMk cId="0" sldId="256"/>
    </pc:sldMkLst>
    <p188:txBody>
      <a:bodyPr/>
      <a:lstStyle/>
      <a:p>
        <a:r>
          <a:rPr lang="fr-FR"/>
          <a:t>Jeanne,
parler systématiquement en français, éviter le mélange des langues.
Voir si on peut mettre des citations parce que BPC ICH §2.4.1 n'est pas très parlant
Toutes les diapos doivent avoir un titre différent. Si besoin, numéroter</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4866" name="Rectangle 2"/>
          <p:cNvSpPr>
            <a:spLocks noGrp="1" noChangeArrowheads="1"/>
          </p:cNvSpPr>
          <p:nvPr>
            <p:ph type="hdr" sz="quarter"/>
          </p:nvPr>
        </p:nvSpPr>
        <p:spPr bwMode="auto">
          <a:xfrm>
            <a:off x="0" y="0"/>
            <a:ext cx="2951163"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57" tIns="46228" rIns="92457" bIns="46228" numCol="1" anchor="t" anchorCtr="0" compatLnSpc="1">
            <a:prstTxWarp prst="textNoShape">
              <a:avLst/>
            </a:prstTxWarp>
          </a:bodyPr>
          <a:lstStyle>
            <a:lvl1pPr defTabSz="922622">
              <a:defRPr>
                <a:latin typeface="Arial" pitchFamily="34" charset="0"/>
              </a:defRPr>
            </a:lvl1pPr>
          </a:lstStyle>
          <a:p>
            <a:pPr>
              <a:defRPr/>
            </a:pPr>
            <a:endParaRPr lang="fr-FR"/>
          </a:p>
        </p:txBody>
      </p:sp>
      <p:sp>
        <p:nvSpPr>
          <p:cNvPr id="164867" name="Rectangle 3"/>
          <p:cNvSpPr>
            <a:spLocks noGrp="1" noChangeArrowheads="1"/>
          </p:cNvSpPr>
          <p:nvPr>
            <p:ph type="dt" sz="quarter" idx="1"/>
          </p:nvPr>
        </p:nvSpPr>
        <p:spPr bwMode="auto">
          <a:xfrm>
            <a:off x="3856038" y="0"/>
            <a:ext cx="2951162"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57" tIns="46228" rIns="92457" bIns="46228" numCol="1" anchor="t" anchorCtr="0" compatLnSpc="1">
            <a:prstTxWarp prst="textNoShape">
              <a:avLst/>
            </a:prstTxWarp>
          </a:bodyPr>
          <a:lstStyle>
            <a:lvl1pPr algn="r" defTabSz="922622">
              <a:defRPr>
                <a:latin typeface="Arial" pitchFamily="34" charset="0"/>
              </a:defRPr>
            </a:lvl1pPr>
          </a:lstStyle>
          <a:p>
            <a:pPr>
              <a:defRPr/>
            </a:pPr>
            <a:endParaRPr lang="fr-FR"/>
          </a:p>
        </p:txBody>
      </p:sp>
      <p:sp>
        <p:nvSpPr>
          <p:cNvPr id="164868" name="Rectangle 4"/>
          <p:cNvSpPr>
            <a:spLocks noGrp="1" noChangeArrowheads="1"/>
          </p:cNvSpPr>
          <p:nvPr>
            <p:ph type="ftr" sz="quarter" idx="2"/>
          </p:nvPr>
        </p:nvSpPr>
        <p:spPr bwMode="auto">
          <a:xfrm>
            <a:off x="0" y="9439275"/>
            <a:ext cx="2951163"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57" tIns="46228" rIns="92457" bIns="46228" numCol="1" anchor="b" anchorCtr="0" compatLnSpc="1">
            <a:prstTxWarp prst="textNoShape">
              <a:avLst/>
            </a:prstTxWarp>
          </a:bodyPr>
          <a:lstStyle>
            <a:lvl1pPr defTabSz="922622">
              <a:defRPr>
                <a:latin typeface="Arial" pitchFamily="34" charset="0"/>
              </a:defRPr>
            </a:lvl1pPr>
          </a:lstStyle>
          <a:p>
            <a:pPr>
              <a:defRPr/>
            </a:pPr>
            <a:endParaRPr lang="fr-FR"/>
          </a:p>
        </p:txBody>
      </p:sp>
      <p:sp>
        <p:nvSpPr>
          <p:cNvPr id="164869" name="Rectangle 5"/>
          <p:cNvSpPr>
            <a:spLocks noGrp="1" noChangeArrowheads="1"/>
          </p:cNvSpPr>
          <p:nvPr>
            <p:ph type="sldNum" sz="quarter" idx="3"/>
          </p:nvPr>
        </p:nvSpPr>
        <p:spPr bwMode="auto">
          <a:xfrm>
            <a:off x="3856038" y="9439275"/>
            <a:ext cx="2951162"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57" tIns="46228" rIns="92457" bIns="46228" numCol="1" anchor="b" anchorCtr="0" compatLnSpc="1">
            <a:prstTxWarp prst="textNoShape">
              <a:avLst/>
            </a:prstTxWarp>
          </a:bodyPr>
          <a:lstStyle>
            <a:lvl1pPr algn="r" defTabSz="922622">
              <a:defRPr>
                <a:latin typeface="Arial" pitchFamily="34" charset="0"/>
              </a:defRPr>
            </a:lvl1pPr>
          </a:lstStyle>
          <a:p>
            <a:pPr>
              <a:defRPr/>
            </a:pPr>
            <a:fld id="{02CF2761-AFD7-4325-8B5B-91DD93EB2E80}" type="slidenum">
              <a:rPr lang="fr-FR"/>
              <a:pPr>
                <a:defRPr/>
              </a:pPr>
              <a:t>‹N°›</a:t>
            </a:fld>
            <a:endParaRPr lang="fr-FR"/>
          </a:p>
        </p:txBody>
      </p:sp>
    </p:spTree>
    <p:extLst>
      <p:ext uri="{BB962C8B-B14F-4D97-AF65-F5344CB8AC3E}">
        <p14:creationId xmlns:p14="http://schemas.microsoft.com/office/powerpoint/2010/main" val="27635916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0" y="0"/>
            <a:ext cx="2951163"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57" tIns="46228" rIns="92457" bIns="46228" numCol="1" anchor="t" anchorCtr="0" compatLnSpc="1">
            <a:prstTxWarp prst="textNoShape">
              <a:avLst/>
            </a:prstTxWarp>
          </a:bodyPr>
          <a:lstStyle>
            <a:lvl1pPr defTabSz="922622">
              <a:defRPr>
                <a:latin typeface="Arial" pitchFamily="34" charset="0"/>
              </a:defRPr>
            </a:lvl1pPr>
          </a:lstStyle>
          <a:p>
            <a:pPr>
              <a:defRPr/>
            </a:pPr>
            <a:endParaRPr lang="fr-FR"/>
          </a:p>
        </p:txBody>
      </p:sp>
      <p:sp>
        <p:nvSpPr>
          <p:cNvPr id="89091" name="Rectangle 3"/>
          <p:cNvSpPr>
            <a:spLocks noGrp="1" noChangeArrowheads="1"/>
          </p:cNvSpPr>
          <p:nvPr>
            <p:ph type="dt" idx="1"/>
          </p:nvPr>
        </p:nvSpPr>
        <p:spPr bwMode="auto">
          <a:xfrm>
            <a:off x="3854450" y="0"/>
            <a:ext cx="2951163"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57" tIns="46228" rIns="92457" bIns="46228" numCol="1" anchor="t" anchorCtr="0" compatLnSpc="1">
            <a:prstTxWarp prst="textNoShape">
              <a:avLst/>
            </a:prstTxWarp>
          </a:bodyPr>
          <a:lstStyle>
            <a:lvl1pPr algn="r" defTabSz="922622">
              <a:defRPr>
                <a:latin typeface="Arial" pitchFamily="34" charset="0"/>
              </a:defRPr>
            </a:lvl1pPr>
          </a:lstStyle>
          <a:p>
            <a:pPr>
              <a:defRPr/>
            </a:pPr>
            <a:endParaRPr lang="fr-FR"/>
          </a:p>
        </p:txBody>
      </p:sp>
      <p:sp>
        <p:nvSpPr>
          <p:cNvPr id="5124" name="Rectangle 4"/>
          <p:cNvSpPr>
            <a:spLocks noGrp="1" noRot="1" noChangeAspect="1" noChangeArrowheads="1" noTextEdit="1"/>
          </p:cNvSpPr>
          <p:nvPr>
            <p:ph type="sldImg" idx="2"/>
          </p:nvPr>
        </p:nvSpPr>
        <p:spPr bwMode="auto">
          <a:xfrm>
            <a:off x="714375" y="271463"/>
            <a:ext cx="5741988" cy="43084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9093" name="Rectangle 5"/>
          <p:cNvSpPr>
            <a:spLocks noGrp="1" noChangeArrowheads="1"/>
          </p:cNvSpPr>
          <p:nvPr>
            <p:ph type="body" sz="quarter" idx="3"/>
          </p:nvPr>
        </p:nvSpPr>
        <p:spPr bwMode="auto">
          <a:xfrm>
            <a:off x="328613" y="4721225"/>
            <a:ext cx="6291262" cy="478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57" tIns="46228" rIns="92457" bIns="46228"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89094" name="Rectangle 6"/>
          <p:cNvSpPr>
            <a:spLocks noGrp="1" noChangeArrowheads="1"/>
          </p:cNvSpPr>
          <p:nvPr>
            <p:ph type="ftr" sz="quarter" idx="4"/>
          </p:nvPr>
        </p:nvSpPr>
        <p:spPr bwMode="auto">
          <a:xfrm>
            <a:off x="0" y="9437688"/>
            <a:ext cx="2951163" cy="50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57" tIns="46228" rIns="92457" bIns="46228" numCol="1" anchor="b" anchorCtr="0" compatLnSpc="1">
            <a:prstTxWarp prst="textNoShape">
              <a:avLst/>
            </a:prstTxWarp>
          </a:bodyPr>
          <a:lstStyle>
            <a:lvl1pPr defTabSz="922622">
              <a:defRPr>
                <a:latin typeface="Arial" pitchFamily="34" charset="0"/>
              </a:defRPr>
            </a:lvl1pPr>
          </a:lstStyle>
          <a:p>
            <a:pPr>
              <a:defRPr/>
            </a:pPr>
            <a:endParaRPr lang="fr-FR"/>
          </a:p>
        </p:txBody>
      </p:sp>
      <p:sp>
        <p:nvSpPr>
          <p:cNvPr id="89095" name="Rectangle 7"/>
          <p:cNvSpPr>
            <a:spLocks noGrp="1" noChangeArrowheads="1"/>
          </p:cNvSpPr>
          <p:nvPr>
            <p:ph type="sldNum" sz="quarter" idx="5"/>
          </p:nvPr>
        </p:nvSpPr>
        <p:spPr bwMode="auto">
          <a:xfrm>
            <a:off x="3854450" y="9437688"/>
            <a:ext cx="2951163" cy="50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57" tIns="46228" rIns="92457" bIns="46228" numCol="1" anchor="b" anchorCtr="0" compatLnSpc="1">
            <a:prstTxWarp prst="textNoShape">
              <a:avLst/>
            </a:prstTxWarp>
          </a:bodyPr>
          <a:lstStyle>
            <a:lvl1pPr algn="r" defTabSz="922622">
              <a:defRPr sz="900">
                <a:latin typeface="Arial" pitchFamily="34" charset="0"/>
              </a:defRPr>
            </a:lvl1pPr>
          </a:lstStyle>
          <a:p>
            <a:pPr>
              <a:defRPr/>
            </a:pPr>
            <a:fld id="{0E0349D6-4B31-43DE-9C2B-D17905950938}" type="slidenum">
              <a:rPr lang="fr-FR" sz="1200" smtClean="0"/>
              <a:pPr>
                <a:defRPr/>
              </a:pPr>
              <a:t>‹N°›</a:t>
            </a:fld>
            <a:endParaRPr lang="fr-FR" sz="1200" dirty="0"/>
          </a:p>
        </p:txBody>
      </p:sp>
    </p:spTree>
    <p:extLst>
      <p:ext uri="{BB962C8B-B14F-4D97-AF65-F5344CB8AC3E}">
        <p14:creationId xmlns:p14="http://schemas.microsoft.com/office/powerpoint/2010/main" val="22016226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intranet-sc.sunnikan.com/RechBiom/IMP_ST_Operations_Pharmaceutiques.htm"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intranet-sc.sunnikan.com/RechBiom/Pharmacien_ST_UsageInterieur.htm"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ntranet-sc.sunnikan.com/RechBiom/Pharmacien_ST_DetentionDispensation.htm#Stockage_des_m%C3%A9dicaments_exp%C3%A9rimentaux"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intranet-sc.sunnikan.com/Pharmacovigilance/RB_PV_ST_LeveeInsu.htm"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intranet-sc.sunnikan.com/RechBiom/IMP_ST_Destruction.htm"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intranet-sc.sunnikan.com/RechBiom/Dossier_medical_ST.htm"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intranet-sc.sunnikan.com/RechBiom/Donnees_Source_ST.htm#Acces0"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intranet-sc.sunnikan.com/RechBiom/NC_Deviation_ST.htm"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intranet-sc.sunnikan.com/Pharmacovigilance/RB_PV_ST_Responsabilites_Obligations_Inv.htm"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intranet-sc.sunnikan.com/RechBiom/Monitoring_ST.htm"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hlinkClick r:id="rId3"/>
              </a:rPr>
              <a:t>ST - Opérations pharmaceutiques relatives aux ME / MA (sunnikan.com)</a:t>
            </a:r>
            <a:endParaRPr lang="fr-FR" dirty="0"/>
          </a:p>
          <a:p>
            <a:r>
              <a:rPr lang="fr-FR" dirty="0">
                <a:hlinkClick r:id="rId4"/>
              </a:rPr>
              <a:t>ST - Pharmacien Hospitalier - Pharmacie à Usage Intérieur (PUI) (sunnikan.com)</a:t>
            </a:r>
            <a:endParaRPr lang="fr-FR" dirty="0"/>
          </a:p>
        </p:txBody>
      </p:sp>
      <p:sp>
        <p:nvSpPr>
          <p:cNvPr id="4" name="Espace réservé du numéro de diapositive 3"/>
          <p:cNvSpPr>
            <a:spLocks noGrp="1"/>
          </p:cNvSpPr>
          <p:nvPr>
            <p:ph type="sldNum" sz="quarter" idx="5"/>
          </p:nvPr>
        </p:nvSpPr>
        <p:spPr/>
        <p:txBody>
          <a:bodyPr/>
          <a:lstStyle/>
          <a:p>
            <a:pPr>
              <a:defRPr/>
            </a:pPr>
            <a:fld id="{0E0349D6-4B31-43DE-9C2B-D17905950938}" type="slidenum">
              <a:rPr lang="fr-FR" sz="1200" smtClean="0"/>
              <a:pPr>
                <a:defRPr/>
              </a:pPr>
              <a:t>18</a:t>
            </a:fld>
            <a:endParaRPr lang="fr-FR" sz="1200" dirty="0"/>
          </a:p>
        </p:txBody>
      </p:sp>
    </p:spTree>
    <p:extLst>
      <p:ext uri="{BB962C8B-B14F-4D97-AF65-F5344CB8AC3E}">
        <p14:creationId xmlns:p14="http://schemas.microsoft.com/office/powerpoint/2010/main" val="979792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hlinkClick r:id="rId3"/>
              </a:rPr>
              <a:t>ST - Pharmacien Hospitalier - Préparation / Détention / Dispensation (sunnikan.com)</a:t>
            </a:r>
            <a:endParaRPr lang="fr-FR" dirty="0"/>
          </a:p>
        </p:txBody>
      </p:sp>
      <p:sp>
        <p:nvSpPr>
          <p:cNvPr id="4" name="Espace réservé du numéro de diapositive 3"/>
          <p:cNvSpPr>
            <a:spLocks noGrp="1"/>
          </p:cNvSpPr>
          <p:nvPr>
            <p:ph type="sldNum" sz="quarter" idx="5"/>
          </p:nvPr>
        </p:nvSpPr>
        <p:spPr/>
        <p:txBody>
          <a:bodyPr/>
          <a:lstStyle/>
          <a:p>
            <a:pPr>
              <a:defRPr/>
            </a:pPr>
            <a:fld id="{0E0349D6-4B31-43DE-9C2B-D17905950938}" type="slidenum">
              <a:rPr lang="fr-FR" sz="1200" smtClean="0"/>
              <a:pPr>
                <a:defRPr/>
              </a:pPr>
              <a:t>19</a:t>
            </a:fld>
            <a:endParaRPr lang="fr-FR" sz="1200" dirty="0"/>
          </a:p>
        </p:txBody>
      </p:sp>
    </p:spTree>
    <p:extLst>
      <p:ext uri="{BB962C8B-B14F-4D97-AF65-F5344CB8AC3E}">
        <p14:creationId xmlns:p14="http://schemas.microsoft.com/office/powerpoint/2010/main" val="1587416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hlinkClick r:id="rId3"/>
              </a:rPr>
              <a:t>Leve</a:t>
            </a:r>
            <a:r>
              <a:rPr lang="fr-FR" dirty="0">
                <a:hlinkClick r:id="rId3"/>
              </a:rPr>
              <a:t> d'insu (sunnikan.com)</a:t>
            </a:r>
            <a:endParaRPr lang="fr-FR" dirty="0"/>
          </a:p>
        </p:txBody>
      </p:sp>
      <p:sp>
        <p:nvSpPr>
          <p:cNvPr id="4" name="Espace réservé du numéro de diapositive 3"/>
          <p:cNvSpPr>
            <a:spLocks noGrp="1"/>
          </p:cNvSpPr>
          <p:nvPr>
            <p:ph type="sldNum" sz="quarter" idx="5"/>
          </p:nvPr>
        </p:nvSpPr>
        <p:spPr/>
        <p:txBody>
          <a:bodyPr/>
          <a:lstStyle/>
          <a:p>
            <a:pPr>
              <a:defRPr/>
            </a:pPr>
            <a:fld id="{0E0349D6-4B31-43DE-9C2B-D17905950938}" type="slidenum">
              <a:rPr lang="fr-FR" sz="1200" smtClean="0"/>
              <a:pPr>
                <a:defRPr/>
              </a:pPr>
              <a:t>20</a:t>
            </a:fld>
            <a:endParaRPr lang="fr-FR" sz="1200" dirty="0"/>
          </a:p>
        </p:txBody>
      </p:sp>
    </p:spTree>
    <p:extLst>
      <p:ext uri="{BB962C8B-B14F-4D97-AF65-F5344CB8AC3E}">
        <p14:creationId xmlns:p14="http://schemas.microsoft.com/office/powerpoint/2010/main" val="1967869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hlinkClick r:id="rId3"/>
              </a:rPr>
              <a:t>ST - Médicaments Expérimentaux - Destruction (sunnikan.com)</a:t>
            </a:r>
            <a:endParaRPr lang="fr-FR" dirty="0"/>
          </a:p>
        </p:txBody>
      </p:sp>
      <p:sp>
        <p:nvSpPr>
          <p:cNvPr id="4" name="Espace réservé du numéro de diapositive 3"/>
          <p:cNvSpPr>
            <a:spLocks noGrp="1"/>
          </p:cNvSpPr>
          <p:nvPr>
            <p:ph type="sldNum" sz="quarter" idx="5"/>
          </p:nvPr>
        </p:nvSpPr>
        <p:spPr/>
        <p:txBody>
          <a:bodyPr/>
          <a:lstStyle/>
          <a:p>
            <a:pPr>
              <a:defRPr/>
            </a:pPr>
            <a:fld id="{0E0349D6-4B31-43DE-9C2B-D17905950938}" type="slidenum">
              <a:rPr lang="fr-FR" sz="1200" smtClean="0"/>
              <a:pPr>
                <a:defRPr/>
              </a:pPr>
              <a:t>22</a:t>
            </a:fld>
            <a:endParaRPr lang="fr-FR" sz="1200" dirty="0"/>
          </a:p>
        </p:txBody>
      </p:sp>
    </p:spTree>
    <p:extLst>
      <p:ext uri="{BB962C8B-B14F-4D97-AF65-F5344CB8AC3E}">
        <p14:creationId xmlns:p14="http://schemas.microsoft.com/office/powerpoint/2010/main" val="2435775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hlinkClick r:id="rId3"/>
              </a:rPr>
              <a:t>ST - Dossier Médical (sunnikan.com)</a:t>
            </a:r>
            <a:endParaRPr lang="fr-FR" dirty="0"/>
          </a:p>
          <a:p>
            <a:r>
              <a:rPr lang="fr-FR" dirty="0">
                <a:hlinkClick r:id="rId4"/>
              </a:rPr>
              <a:t>DM ST - Données sources (sunnikan.com)</a:t>
            </a:r>
            <a:endParaRPr lang="fr-FR" dirty="0"/>
          </a:p>
        </p:txBody>
      </p:sp>
      <p:sp>
        <p:nvSpPr>
          <p:cNvPr id="4" name="Espace réservé du numéro de diapositive 3"/>
          <p:cNvSpPr>
            <a:spLocks noGrp="1"/>
          </p:cNvSpPr>
          <p:nvPr>
            <p:ph type="sldNum" sz="quarter" idx="5"/>
          </p:nvPr>
        </p:nvSpPr>
        <p:spPr/>
        <p:txBody>
          <a:bodyPr/>
          <a:lstStyle/>
          <a:p>
            <a:pPr>
              <a:defRPr/>
            </a:pPr>
            <a:fld id="{0E0349D6-4B31-43DE-9C2B-D17905950938}" type="slidenum">
              <a:rPr lang="fr-FR" sz="1200" smtClean="0"/>
              <a:pPr>
                <a:defRPr/>
              </a:pPr>
              <a:t>25</a:t>
            </a:fld>
            <a:endParaRPr lang="fr-FR" sz="1200" dirty="0"/>
          </a:p>
        </p:txBody>
      </p:sp>
    </p:spTree>
    <p:extLst>
      <p:ext uri="{BB962C8B-B14F-4D97-AF65-F5344CB8AC3E}">
        <p14:creationId xmlns:p14="http://schemas.microsoft.com/office/powerpoint/2010/main" val="3377981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hlinkClick r:id="rId3"/>
              </a:rPr>
              <a:t>ST - Non-Conformités - Déviations au Protocole - "GCP </a:t>
            </a:r>
            <a:r>
              <a:rPr lang="fr-FR" dirty="0" err="1">
                <a:hlinkClick r:id="rId3"/>
              </a:rPr>
              <a:t>Breach</a:t>
            </a:r>
            <a:r>
              <a:rPr lang="fr-FR" dirty="0">
                <a:hlinkClick r:id="rId3"/>
              </a:rPr>
              <a:t>" (sunnikan.com)</a:t>
            </a:r>
            <a:endParaRPr lang="fr-FR" dirty="0"/>
          </a:p>
        </p:txBody>
      </p:sp>
      <p:sp>
        <p:nvSpPr>
          <p:cNvPr id="4" name="Espace réservé du numéro de diapositive 3"/>
          <p:cNvSpPr>
            <a:spLocks noGrp="1"/>
          </p:cNvSpPr>
          <p:nvPr>
            <p:ph type="sldNum" sz="quarter" idx="5"/>
          </p:nvPr>
        </p:nvSpPr>
        <p:spPr/>
        <p:txBody>
          <a:bodyPr/>
          <a:lstStyle/>
          <a:p>
            <a:pPr>
              <a:defRPr/>
            </a:pPr>
            <a:fld id="{0E0349D6-4B31-43DE-9C2B-D17905950938}" type="slidenum">
              <a:rPr lang="fr-FR" sz="1200" smtClean="0"/>
              <a:pPr>
                <a:defRPr/>
              </a:pPr>
              <a:t>27</a:t>
            </a:fld>
            <a:endParaRPr lang="fr-FR" sz="1200" dirty="0"/>
          </a:p>
        </p:txBody>
      </p:sp>
    </p:spTree>
    <p:extLst>
      <p:ext uri="{BB962C8B-B14F-4D97-AF65-F5344CB8AC3E}">
        <p14:creationId xmlns:p14="http://schemas.microsoft.com/office/powerpoint/2010/main" val="3898441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hlinkClick r:id="rId3"/>
              </a:rPr>
              <a:t>Responsabilités et Obligations de l'</a:t>
            </a:r>
            <a:r>
              <a:rPr lang="fr-FR" dirty="0" err="1">
                <a:hlinkClick r:id="rId3"/>
              </a:rPr>
              <a:t>Inv</a:t>
            </a:r>
            <a:r>
              <a:rPr lang="fr-FR" dirty="0">
                <a:hlinkClick r:id="rId3"/>
              </a:rPr>
              <a:t> (sunnikan.com)</a:t>
            </a:r>
            <a:endParaRPr lang="fr-FR" dirty="0"/>
          </a:p>
        </p:txBody>
      </p:sp>
      <p:sp>
        <p:nvSpPr>
          <p:cNvPr id="4" name="Espace réservé du numéro de diapositive 3"/>
          <p:cNvSpPr>
            <a:spLocks noGrp="1"/>
          </p:cNvSpPr>
          <p:nvPr>
            <p:ph type="sldNum" sz="quarter" idx="5"/>
          </p:nvPr>
        </p:nvSpPr>
        <p:spPr/>
        <p:txBody>
          <a:bodyPr/>
          <a:lstStyle/>
          <a:p>
            <a:pPr>
              <a:defRPr/>
            </a:pPr>
            <a:fld id="{0E0349D6-4B31-43DE-9C2B-D17905950938}" type="slidenum">
              <a:rPr lang="fr-FR" sz="1200" smtClean="0"/>
              <a:pPr>
                <a:defRPr/>
              </a:pPr>
              <a:t>29</a:t>
            </a:fld>
            <a:endParaRPr lang="fr-FR" sz="1200" dirty="0"/>
          </a:p>
        </p:txBody>
      </p:sp>
    </p:spTree>
    <p:extLst>
      <p:ext uri="{BB962C8B-B14F-4D97-AF65-F5344CB8AC3E}">
        <p14:creationId xmlns:p14="http://schemas.microsoft.com/office/powerpoint/2010/main" val="3584411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hlinkClick r:id="rId3"/>
              </a:rPr>
              <a:t>ST - Monitoring (sunnikan.com)</a:t>
            </a:r>
            <a:endParaRPr lang="fr-FR" dirty="0"/>
          </a:p>
        </p:txBody>
      </p:sp>
      <p:sp>
        <p:nvSpPr>
          <p:cNvPr id="4" name="Espace réservé du numéro de diapositive 3"/>
          <p:cNvSpPr>
            <a:spLocks noGrp="1"/>
          </p:cNvSpPr>
          <p:nvPr>
            <p:ph type="sldNum" sz="quarter" idx="5"/>
          </p:nvPr>
        </p:nvSpPr>
        <p:spPr/>
        <p:txBody>
          <a:bodyPr/>
          <a:lstStyle/>
          <a:p>
            <a:pPr>
              <a:defRPr/>
            </a:pPr>
            <a:fld id="{0E0349D6-4B31-43DE-9C2B-D17905950938}" type="slidenum">
              <a:rPr lang="fr-FR" sz="1200" smtClean="0"/>
              <a:pPr>
                <a:defRPr/>
              </a:pPr>
              <a:t>31</a:t>
            </a:fld>
            <a:endParaRPr lang="fr-FR" sz="1200" dirty="0"/>
          </a:p>
        </p:txBody>
      </p:sp>
    </p:spTree>
    <p:extLst>
      <p:ext uri="{BB962C8B-B14F-4D97-AF65-F5344CB8AC3E}">
        <p14:creationId xmlns:p14="http://schemas.microsoft.com/office/powerpoint/2010/main" val="1238446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0483" name="Rectangle 10"/>
          <p:cNvSpPr>
            <a:spLocks noGrp="1" noChangeArrowheads="1"/>
          </p:cNvSpPr>
          <p:nvPr>
            <p:ph type="subTitle" idx="1"/>
          </p:nvPr>
        </p:nvSpPr>
        <p:spPr>
          <a:xfrm>
            <a:off x="1371600" y="3886200"/>
            <a:ext cx="6400800" cy="369332"/>
          </a:xfrm>
          <a:prstGeom prst="rect">
            <a:avLst/>
          </a:prstGeom>
        </p:spPr>
        <p:txBody>
          <a:bodyPr>
            <a:spAutoFit/>
          </a:bodyPr>
          <a:lstStyle>
            <a:lvl1pPr marL="0" indent="0" algn="ctr">
              <a:buFont typeface="Arial" pitchFamily="34" charset="0"/>
              <a:buNone/>
              <a:defRPr smtClean="0">
                <a:latin typeface="+mn-lt"/>
              </a:defRPr>
            </a:lvl1pPr>
          </a:lstStyle>
          <a:p>
            <a:pPr lvl="0"/>
            <a:r>
              <a:rPr lang="fr-FR" noProof="0"/>
              <a:t>Modifiez le style des sous-titres du masque</a:t>
            </a:r>
          </a:p>
        </p:txBody>
      </p:sp>
      <p:sp>
        <p:nvSpPr>
          <p:cNvPr id="20484" name="Rectangle 11"/>
          <p:cNvSpPr>
            <a:spLocks noGrp="1" noChangeArrowheads="1"/>
          </p:cNvSpPr>
          <p:nvPr>
            <p:ph type="ctrTitle"/>
          </p:nvPr>
        </p:nvSpPr>
        <p:spPr>
          <a:xfrm>
            <a:off x="685800" y="2130425"/>
            <a:ext cx="7772400" cy="492443"/>
          </a:xfrm>
          <a:prstGeom prst="rect">
            <a:avLst/>
          </a:prstGeom>
        </p:spPr>
        <p:txBody>
          <a:bodyPr>
            <a:spAutoFit/>
          </a:bodyPr>
          <a:lstStyle>
            <a:lvl1pPr algn="ctr">
              <a:defRPr b="1" smtClean="0">
                <a:latin typeface="+mj-lt"/>
              </a:defRPr>
            </a:lvl1pPr>
          </a:lstStyle>
          <a:p>
            <a:pPr lvl="0"/>
            <a:r>
              <a:rPr lang="fr-FR" noProof="0"/>
              <a:t>Modifiez le style du titre</a:t>
            </a:r>
          </a:p>
        </p:txBody>
      </p:sp>
      <p:sp>
        <p:nvSpPr>
          <p:cNvPr id="9" name="Rectangle 2"/>
          <p:cNvSpPr>
            <a:spLocks noGrp="1" noChangeArrowheads="1"/>
          </p:cNvSpPr>
          <p:nvPr>
            <p:ph type="dt" sz="half" idx="2"/>
          </p:nvPr>
        </p:nvSpPr>
        <p:spPr/>
        <p:txBody>
          <a:bodyPr/>
          <a:lstStyle>
            <a:lvl1pPr>
              <a:defRPr/>
            </a:lvl1pPr>
          </a:lstStyle>
          <a:p>
            <a:r>
              <a:rPr lang="fr-FR"/>
              <a:t>Version du 12 janvier 2022</a:t>
            </a:r>
          </a:p>
        </p:txBody>
      </p:sp>
      <p:sp>
        <p:nvSpPr>
          <p:cNvPr id="10" name="Rectangle 3"/>
          <p:cNvSpPr>
            <a:spLocks noGrp="1" noChangeArrowheads="1"/>
          </p:cNvSpPr>
          <p:nvPr>
            <p:ph type="ftr" sz="quarter" idx="3"/>
          </p:nvPr>
        </p:nvSpPr>
        <p:spPr/>
        <p:txBody>
          <a:bodyPr/>
          <a:lstStyle>
            <a:lvl1pPr>
              <a:defRPr/>
            </a:lvl1pPr>
          </a:lstStyle>
          <a:p>
            <a:r>
              <a:rPr lang="fr-FR"/>
              <a:t>- © Sunnikan Consulting 2022 - Tous droits réservés </a:t>
            </a:r>
          </a:p>
        </p:txBody>
      </p:sp>
      <p:sp>
        <p:nvSpPr>
          <p:cNvPr id="11" name="Rectangle 4"/>
          <p:cNvSpPr>
            <a:spLocks noGrp="1" noChangeArrowheads="1"/>
          </p:cNvSpPr>
          <p:nvPr>
            <p:ph type="sldNum" sz="quarter" idx="4"/>
          </p:nvPr>
        </p:nvSpPr>
        <p:spPr/>
        <p:txBody>
          <a:bodyPr/>
          <a:lstStyle>
            <a:lvl1pPr>
              <a:defRPr/>
            </a:lvl1pPr>
          </a:lstStyle>
          <a:p>
            <a:fld id="{76626A60-E19B-4FAA-BA51-296E0199772B}" type="slidenum">
              <a:rPr lang="fr-FR"/>
              <a:pPr/>
              <a:t>‹N°›</a:t>
            </a:fld>
            <a:endParaRPr lang="fr-FR"/>
          </a:p>
        </p:txBody>
      </p:sp>
    </p:spTree>
    <p:extLst>
      <p:ext uri="{BB962C8B-B14F-4D97-AF65-F5344CB8AC3E}">
        <p14:creationId xmlns:p14="http://schemas.microsoft.com/office/powerpoint/2010/main" val="2924823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r>
              <a:rPr lang="fr-FR"/>
              <a:t>Version du 12 janvier 2022</a:t>
            </a:r>
          </a:p>
        </p:txBody>
      </p:sp>
      <p:sp>
        <p:nvSpPr>
          <p:cNvPr id="4" name="Espace réservé du pied de page 3"/>
          <p:cNvSpPr>
            <a:spLocks noGrp="1"/>
          </p:cNvSpPr>
          <p:nvPr>
            <p:ph type="ftr" sz="quarter" idx="11"/>
          </p:nvPr>
        </p:nvSpPr>
        <p:spPr/>
        <p:txBody>
          <a:bodyPr/>
          <a:lstStyle/>
          <a:p>
            <a:r>
              <a:rPr lang="fr-FR"/>
              <a:t>- © Sunnikan Consulting 2022 - Tous droits réservés </a:t>
            </a:r>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‹N°›</a:t>
            </a:fld>
            <a:endParaRPr lang="fr-FR"/>
          </a:p>
        </p:txBody>
      </p:sp>
      <p:sp>
        <p:nvSpPr>
          <p:cNvPr id="6" name="ZoneTexte 5">
            <a:extLst>
              <a:ext uri="{FF2B5EF4-FFF2-40B4-BE49-F238E27FC236}">
                <a16:creationId xmlns:a16="http://schemas.microsoft.com/office/drawing/2014/main" id="{581A0358-BD5C-4039-A72D-0BFFB804CB95}"/>
              </a:ext>
            </a:extLst>
          </p:cNvPr>
          <p:cNvSpPr txBox="1"/>
          <p:nvPr userDrawn="1"/>
        </p:nvSpPr>
        <p:spPr>
          <a:xfrm>
            <a:off x="-148009" y="188640"/>
            <a:ext cx="615553" cy="6407424"/>
          </a:xfrm>
          <a:prstGeom prst="rect">
            <a:avLst/>
          </a:prstGeom>
          <a:noFill/>
        </p:spPr>
        <p:txBody>
          <a:bodyPr vert="vert270" wrap="square" rtlCol="0" anchor="b">
            <a:spAutoFit/>
          </a:bodyPr>
          <a:lstStyle/>
          <a:p>
            <a:r>
              <a:rPr lang="fr-FR" sz="2800" b="1">
                <a:solidFill>
                  <a:srgbClr val="3366FF"/>
                </a:solidFill>
              </a:rPr>
              <a:t>Sunnikan - Sunnikan - Sunnikan - Sunnikan</a:t>
            </a:r>
          </a:p>
        </p:txBody>
      </p:sp>
      <p:sp>
        <p:nvSpPr>
          <p:cNvPr id="8" name="Rectangle 11">
            <a:extLst>
              <a:ext uri="{FF2B5EF4-FFF2-40B4-BE49-F238E27FC236}">
                <a16:creationId xmlns:a16="http://schemas.microsoft.com/office/drawing/2014/main" id="{D73C299A-DF51-4D0D-B36B-492BCCA5B924}"/>
              </a:ext>
            </a:extLst>
          </p:cNvPr>
          <p:cNvSpPr>
            <a:spLocks noGrp="1" noChangeArrowheads="1"/>
          </p:cNvSpPr>
          <p:nvPr>
            <p:ph type="title"/>
          </p:nvPr>
        </p:nvSpPr>
        <p:spPr bwMode="auto">
          <a:xfrm>
            <a:off x="1080000" y="187200"/>
            <a:ext cx="6444328" cy="57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200" b="0">
                <a:latin typeface="Calibri" pitchFamily="34" charset="0"/>
                <a:cs typeface="Calibri" pitchFamily="34" charset="0"/>
              </a:defRPr>
            </a:lvl1pPr>
          </a:lstStyle>
          <a:p>
            <a:pPr lvl="0"/>
            <a:r>
              <a:rPr lang="fr-FR"/>
              <a:t>Modifiez le style du titre</a:t>
            </a:r>
            <a:endParaRPr lang="en-GB"/>
          </a:p>
        </p:txBody>
      </p:sp>
      <p:sp>
        <p:nvSpPr>
          <p:cNvPr id="9" name="Espace réservé du texte 14">
            <a:extLst>
              <a:ext uri="{FF2B5EF4-FFF2-40B4-BE49-F238E27FC236}">
                <a16:creationId xmlns:a16="http://schemas.microsoft.com/office/drawing/2014/main" id="{AB1B2A49-22AE-4FB2-9379-A19CB1A11E41}"/>
              </a:ext>
            </a:extLst>
          </p:cNvPr>
          <p:cNvSpPr>
            <a:spLocks noGrp="1"/>
          </p:cNvSpPr>
          <p:nvPr>
            <p:ph type="body" sz="quarter" idx="13" hasCustomPrompt="1"/>
          </p:nvPr>
        </p:nvSpPr>
        <p:spPr>
          <a:xfrm>
            <a:off x="1080000" y="1556419"/>
            <a:ext cx="7308815" cy="4464869"/>
          </a:xfrm>
          <a:prstGeom prst="rect">
            <a:avLst/>
          </a:prstGeom>
        </p:spPr>
        <p:txBody>
          <a:bodyPr/>
          <a:lstStyle>
            <a:lvl1pPr marL="342900" indent="-342900" algn="just">
              <a:defRPr lang="fr-FR" sz="1600" dirty="0">
                <a:solidFill>
                  <a:srgbClr val="003399"/>
                </a:solidFill>
                <a:latin typeface="Calibri" pitchFamily="34" charset="0"/>
                <a:ea typeface="MS PGothic" pitchFamily="34" charset="-128"/>
                <a:cs typeface="Calibri" pitchFamily="34" charset="0"/>
              </a:defRPr>
            </a:lvl1pPr>
            <a:lvl2pPr marL="534988" indent="-173038" algn="just">
              <a:buClr>
                <a:srgbClr val="FF0000"/>
              </a:buClr>
              <a:buSzPct val="100000"/>
              <a:defRPr sz="1500">
                <a:latin typeface="Calibri" pitchFamily="34" charset="0"/>
                <a:cs typeface="Calibri" pitchFamily="34" charset="0"/>
              </a:defRPr>
            </a:lvl2pPr>
            <a:lvl3pPr marL="715963" indent="-180975" algn="just">
              <a:buClr>
                <a:srgbClr val="FF0000"/>
              </a:buClr>
              <a:buFont typeface="Calibri" panose="020F0502020204030204" pitchFamily="34" charset="0"/>
              <a:buChar char="‒"/>
              <a:defRPr sz="1400">
                <a:latin typeface="Calibri" pitchFamily="34" charset="0"/>
                <a:cs typeface="Calibri" pitchFamily="34" charset="0"/>
              </a:defRPr>
            </a:lvl3pPr>
            <a:lvl4pPr marL="1322388" indent="0" algn="just">
              <a:buNone/>
              <a:defRPr sz="1400">
                <a:latin typeface="Calibri" pitchFamily="34" charset="0"/>
                <a:cs typeface="Calibri" pitchFamily="34" charset="0"/>
              </a:defRPr>
            </a:lvl4pPr>
            <a:lvl5pPr algn="just">
              <a:defRPr sz="1200">
                <a:latin typeface="Calibri" pitchFamily="34" charset="0"/>
                <a:cs typeface="Calibri" pitchFamily="34" charset="0"/>
              </a:defRPr>
            </a:lvl5pPr>
          </a:lstStyle>
          <a:p>
            <a:pPr marL="342900" lvl="0" indent="-342900" algn="just" rtl="0" eaLnBrk="0" fontAlgn="base" hangingPunct="0">
              <a:spcBef>
                <a:spcPct val="20000"/>
              </a:spcBef>
              <a:spcAft>
                <a:spcPct val="0"/>
              </a:spcAft>
              <a:buClr>
                <a:srgbClr val="FF0000"/>
              </a:buClr>
              <a:buSzPct val="100000"/>
              <a:buFont typeface="Arial" panose="020B0604020202020204" pitchFamily="34" charset="0"/>
              <a:buChar char="►"/>
            </a:pPr>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1982092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éfaut 2021">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r>
              <a:rPr lang="fr-FR"/>
              <a:t>05 avril 2022</a:t>
            </a:r>
          </a:p>
        </p:txBody>
      </p:sp>
      <p:sp>
        <p:nvSpPr>
          <p:cNvPr id="4" name="Espace réservé du pied de page 3"/>
          <p:cNvSpPr>
            <a:spLocks noGrp="1"/>
          </p:cNvSpPr>
          <p:nvPr>
            <p:ph type="ftr" sz="quarter" idx="11"/>
          </p:nvPr>
        </p:nvSpPr>
        <p:spPr/>
        <p:txBody>
          <a:bodyPr/>
          <a:lstStyle/>
          <a:p>
            <a:r>
              <a:rPr lang="fr-FR"/>
              <a:t>For_BPC_ICH_FR_Invest_2021_167_20220405.pptx - © Sunnikan Consulting 2022 - Tous droits réservés </a:t>
            </a:r>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‹N°›</a:t>
            </a:fld>
            <a:endParaRPr lang="fr-FR"/>
          </a:p>
        </p:txBody>
      </p:sp>
      <p:sp>
        <p:nvSpPr>
          <p:cNvPr id="8" name="Rectangle 11">
            <a:extLst>
              <a:ext uri="{FF2B5EF4-FFF2-40B4-BE49-F238E27FC236}">
                <a16:creationId xmlns:a16="http://schemas.microsoft.com/office/drawing/2014/main" id="{5ACF08EF-5291-437D-B9AE-49D10C32F26E}"/>
              </a:ext>
            </a:extLst>
          </p:cNvPr>
          <p:cNvSpPr>
            <a:spLocks noGrp="1" noChangeArrowheads="1"/>
          </p:cNvSpPr>
          <p:nvPr>
            <p:ph type="title"/>
          </p:nvPr>
        </p:nvSpPr>
        <p:spPr bwMode="auto">
          <a:xfrm>
            <a:off x="1080000" y="187200"/>
            <a:ext cx="6444328" cy="57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200" b="0">
                <a:latin typeface="Calibri" pitchFamily="34" charset="0"/>
                <a:cs typeface="Calibri" pitchFamily="34" charset="0"/>
              </a:defRPr>
            </a:lvl1pPr>
          </a:lstStyle>
          <a:p>
            <a:pPr lvl="0"/>
            <a:r>
              <a:rPr lang="fr-FR" noProof="0" dirty="0"/>
              <a:t>Modifiez le style du titre</a:t>
            </a:r>
          </a:p>
        </p:txBody>
      </p:sp>
      <p:sp>
        <p:nvSpPr>
          <p:cNvPr id="9" name="Espace réservé du texte 14">
            <a:extLst>
              <a:ext uri="{FF2B5EF4-FFF2-40B4-BE49-F238E27FC236}">
                <a16:creationId xmlns:a16="http://schemas.microsoft.com/office/drawing/2014/main" id="{16F97EDD-8267-42E1-B4C8-0DB010B21743}"/>
              </a:ext>
            </a:extLst>
          </p:cNvPr>
          <p:cNvSpPr>
            <a:spLocks noGrp="1"/>
          </p:cNvSpPr>
          <p:nvPr>
            <p:ph type="body" sz="quarter" idx="13" hasCustomPrompt="1"/>
          </p:nvPr>
        </p:nvSpPr>
        <p:spPr>
          <a:xfrm>
            <a:off x="1080000" y="1556419"/>
            <a:ext cx="7308815" cy="1391150"/>
          </a:xfrm>
          <a:prstGeom prst="rect">
            <a:avLst/>
          </a:prstGeom>
        </p:spPr>
        <p:txBody>
          <a:bodyPr/>
          <a:lstStyle>
            <a:lvl1pPr marL="342900" indent="-342900" algn="just">
              <a:defRPr lang="fr-FR" sz="1600" dirty="0">
                <a:solidFill>
                  <a:srgbClr val="003399"/>
                </a:solidFill>
                <a:latin typeface="+mn-lt"/>
                <a:ea typeface="+mn-ea"/>
                <a:cs typeface="Calibri" pitchFamily="34" charset="0"/>
              </a:defRPr>
            </a:lvl1pPr>
            <a:lvl2pPr marL="468313" indent="-285750" algn="just">
              <a:buClr>
                <a:srgbClr val="FF0000"/>
              </a:buClr>
              <a:buSzPct val="100000"/>
              <a:defRPr lang="fr-FR" sz="1400" dirty="0" smtClean="0">
                <a:solidFill>
                  <a:srgbClr val="1088C9"/>
                </a:solidFill>
                <a:latin typeface="+mn-lt"/>
                <a:cs typeface="Calibri" pitchFamily="34" charset="0"/>
              </a:defRPr>
            </a:lvl2pPr>
            <a:lvl3pPr marL="642937" indent="-285750" algn="just">
              <a:buClr>
                <a:srgbClr val="FF0000"/>
              </a:buClr>
              <a:buFont typeface="Calibri" panose="020F0502020204030204" pitchFamily="34" charset="0"/>
              <a:buChar char="‒"/>
              <a:defRPr lang="fr-FR" sz="1400" dirty="0" smtClean="0">
                <a:solidFill>
                  <a:srgbClr val="1088C9"/>
                </a:solidFill>
                <a:latin typeface="+mn-lt"/>
                <a:cs typeface="Calibri" pitchFamily="34" charset="0"/>
              </a:defRPr>
            </a:lvl3pPr>
            <a:lvl4pPr marL="828675" indent="-285750" algn="just">
              <a:buNone/>
              <a:defRPr lang="fr-FR" sz="1400" dirty="0" smtClean="0">
                <a:solidFill>
                  <a:srgbClr val="1088C9"/>
                </a:solidFill>
                <a:latin typeface="+mn-lt"/>
                <a:cs typeface="Calibri" pitchFamily="34" charset="0"/>
              </a:defRPr>
            </a:lvl4pPr>
            <a:lvl5pPr algn="just">
              <a:defRPr lang="fr-FR" sz="1400" dirty="0" smtClean="0">
                <a:solidFill>
                  <a:srgbClr val="1088C9"/>
                </a:solidFill>
                <a:latin typeface="+mn-lt"/>
                <a:cs typeface="Calibri" pitchFamily="34" charset="0"/>
              </a:defRPr>
            </a:lvl5pPr>
          </a:lstStyle>
          <a:p>
            <a:pPr marL="182563" lvl="0" indent="-182563" algn="just" rtl="0" eaLnBrk="1" fontAlgn="base" hangingPunct="1">
              <a:spcBef>
                <a:spcPct val="20000"/>
              </a:spcBef>
              <a:spcAft>
                <a:spcPct val="0"/>
              </a:spcAft>
              <a:buClr>
                <a:srgbClr val="FF0000"/>
              </a:buClr>
              <a:buSzPct val="100000"/>
              <a:buFont typeface="Arial" panose="020B0604020202020204" pitchFamily="34" charset="0"/>
              <a:buChar char="►"/>
            </a:pPr>
            <a:r>
              <a:rPr lang="fr-FR" noProof="0" dirty="0"/>
              <a:t>Modifiez les styles du texte du masque</a:t>
            </a:r>
          </a:p>
          <a:p>
            <a:pPr marL="357188" lvl="1" indent="-174625" algn="just" rtl="0" eaLnBrk="1" fontAlgn="base" hangingPunct="1">
              <a:spcBef>
                <a:spcPct val="20000"/>
              </a:spcBef>
              <a:spcAft>
                <a:spcPct val="0"/>
              </a:spcAft>
              <a:buClr>
                <a:srgbClr val="FF0000"/>
              </a:buClr>
              <a:buSzPct val="130000"/>
              <a:buFont typeface="Arial" pitchFamily="34" charset="0"/>
              <a:buChar char="•"/>
            </a:pPr>
            <a:r>
              <a:rPr lang="fr-FR" noProof="0" dirty="0"/>
              <a:t>Deuxième niveau</a:t>
            </a:r>
          </a:p>
          <a:p>
            <a:pPr marL="539750" lvl="2" indent="-182563" algn="just" rtl="0" eaLnBrk="1" fontAlgn="base" hangingPunct="1">
              <a:spcBef>
                <a:spcPct val="20000"/>
              </a:spcBef>
              <a:spcAft>
                <a:spcPct val="0"/>
              </a:spcAft>
              <a:buClr>
                <a:srgbClr val="FF0000"/>
              </a:buClr>
              <a:buFont typeface="Arial" pitchFamily="34" charset="0"/>
              <a:buChar char="•"/>
            </a:pPr>
            <a:r>
              <a:rPr lang="fr-FR" noProof="0" dirty="0"/>
              <a:t>Troisième niveau</a:t>
            </a:r>
          </a:p>
          <a:p>
            <a:pPr marL="714375" lvl="3" indent="-171450" algn="just" rtl="0" eaLnBrk="1" fontAlgn="base" hangingPunct="1">
              <a:spcBef>
                <a:spcPct val="20000"/>
              </a:spcBef>
              <a:spcAft>
                <a:spcPct val="0"/>
              </a:spcAft>
              <a:buClr>
                <a:srgbClr val="FF0000"/>
              </a:buClr>
              <a:buFont typeface="Arial" pitchFamily="34" charset="0"/>
              <a:buChar char="–"/>
            </a:pPr>
            <a:r>
              <a:rPr lang="fr-FR" noProof="0" dirty="0"/>
              <a:t>Quatrième niveau</a:t>
            </a:r>
          </a:p>
          <a:p>
            <a:pPr marL="896938" lvl="4" indent="-180975" algn="just" rtl="0" eaLnBrk="1" fontAlgn="base" hangingPunct="1">
              <a:spcBef>
                <a:spcPct val="20000"/>
              </a:spcBef>
              <a:spcAft>
                <a:spcPct val="0"/>
              </a:spcAft>
              <a:buClr>
                <a:srgbClr val="FF0000"/>
              </a:buClr>
              <a:buFont typeface="Arial" pitchFamily="34" charset="0"/>
              <a:buChar char="–"/>
            </a:pPr>
            <a:r>
              <a:rPr lang="fr-FR" noProof="0" dirty="0"/>
              <a:t>Cinquième niveau</a:t>
            </a:r>
          </a:p>
        </p:txBody>
      </p:sp>
    </p:spTree>
    <p:extLst>
      <p:ext uri="{BB962C8B-B14F-4D97-AF65-F5344CB8AC3E}">
        <p14:creationId xmlns:p14="http://schemas.microsoft.com/office/powerpoint/2010/main" val="4194172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telier/Quiz">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r>
              <a:rPr lang="fr-FR"/>
              <a:t>27 mai 2022</a:t>
            </a:r>
          </a:p>
        </p:txBody>
      </p:sp>
      <p:sp>
        <p:nvSpPr>
          <p:cNvPr id="4" name="Espace réservé du pied de page 3"/>
          <p:cNvSpPr>
            <a:spLocks noGrp="1"/>
          </p:cNvSpPr>
          <p:nvPr>
            <p:ph type="ftr" sz="quarter" idx="11"/>
          </p:nvPr>
        </p:nvSpPr>
        <p:spPr/>
        <p:txBody>
          <a:bodyPr/>
          <a:lstStyle/>
          <a:p>
            <a:r>
              <a:rPr lang="fr-FR"/>
              <a:t>0Formation_BPC_ICH_R2_France_FR.pptx - Copyright Sunnikan Consulting 2022 - Tous droits réservés</a:t>
            </a:r>
          </a:p>
        </p:txBody>
      </p:sp>
      <p:sp>
        <p:nvSpPr>
          <p:cNvPr id="5" name="Espace réservé du numéro de diapositive 4"/>
          <p:cNvSpPr>
            <a:spLocks noGrp="1"/>
          </p:cNvSpPr>
          <p:nvPr>
            <p:ph type="sldNum" sz="quarter" idx="12"/>
          </p:nvPr>
        </p:nvSpPr>
        <p:spPr/>
        <p:txBody>
          <a:bodyPr/>
          <a:lstStyle/>
          <a:p>
            <a:fld id="{E1D61545-30E6-46C7-9396-3AB8FF037665}" type="slidenum">
              <a:rPr lang="fr-FR" smtClean="0"/>
              <a:pPr/>
              <a:t>‹N°›</a:t>
            </a:fld>
            <a:endParaRPr lang="fr-FR"/>
          </a:p>
        </p:txBody>
      </p:sp>
      <p:sp>
        <p:nvSpPr>
          <p:cNvPr id="9" name="Espace réservé du texte 14">
            <a:extLst>
              <a:ext uri="{FF2B5EF4-FFF2-40B4-BE49-F238E27FC236}">
                <a16:creationId xmlns:a16="http://schemas.microsoft.com/office/drawing/2014/main" id="{16F97EDD-8267-42E1-B4C8-0DB010B21743}"/>
              </a:ext>
            </a:extLst>
          </p:cNvPr>
          <p:cNvSpPr>
            <a:spLocks noGrp="1"/>
          </p:cNvSpPr>
          <p:nvPr>
            <p:ph type="body" sz="quarter" idx="13" hasCustomPrompt="1"/>
          </p:nvPr>
        </p:nvSpPr>
        <p:spPr>
          <a:xfrm>
            <a:off x="1080000" y="1556419"/>
            <a:ext cx="7308815" cy="1132618"/>
          </a:xfrm>
          <a:prstGeom prst="rect">
            <a:avLst/>
          </a:prstGeom>
        </p:spPr>
        <p:txBody>
          <a:bodyPr>
            <a:spAutoFit/>
          </a:bodyPr>
          <a:lstStyle>
            <a:lvl1pPr marL="342900" indent="-342900" algn="just">
              <a:defRPr lang="fr-FR" sz="1600" dirty="0">
                <a:solidFill>
                  <a:srgbClr val="003399"/>
                </a:solidFill>
                <a:latin typeface="Calibri" pitchFamily="34" charset="0"/>
                <a:ea typeface="MS PGothic" pitchFamily="34" charset="-128"/>
                <a:cs typeface="Calibri" pitchFamily="34" charset="0"/>
              </a:defRPr>
            </a:lvl1pPr>
            <a:lvl2pPr marL="534988" indent="-173038" algn="just">
              <a:buClr>
                <a:srgbClr val="FF0000"/>
              </a:buClr>
              <a:buSzPct val="100000"/>
              <a:defRPr sz="1500">
                <a:latin typeface="Calibri" pitchFamily="34" charset="0"/>
                <a:cs typeface="Calibri" pitchFamily="34" charset="0"/>
              </a:defRPr>
            </a:lvl2pPr>
            <a:lvl3pPr marL="715963" indent="-180975" algn="just">
              <a:buClr>
                <a:srgbClr val="FF0000"/>
              </a:buClr>
              <a:buFont typeface="Calibri" panose="020F0502020204030204" pitchFamily="34" charset="0"/>
              <a:buChar char="‒"/>
              <a:defRPr sz="1400">
                <a:latin typeface="Calibri" pitchFamily="34" charset="0"/>
                <a:cs typeface="Calibri" pitchFamily="34" charset="0"/>
              </a:defRPr>
            </a:lvl3pPr>
            <a:lvl4pPr marL="896938" indent="-182563" algn="just" rtl="0" eaLnBrk="1" fontAlgn="base" hangingPunct="1">
              <a:spcBef>
                <a:spcPct val="20000"/>
              </a:spcBef>
              <a:spcAft>
                <a:spcPct val="0"/>
              </a:spcAft>
              <a:buClr>
                <a:srgbClr val="FF0000"/>
              </a:buClr>
              <a:buSzPct val="100000"/>
              <a:buFont typeface="Arial" panose="020B0604020202020204" pitchFamily="34" charset="0"/>
              <a:buChar char="•"/>
              <a:defRPr lang="fr-FR" sz="1400" i="0" dirty="0" smtClean="0">
                <a:solidFill>
                  <a:srgbClr val="1088C9"/>
                </a:solidFill>
                <a:latin typeface="Calibri" pitchFamily="34" charset="0"/>
                <a:ea typeface="MS PGothic" pitchFamily="34" charset="-128"/>
                <a:cs typeface="Calibri" pitchFamily="34" charset="0"/>
              </a:defRPr>
            </a:lvl4pPr>
            <a:lvl5pPr algn="just">
              <a:defRPr sz="1200">
                <a:latin typeface="Calibri" pitchFamily="34" charset="0"/>
                <a:cs typeface="Calibri" pitchFamily="34" charset="0"/>
              </a:defRPr>
            </a:lvl5pPr>
          </a:lstStyle>
          <a:p>
            <a:pPr marL="342900" lvl="0" indent="-342900" algn="just" rtl="0" eaLnBrk="0" fontAlgn="base" hangingPunct="0">
              <a:spcBef>
                <a:spcPct val="20000"/>
              </a:spcBef>
              <a:spcAft>
                <a:spcPct val="0"/>
              </a:spcAft>
              <a:buClr>
                <a:srgbClr val="FF0000"/>
              </a:buClr>
              <a:buSzPct val="100000"/>
              <a:buFont typeface="Arial" panose="020B0604020202020204" pitchFamily="34" charset="0"/>
              <a:buChar char="►"/>
            </a:pPr>
            <a:r>
              <a:rPr lang="fr-FR"/>
              <a:t>Modifiez les styles du texte du masque</a:t>
            </a:r>
          </a:p>
          <a:p>
            <a:pPr lvl="1"/>
            <a:r>
              <a:rPr lang="fr-FR"/>
              <a:t>Deuxième niveau</a:t>
            </a:r>
          </a:p>
          <a:p>
            <a:pPr lvl="2"/>
            <a:r>
              <a:rPr lang="fr-FR"/>
              <a:t>Troisième niveau</a:t>
            </a:r>
          </a:p>
          <a:p>
            <a:pPr lvl="3"/>
            <a:endParaRPr lang="fr-FR"/>
          </a:p>
        </p:txBody>
      </p:sp>
      <p:sp>
        <p:nvSpPr>
          <p:cNvPr id="7" name="Titre 1">
            <a:extLst>
              <a:ext uri="{FF2B5EF4-FFF2-40B4-BE49-F238E27FC236}">
                <a16:creationId xmlns:a16="http://schemas.microsoft.com/office/drawing/2014/main" id="{9E0AA49C-7BC4-40EF-8C5F-D1CD47822A80}"/>
              </a:ext>
            </a:extLst>
          </p:cNvPr>
          <p:cNvSpPr>
            <a:spLocks noGrp="1"/>
          </p:cNvSpPr>
          <p:nvPr>
            <p:ph type="title" hasCustomPrompt="1"/>
          </p:nvPr>
        </p:nvSpPr>
        <p:spPr>
          <a:xfrm>
            <a:off x="1080000" y="188640"/>
            <a:ext cx="6588344" cy="492443"/>
          </a:xfrm>
          <a:prstGeom prst="rect">
            <a:avLst/>
          </a:prstGeom>
          <a:solidFill>
            <a:srgbClr val="FFFFCC"/>
          </a:solidFill>
        </p:spPr>
        <p:txBody>
          <a:bodyPr>
            <a:spAutoFit/>
          </a:bodyPr>
          <a:lstStyle>
            <a:lvl1pPr>
              <a:defRPr/>
            </a:lvl1pPr>
          </a:lstStyle>
          <a:p>
            <a:r>
              <a:rPr lang="fr-FR"/>
              <a:t>Atelier - Modifiez le style du titre</a:t>
            </a:r>
          </a:p>
        </p:txBody>
      </p:sp>
    </p:spTree>
    <p:extLst>
      <p:ext uri="{BB962C8B-B14F-4D97-AF65-F5344CB8AC3E}">
        <p14:creationId xmlns:p14="http://schemas.microsoft.com/office/powerpoint/2010/main" val="1886160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ête de section">
    <p:spTree>
      <p:nvGrpSpPr>
        <p:cNvPr id="1" name=""/>
        <p:cNvGrpSpPr/>
        <p:nvPr/>
      </p:nvGrpSpPr>
      <p:grpSpPr>
        <a:xfrm>
          <a:off x="0" y="0"/>
          <a:ext cx="0" cy="0"/>
          <a:chOff x="0" y="0"/>
          <a:chExt cx="0" cy="0"/>
        </a:xfrm>
      </p:grpSpPr>
      <p:sp>
        <p:nvSpPr>
          <p:cNvPr id="20483" name="Rectangle 10"/>
          <p:cNvSpPr>
            <a:spLocks noGrp="1" noChangeArrowheads="1"/>
          </p:cNvSpPr>
          <p:nvPr>
            <p:ph type="subTitle" idx="1"/>
          </p:nvPr>
        </p:nvSpPr>
        <p:spPr>
          <a:xfrm>
            <a:off x="1080000" y="1844824"/>
            <a:ext cx="7796581" cy="369332"/>
          </a:xfrm>
        </p:spPr>
        <p:txBody>
          <a:bodyPr wrap="square">
            <a:spAutoFit/>
          </a:bodyPr>
          <a:lstStyle>
            <a:lvl1pPr marL="342900" indent="-342900" algn="l">
              <a:buFont typeface="+mj-lt"/>
              <a:buAutoNum type="arabicPeriod"/>
              <a:defRPr smtClean="0">
                <a:latin typeface="+mn-lt"/>
              </a:defRPr>
            </a:lvl1pPr>
          </a:lstStyle>
          <a:p>
            <a:pPr lvl="0"/>
            <a:r>
              <a:rPr lang="fr-FR" noProof="0"/>
              <a:t>Modifiez le style des sous-titres du masque</a:t>
            </a:r>
          </a:p>
        </p:txBody>
      </p:sp>
      <p:sp>
        <p:nvSpPr>
          <p:cNvPr id="20484" name="Rectangle 11"/>
          <p:cNvSpPr>
            <a:spLocks noGrp="1" noChangeArrowheads="1"/>
          </p:cNvSpPr>
          <p:nvPr>
            <p:ph type="ctrTitle"/>
          </p:nvPr>
        </p:nvSpPr>
        <p:spPr>
          <a:xfrm>
            <a:off x="1080000" y="764704"/>
            <a:ext cx="7796581" cy="584775"/>
          </a:xfrm>
        </p:spPr>
        <p:txBody>
          <a:bodyPr wrap="square">
            <a:spAutoFit/>
          </a:bodyPr>
          <a:lstStyle>
            <a:lvl1pPr algn="ctr">
              <a:defRPr sz="3200" b="1" smtClean="0">
                <a:latin typeface="+mj-lt"/>
              </a:defRPr>
            </a:lvl1pPr>
          </a:lstStyle>
          <a:p>
            <a:pPr lvl="0"/>
            <a:r>
              <a:rPr lang="fr-FR" noProof="0"/>
              <a:t>Modifiez le style du titre</a:t>
            </a:r>
          </a:p>
        </p:txBody>
      </p:sp>
      <p:sp>
        <p:nvSpPr>
          <p:cNvPr id="7" name="Titre 1">
            <a:extLst>
              <a:ext uri="{FF2B5EF4-FFF2-40B4-BE49-F238E27FC236}">
                <a16:creationId xmlns:a16="http://schemas.microsoft.com/office/drawing/2014/main" id="{8197E70B-B612-451E-BA69-F82C4D39B4A7}"/>
              </a:ext>
            </a:extLst>
          </p:cNvPr>
          <p:cNvSpPr txBox="1">
            <a:spLocks/>
          </p:cNvSpPr>
          <p:nvPr userDrawn="1"/>
        </p:nvSpPr>
        <p:spPr bwMode="auto">
          <a:xfrm>
            <a:off x="1080000" y="188640"/>
            <a:ext cx="64249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algn="l" rtl="0" eaLnBrk="1" fontAlgn="base" hangingPunct="1">
              <a:spcBef>
                <a:spcPct val="0"/>
              </a:spcBef>
              <a:spcAft>
                <a:spcPct val="0"/>
              </a:spcAft>
              <a:buSzPct val="350000"/>
              <a:defRPr sz="2600" b="0">
                <a:solidFill>
                  <a:srgbClr val="1088C9"/>
                </a:solidFill>
                <a:latin typeface="+mj-lt"/>
                <a:ea typeface="+mj-ea"/>
                <a:cs typeface="+mj-cs"/>
              </a:defRPr>
            </a:lvl1pPr>
            <a:lvl2pPr algn="l" rtl="0" eaLnBrk="1" fontAlgn="base" hangingPunct="1">
              <a:spcBef>
                <a:spcPct val="0"/>
              </a:spcBef>
              <a:spcAft>
                <a:spcPct val="0"/>
              </a:spcAft>
              <a:buSzPct val="350000"/>
              <a:defRPr sz="2600" b="1">
                <a:solidFill>
                  <a:srgbClr val="1088C9"/>
                </a:solidFill>
                <a:latin typeface="Calibri" pitchFamily="34" charset="0"/>
              </a:defRPr>
            </a:lvl2pPr>
            <a:lvl3pPr algn="l" rtl="0" eaLnBrk="1" fontAlgn="base" hangingPunct="1">
              <a:spcBef>
                <a:spcPct val="0"/>
              </a:spcBef>
              <a:spcAft>
                <a:spcPct val="0"/>
              </a:spcAft>
              <a:buSzPct val="350000"/>
              <a:defRPr sz="2600" b="1">
                <a:solidFill>
                  <a:srgbClr val="1088C9"/>
                </a:solidFill>
                <a:latin typeface="Calibri" pitchFamily="34" charset="0"/>
              </a:defRPr>
            </a:lvl3pPr>
            <a:lvl4pPr algn="l" rtl="0" eaLnBrk="1" fontAlgn="base" hangingPunct="1">
              <a:spcBef>
                <a:spcPct val="0"/>
              </a:spcBef>
              <a:spcAft>
                <a:spcPct val="0"/>
              </a:spcAft>
              <a:buSzPct val="350000"/>
              <a:defRPr sz="2600" b="1">
                <a:solidFill>
                  <a:srgbClr val="1088C9"/>
                </a:solidFill>
                <a:latin typeface="Calibri" pitchFamily="34" charset="0"/>
              </a:defRPr>
            </a:lvl4pPr>
            <a:lvl5pPr algn="l" rtl="0" eaLnBrk="1" fontAlgn="base" hangingPunct="1">
              <a:spcBef>
                <a:spcPct val="0"/>
              </a:spcBef>
              <a:spcAft>
                <a:spcPct val="0"/>
              </a:spcAft>
              <a:buSzPct val="350000"/>
              <a:defRPr sz="2600" b="1">
                <a:solidFill>
                  <a:srgbClr val="1088C9"/>
                </a:solidFill>
                <a:latin typeface="Calibri" pitchFamily="34" charset="0"/>
              </a:defRPr>
            </a:lvl5pPr>
            <a:lvl6pPr marL="457200" algn="l" rtl="0" eaLnBrk="1" fontAlgn="base" hangingPunct="1">
              <a:spcBef>
                <a:spcPct val="0"/>
              </a:spcBef>
              <a:spcAft>
                <a:spcPct val="0"/>
              </a:spcAft>
              <a:buSzPct val="350000"/>
              <a:defRPr sz="2600" b="1">
                <a:solidFill>
                  <a:srgbClr val="1088C9"/>
                </a:solidFill>
                <a:latin typeface="Calibri" pitchFamily="34" charset="0"/>
              </a:defRPr>
            </a:lvl6pPr>
            <a:lvl7pPr marL="914400" algn="l" rtl="0" eaLnBrk="1" fontAlgn="base" hangingPunct="1">
              <a:spcBef>
                <a:spcPct val="0"/>
              </a:spcBef>
              <a:spcAft>
                <a:spcPct val="0"/>
              </a:spcAft>
              <a:buSzPct val="350000"/>
              <a:defRPr sz="2600" b="1">
                <a:solidFill>
                  <a:srgbClr val="1088C9"/>
                </a:solidFill>
                <a:latin typeface="Calibri" pitchFamily="34" charset="0"/>
              </a:defRPr>
            </a:lvl7pPr>
            <a:lvl8pPr marL="1371600" algn="l" rtl="0" eaLnBrk="1" fontAlgn="base" hangingPunct="1">
              <a:spcBef>
                <a:spcPct val="0"/>
              </a:spcBef>
              <a:spcAft>
                <a:spcPct val="0"/>
              </a:spcAft>
              <a:buSzPct val="350000"/>
              <a:defRPr sz="2600" b="1">
                <a:solidFill>
                  <a:srgbClr val="1088C9"/>
                </a:solidFill>
                <a:latin typeface="Calibri" pitchFamily="34" charset="0"/>
              </a:defRPr>
            </a:lvl8pPr>
            <a:lvl9pPr marL="1828800" algn="l" rtl="0" eaLnBrk="1" fontAlgn="base" hangingPunct="1">
              <a:spcBef>
                <a:spcPct val="0"/>
              </a:spcBef>
              <a:spcAft>
                <a:spcPct val="0"/>
              </a:spcAft>
              <a:buSzPct val="350000"/>
              <a:defRPr sz="2600" b="1">
                <a:solidFill>
                  <a:srgbClr val="1088C9"/>
                </a:solidFill>
                <a:latin typeface="Calibri" pitchFamily="34" charset="0"/>
              </a:defRPr>
            </a:lvl9pPr>
          </a:lstStyle>
          <a:p>
            <a:r>
              <a:rPr lang="fr-FR" sz="2000" kern="0"/>
              <a:t>Programme de la formation</a:t>
            </a:r>
          </a:p>
        </p:txBody>
      </p:sp>
      <p:sp>
        <p:nvSpPr>
          <p:cNvPr id="8" name="Espace réservé de la date 2">
            <a:extLst>
              <a:ext uri="{FF2B5EF4-FFF2-40B4-BE49-F238E27FC236}">
                <a16:creationId xmlns:a16="http://schemas.microsoft.com/office/drawing/2014/main" id="{FB2FF76F-F454-419A-B2DC-32C8DF8B5CA2}"/>
              </a:ext>
            </a:extLst>
          </p:cNvPr>
          <p:cNvSpPr>
            <a:spLocks noGrp="1"/>
          </p:cNvSpPr>
          <p:nvPr>
            <p:ph type="dt" sz="half" idx="10"/>
          </p:nvPr>
        </p:nvSpPr>
        <p:spPr>
          <a:xfrm>
            <a:off x="549275" y="6381750"/>
            <a:ext cx="1917880" cy="214313"/>
          </a:xfrm>
        </p:spPr>
        <p:txBody>
          <a:bodyPr/>
          <a:lstStyle>
            <a:lvl1pPr>
              <a:defRPr>
                <a:latin typeface="+mn-lt"/>
              </a:defRPr>
            </a:lvl1pPr>
          </a:lstStyle>
          <a:p>
            <a:r>
              <a:rPr lang="fr-FR">
                <a:solidFill>
                  <a:prstClr val="black"/>
                </a:solidFill>
              </a:rPr>
              <a:t>27 mai 2022</a:t>
            </a:r>
          </a:p>
        </p:txBody>
      </p:sp>
      <p:sp>
        <p:nvSpPr>
          <p:cNvPr id="12" name="Espace réservé du pied de page 3">
            <a:extLst>
              <a:ext uri="{FF2B5EF4-FFF2-40B4-BE49-F238E27FC236}">
                <a16:creationId xmlns:a16="http://schemas.microsoft.com/office/drawing/2014/main" id="{8F5897A2-84F4-400E-8EEC-2C557DED21DE}"/>
              </a:ext>
            </a:extLst>
          </p:cNvPr>
          <p:cNvSpPr>
            <a:spLocks noGrp="1"/>
          </p:cNvSpPr>
          <p:nvPr>
            <p:ph type="ftr" sz="quarter" idx="11"/>
          </p:nvPr>
        </p:nvSpPr>
        <p:spPr>
          <a:xfrm>
            <a:off x="2467155" y="6381750"/>
            <a:ext cx="5494158" cy="214313"/>
          </a:xfrm>
        </p:spPr>
        <p:txBody>
          <a:bodyPr/>
          <a:lstStyle>
            <a:lvl1pPr>
              <a:defRPr>
                <a:latin typeface="+mn-lt"/>
              </a:defRPr>
            </a:lvl1pPr>
          </a:lstStyle>
          <a:p>
            <a:r>
              <a:rPr lang="fr-FR">
                <a:solidFill>
                  <a:prstClr val="black"/>
                </a:solidFill>
              </a:rPr>
              <a:t>0Formation_BPC_ICH_R2_France_FR.pptx - Copyright Sunnikan Consulting 2022 - Tous droits réservés</a:t>
            </a:r>
          </a:p>
        </p:txBody>
      </p:sp>
      <p:sp>
        <p:nvSpPr>
          <p:cNvPr id="13" name="Espace réservé du numéro de diapositive 4">
            <a:extLst>
              <a:ext uri="{FF2B5EF4-FFF2-40B4-BE49-F238E27FC236}">
                <a16:creationId xmlns:a16="http://schemas.microsoft.com/office/drawing/2014/main" id="{2677AAB2-6603-45D7-80C1-8761EB597B77}"/>
              </a:ext>
            </a:extLst>
          </p:cNvPr>
          <p:cNvSpPr>
            <a:spLocks noGrp="1"/>
          </p:cNvSpPr>
          <p:nvPr>
            <p:ph type="sldNum" sz="quarter" idx="12"/>
          </p:nvPr>
        </p:nvSpPr>
        <p:spPr>
          <a:xfrm>
            <a:off x="7956550" y="6381750"/>
            <a:ext cx="514350" cy="206375"/>
          </a:xfrm>
        </p:spPr>
        <p:txBody>
          <a:bodyPr/>
          <a:lstStyle>
            <a:lvl1pPr>
              <a:defRPr>
                <a:latin typeface="+mn-lt"/>
              </a:defRPr>
            </a:lvl1pPr>
          </a:lstStyle>
          <a:p>
            <a:fld id="{E1D61545-30E6-46C7-9396-3AB8FF037665}" type="slidenum">
              <a:rPr lang="fr-FR" smtClean="0">
                <a:solidFill>
                  <a:prstClr val="black"/>
                </a:solidFill>
              </a:rPr>
              <a:pPr/>
              <a:t>‹N°›</a:t>
            </a:fld>
            <a:endParaRPr lang="fr-FR">
              <a:solidFill>
                <a:prstClr val="black"/>
              </a:solidFill>
            </a:endParaRPr>
          </a:p>
        </p:txBody>
      </p:sp>
    </p:spTree>
    <p:extLst>
      <p:ext uri="{BB962C8B-B14F-4D97-AF65-F5344CB8AC3E}">
        <p14:creationId xmlns:p14="http://schemas.microsoft.com/office/powerpoint/2010/main" val="8343163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2"/>
          <p:cNvSpPr>
            <a:spLocks noGrp="1" noChangeArrowheads="1"/>
          </p:cNvSpPr>
          <p:nvPr>
            <p:ph type="dt" sz="half" idx="2"/>
          </p:nvPr>
        </p:nvSpPr>
        <p:spPr bwMode="auto">
          <a:xfrm>
            <a:off x="549275" y="6381750"/>
            <a:ext cx="1719263" cy="214313"/>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000"/>
            </a:lvl1pPr>
          </a:lstStyle>
          <a:p>
            <a:r>
              <a:rPr lang="fr-FR"/>
              <a:t>Version du 12 janvier 2022</a:t>
            </a:r>
          </a:p>
        </p:txBody>
      </p:sp>
      <p:sp>
        <p:nvSpPr>
          <p:cNvPr id="10" name="Rectangle 3"/>
          <p:cNvSpPr>
            <a:spLocks noGrp="1" noChangeArrowheads="1"/>
          </p:cNvSpPr>
          <p:nvPr>
            <p:ph type="ftr" sz="quarter" idx="3"/>
          </p:nvPr>
        </p:nvSpPr>
        <p:spPr bwMode="auto">
          <a:xfrm>
            <a:off x="2268538" y="6381750"/>
            <a:ext cx="5692775" cy="214313"/>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000"/>
            </a:lvl1pPr>
          </a:lstStyle>
          <a:p>
            <a:r>
              <a:rPr lang="fr-FR"/>
              <a:t>- © Sunnikan Consulting 2022 - Tous droits réservés </a:t>
            </a:r>
          </a:p>
        </p:txBody>
      </p:sp>
      <p:sp>
        <p:nvSpPr>
          <p:cNvPr id="11" name="Rectangle 4"/>
          <p:cNvSpPr>
            <a:spLocks noGrp="1" noChangeArrowheads="1"/>
          </p:cNvSpPr>
          <p:nvPr>
            <p:ph type="sldNum" sz="quarter" idx="4"/>
          </p:nvPr>
        </p:nvSpPr>
        <p:spPr bwMode="auto">
          <a:xfrm>
            <a:off x="7956550" y="6381750"/>
            <a:ext cx="514350" cy="206375"/>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000"/>
            </a:lvl1pPr>
          </a:lstStyle>
          <a:p>
            <a:fld id="{E1D61545-30E6-46C7-9396-3AB8FF037665}" type="slidenum">
              <a:rPr lang="fr-FR"/>
              <a:pPr/>
              <a:t>‹N°›</a:t>
            </a:fld>
            <a:endParaRPr lang="fr-FR"/>
          </a:p>
        </p:txBody>
      </p:sp>
      <p:pic>
        <p:nvPicPr>
          <p:cNvPr id="7" name="Picture 2" descr="Y:\Images\LOGO_SUNNIKAN.emf"/>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758385" y="281503"/>
            <a:ext cx="1187450" cy="267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24762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Lst>
  <p:hf hdr="0"/>
  <p:txStyles>
    <p:titleStyle>
      <a:lvl1pPr algn="l" rtl="0" eaLnBrk="1" fontAlgn="base" hangingPunct="1">
        <a:spcBef>
          <a:spcPct val="0"/>
        </a:spcBef>
        <a:spcAft>
          <a:spcPct val="0"/>
        </a:spcAft>
        <a:buSzPct val="350000"/>
        <a:defRPr sz="2600" b="0">
          <a:solidFill>
            <a:srgbClr val="1088C9"/>
          </a:solidFill>
          <a:latin typeface="+mj-lt"/>
          <a:ea typeface="+mj-ea"/>
          <a:cs typeface="+mj-cs"/>
        </a:defRPr>
      </a:lvl1pPr>
      <a:lvl2pPr algn="l" rtl="0" eaLnBrk="1" fontAlgn="base" hangingPunct="1">
        <a:spcBef>
          <a:spcPct val="0"/>
        </a:spcBef>
        <a:spcAft>
          <a:spcPct val="0"/>
        </a:spcAft>
        <a:buSzPct val="350000"/>
        <a:defRPr sz="2600" b="1">
          <a:solidFill>
            <a:srgbClr val="1088C9"/>
          </a:solidFill>
          <a:latin typeface="Calibri" pitchFamily="34" charset="0"/>
        </a:defRPr>
      </a:lvl2pPr>
      <a:lvl3pPr algn="l" rtl="0" eaLnBrk="1" fontAlgn="base" hangingPunct="1">
        <a:spcBef>
          <a:spcPct val="0"/>
        </a:spcBef>
        <a:spcAft>
          <a:spcPct val="0"/>
        </a:spcAft>
        <a:buSzPct val="350000"/>
        <a:defRPr sz="2600" b="1">
          <a:solidFill>
            <a:srgbClr val="1088C9"/>
          </a:solidFill>
          <a:latin typeface="Calibri" pitchFamily="34" charset="0"/>
        </a:defRPr>
      </a:lvl3pPr>
      <a:lvl4pPr algn="l" rtl="0" eaLnBrk="1" fontAlgn="base" hangingPunct="1">
        <a:spcBef>
          <a:spcPct val="0"/>
        </a:spcBef>
        <a:spcAft>
          <a:spcPct val="0"/>
        </a:spcAft>
        <a:buSzPct val="350000"/>
        <a:defRPr sz="2600" b="1">
          <a:solidFill>
            <a:srgbClr val="1088C9"/>
          </a:solidFill>
          <a:latin typeface="Calibri" pitchFamily="34" charset="0"/>
        </a:defRPr>
      </a:lvl4pPr>
      <a:lvl5pPr algn="l" rtl="0" eaLnBrk="1" fontAlgn="base" hangingPunct="1">
        <a:spcBef>
          <a:spcPct val="0"/>
        </a:spcBef>
        <a:spcAft>
          <a:spcPct val="0"/>
        </a:spcAft>
        <a:buSzPct val="350000"/>
        <a:defRPr sz="2600" b="1">
          <a:solidFill>
            <a:srgbClr val="1088C9"/>
          </a:solidFill>
          <a:latin typeface="Calibri" pitchFamily="34" charset="0"/>
        </a:defRPr>
      </a:lvl5pPr>
      <a:lvl6pPr marL="457200" algn="l" rtl="0" eaLnBrk="1" fontAlgn="base" hangingPunct="1">
        <a:spcBef>
          <a:spcPct val="0"/>
        </a:spcBef>
        <a:spcAft>
          <a:spcPct val="0"/>
        </a:spcAft>
        <a:buSzPct val="350000"/>
        <a:defRPr sz="2600" b="1">
          <a:solidFill>
            <a:srgbClr val="1088C9"/>
          </a:solidFill>
          <a:latin typeface="Calibri" pitchFamily="34" charset="0"/>
        </a:defRPr>
      </a:lvl6pPr>
      <a:lvl7pPr marL="914400" algn="l" rtl="0" eaLnBrk="1" fontAlgn="base" hangingPunct="1">
        <a:spcBef>
          <a:spcPct val="0"/>
        </a:spcBef>
        <a:spcAft>
          <a:spcPct val="0"/>
        </a:spcAft>
        <a:buSzPct val="350000"/>
        <a:defRPr sz="2600" b="1">
          <a:solidFill>
            <a:srgbClr val="1088C9"/>
          </a:solidFill>
          <a:latin typeface="Calibri" pitchFamily="34" charset="0"/>
        </a:defRPr>
      </a:lvl7pPr>
      <a:lvl8pPr marL="1371600" algn="l" rtl="0" eaLnBrk="1" fontAlgn="base" hangingPunct="1">
        <a:spcBef>
          <a:spcPct val="0"/>
        </a:spcBef>
        <a:spcAft>
          <a:spcPct val="0"/>
        </a:spcAft>
        <a:buSzPct val="350000"/>
        <a:defRPr sz="2600" b="1">
          <a:solidFill>
            <a:srgbClr val="1088C9"/>
          </a:solidFill>
          <a:latin typeface="Calibri" pitchFamily="34" charset="0"/>
        </a:defRPr>
      </a:lvl8pPr>
      <a:lvl9pPr marL="1828800" algn="l" rtl="0" eaLnBrk="1" fontAlgn="base" hangingPunct="1">
        <a:spcBef>
          <a:spcPct val="0"/>
        </a:spcBef>
        <a:spcAft>
          <a:spcPct val="0"/>
        </a:spcAft>
        <a:buSzPct val="350000"/>
        <a:defRPr sz="2600" b="1">
          <a:solidFill>
            <a:srgbClr val="1088C9"/>
          </a:solidFill>
          <a:latin typeface="Calibri" pitchFamily="34" charset="0"/>
        </a:defRPr>
      </a:lvl9pPr>
    </p:titleStyle>
    <p:bodyStyle>
      <a:lvl1pPr marL="342900" indent="-342900" algn="just" rtl="0" eaLnBrk="1" fontAlgn="base" hangingPunct="1">
        <a:spcBef>
          <a:spcPct val="20000"/>
        </a:spcBef>
        <a:spcAft>
          <a:spcPct val="0"/>
        </a:spcAft>
        <a:buClr>
          <a:srgbClr val="FF0000"/>
        </a:buClr>
        <a:buSzPct val="100000"/>
        <a:buFont typeface="Arial" panose="020B0604020202020204" pitchFamily="34" charset="0"/>
        <a:buChar char="►"/>
        <a:defRPr>
          <a:solidFill>
            <a:srgbClr val="003399"/>
          </a:solidFill>
          <a:latin typeface="+mn-lt"/>
          <a:ea typeface="+mn-ea"/>
          <a:cs typeface="Calibri" pitchFamily="34" charset="0"/>
        </a:defRPr>
      </a:lvl1pPr>
      <a:lvl2pPr marL="534988" indent="-173038" algn="just" rtl="0" eaLnBrk="1" fontAlgn="base" hangingPunct="1">
        <a:spcBef>
          <a:spcPct val="20000"/>
        </a:spcBef>
        <a:spcAft>
          <a:spcPct val="0"/>
        </a:spcAft>
        <a:buClr>
          <a:srgbClr val="FF0000"/>
        </a:buClr>
        <a:buSzPct val="130000"/>
        <a:buFont typeface="Arial" pitchFamily="34" charset="0"/>
        <a:buChar char="•"/>
        <a:defRPr>
          <a:solidFill>
            <a:srgbClr val="1088C9"/>
          </a:solidFill>
          <a:latin typeface="+mn-lt"/>
          <a:cs typeface="Calibri" pitchFamily="34" charset="0"/>
        </a:defRPr>
      </a:lvl2pPr>
      <a:lvl3pPr marL="715963" indent="-180975" algn="just" rtl="0" eaLnBrk="1" fontAlgn="base" hangingPunct="1">
        <a:spcBef>
          <a:spcPct val="20000"/>
        </a:spcBef>
        <a:spcAft>
          <a:spcPct val="0"/>
        </a:spcAft>
        <a:buClr>
          <a:srgbClr val="FF0000"/>
        </a:buClr>
        <a:buFont typeface="Arial" pitchFamily="34" charset="0"/>
        <a:buChar char="•"/>
        <a:defRPr>
          <a:solidFill>
            <a:srgbClr val="1088C9"/>
          </a:solidFill>
          <a:latin typeface="+mn-lt"/>
          <a:cs typeface="Calibri" pitchFamily="34" charset="0"/>
        </a:defRPr>
      </a:lvl3pPr>
      <a:lvl4pPr marL="896938" indent="-180975" algn="just" rtl="0" eaLnBrk="1" fontAlgn="base" hangingPunct="1">
        <a:spcBef>
          <a:spcPct val="20000"/>
        </a:spcBef>
        <a:spcAft>
          <a:spcPct val="0"/>
        </a:spcAft>
        <a:buClr>
          <a:srgbClr val="FF0000"/>
        </a:buClr>
        <a:buFont typeface="Arial" pitchFamily="34" charset="0"/>
        <a:buChar char="–"/>
        <a:defRPr sz="1600">
          <a:solidFill>
            <a:srgbClr val="1088C9"/>
          </a:solidFill>
          <a:latin typeface="+mn-lt"/>
          <a:cs typeface="Calibri" pitchFamily="34" charset="0"/>
        </a:defRPr>
      </a:lvl4pPr>
      <a:lvl5pPr marL="1077913" indent="-180975" algn="just" rtl="0" eaLnBrk="1" fontAlgn="base" hangingPunct="1">
        <a:spcBef>
          <a:spcPct val="20000"/>
        </a:spcBef>
        <a:spcAft>
          <a:spcPct val="0"/>
        </a:spcAft>
        <a:buClr>
          <a:srgbClr val="FF0000"/>
        </a:buClr>
        <a:buFont typeface="Arial" pitchFamily="34" charset="0"/>
        <a:buChar char="–"/>
        <a:defRPr sz="1400">
          <a:solidFill>
            <a:srgbClr val="1088C9"/>
          </a:solidFill>
          <a:latin typeface="+mn-lt"/>
          <a:cs typeface="Calibri" pitchFamily="34" charset="0"/>
        </a:defRPr>
      </a:lvl5pPr>
      <a:lvl6pPr marL="24161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6pPr>
      <a:lvl7pPr marL="28733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7pPr>
      <a:lvl8pPr marL="33305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8pPr>
      <a:lvl9pPr marL="3787775" indent="-228600" algn="l" rtl="0" eaLnBrk="1" fontAlgn="base" hangingPunct="1">
        <a:spcBef>
          <a:spcPct val="20000"/>
        </a:spcBef>
        <a:spcAft>
          <a:spcPct val="0"/>
        </a:spcAft>
        <a:buClr>
          <a:srgbClr val="FF3399"/>
        </a:buClr>
        <a:buFont typeface="Arial" pitchFamily="34" charset="0"/>
        <a:buChar char="•"/>
        <a:defRPr sz="1600">
          <a:solidFill>
            <a:srgbClr val="3366FF"/>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0_0.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hyperlink" Target="https://intranet-sc.sunnikan.com/Ref/Europe/BPF/BPF_Eu_A13_Rev2_201002.pdf" TargetMode="External"/><Relationship Id="rId2" Type="http://schemas.openxmlformats.org/officeDocument/2006/relationships/hyperlink" Target="https://www.ema.europa.eu/en/documents/regulatory-procedural-guideline/annex-i-procedure-conducting-gcp-inspections-requested-chmp-investigator-site_en.pdf" TargetMode="External"/><Relationship Id="rId1" Type="http://schemas.openxmlformats.org/officeDocument/2006/relationships/slideLayout" Target="../slideLayouts/slideLayout3.xml"/><Relationship Id="rId6" Type="http://schemas.openxmlformats.org/officeDocument/2006/relationships/hyperlink" Target="https://intranet-sc.sunnikan.com/Ref/France/Decision_20061124_BPC_Medicaments.pdf" TargetMode="External"/><Relationship Id="rId5" Type="http://schemas.openxmlformats.org/officeDocument/2006/relationships/hyperlink" Target="https://database.ich.org/sites/default/files/E6_R2_Addendum.pdf" TargetMode="External"/><Relationship Id="rId4" Type="http://schemas.openxmlformats.org/officeDocument/2006/relationships/hyperlink" Target="https://intranet-sc.sunnikan.com/Ref/France/BP_Fabrication_20190506.pd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intranet-me.sunnikan.com/04_Methodologie_Missions/Meth_Audit/A_EC_Site_Interview_investigateur_EN.docx"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intranet-me.sunnikan.com/04_Methodologie_Missions/Meth_Audit/A_EC_Site_Delegation_Responsibilites_CL_En.docx" TargetMode="External"/><Relationship Id="rId2" Type="http://schemas.openxmlformats.org/officeDocument/2006/relationships/hyperlink" Target="https://intranet-me.sunnikan.com/04_Methodologie_Missions/Meth_Audit/A_EC_Site_Interview_investigateur_EN.docx" TargetMode="Externa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intranet-me.sunnikan.com/04_Methodologie_Missions/Meth_Audit/A_EC_Site_Interview_investigateur_EN.docx"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intranet-me.sunnikan.com/04_Methodologie_Missions/Meth_Audit/A_EC_Site_File_CL_En.docx"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intranet-me.sunnikan.com/04_Methodologie_Missions/Meth_Audit/A_EC_Site_Interview_investigateur_EN.docx" TargetMode="External"/><Relationship Id="rId7" Type="http://schemas.openxmlformats.org/officeDocument/2006/relationships/image" Target="../media/image2.png"/><Relationship Id="rId2" Type="http://schemas.openxmlformats.org/officeDocument/2006/relationships/hyperlink" Target="https://intranet-me.sunnikan.com/04_Methodologie_Missions/Meth_Audit/A_EC_Site_Consent_CL_En.docx" TargetMode="Externa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hyperlink" Target="https://intranet-sc.sunnikan.com/RechBiom/consentement_ST_Modalites.htm" TargetMode="External"/><Relationship Id="rId4" Type="http://schemas.openxmlformats.org/officeDocument/2006/relationships/hyperlink" Target="https://www.legifrance.gouv.fr/codes/article_lc/LEGIARTI000037825788"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legifrance.gouv.fr/codes/article_lc/LEGIARTI000032722920/2021-07-04" TargetMode="External"/><Relationship Id="rId2" Type="http://schemas.openxmlformats.org/officeDocument/2006/relationships/hyperlink" Target="https://intranet-me.sunnikan.com/04_Methodologie_Missions/Meth_Audit/A_EC_Site_Consent_CL_En.docx" TargetMode="Externa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hyperlink" Target="https://www.legifrance.gouv.fr/codes/article_lc/LEGIARTI000041721117"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legifrance.gouv.fr/codes/article_lc/LEGIARTI000032722892" TargetMode="External"/><Relationship Id="rId2" Type="http://schemas.openxmlformats.org/officeDocument/2006/relationships/hyperlink" Target="https://intranet-me.sunnikan.com/04_Methodologie_Missions/Meth_Audit/A_EC_Site_Consent_CL_En.docx" TargetMode="Externa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intranet-me.sunnikan.com/04_Methodologie_Missions/Meth_Audit/A_EC_Site_File_CL_En.docx"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hyperlink" Target="https://www.legifrance.gouv.fr/codes/article_lc/LEGIARTI000033621036/2019-01-17"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intranet-me.sunnikan.com/04_Methodologie_Missions/Meth_Audit/A_EC_Site_Dispensing_IMP_CL_EN.docx"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hyperlink" Target="https://www.legifrance.gouv.fr/codes/article_lc/LEGIARTI000006690078/2000-06-22"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s://intranet-me.sunnikan.com/04_Methodologie_Missions/Meth_Audit/A_EC_Site_Dispensing_IMP_CL_EN.docx"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hyperlink" Target="https://intranet-sc.sunnikan.com/Ref/Europe/BPF/BPF_Eu_A13_Rev2_201002.pdf"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intranet-sc.sunnikan.com/Ref/Europe/EMA_201711_FAQ_GCP.pdf" TargetMode="External"/><Relationship Id="rId7" Type="http://schemas.openxmlformats.org/officeDocument/2006/relationships/hyperlink" Target="https://intranet-me.sunnikan.com/04_Methodologie_Missions/Meth_Audit/A_EC_Site_Patient_CL_En.docx"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intranet-sc.sunnikan.com/Ref/France/ANSM_FAQ_RBM_20120507_V5.0.pdf" TargetMode="External"/><Relationship Id="rId5" Type="http://schemas.openxmlformats.org/officeDocument/2006/relationships/hyperlink" Target="https://www.legifrance.gouv.fr/codes/article_lc/LEGIARTI000032722865" TargetMode="External"/><Relationship Id="rId4" Type="http://schemas.openxmlformats.org/officeDocument/2006/relationships/hyperlink" Target="https://intranet-sc.sunnikan.com/Ref/Europe/EMA_INS_GCP_Paper_ElectronicSource_CT_201008.pdf" TargetMode="External"/><Relationship Id="rId9"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hyperlink" Target="https://intranet-me.sunnikan.com/04_Methodologie_Missions/Meth_Audit/A_EC_Site_SAE_followup_CL_En.docx"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hyperlink" Target="https://intranet-sc.sunnikan.com/Ref/Europe/Directive_2001_20_CE/Directive_2001_20_CE.ht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4"/>
          <p:cNvSpPr>
            <a:spLocks noGrp="1"/>
          </p:cNvSpPr>
          <p:nvPr>
            <p:ph type="subTitle" idx="1"/>
          </p:nvPr>
        </p:nvSpPr>
        <p:spPr/>
        <p:txBody>
          <a:bodyPr/>
          <a:lstStyle/>
          <a:p>
            <a:endParaRPr lang="fr-FR"/>
          </a:p>
        </p:txBody>
      </p:sp>
      <p:sp>
        <p:nvSpPr>
          <p:cNvPr id="4" name="Titre 3"/>
          <p:cNvSpPr>
            <a:spLocks noGrp="1"/>
          </p:cNvSpPr>
          <p:nvPr>
            <p:ph type="ctrTitle"/>
          </p:nvPr>
        </p:nvSpPr>
        <p:spPr>
          <a:xfrm>
            <a:off x="685800" y="2130425"/>
            <a:ext cx="7772400" cy="492443"/>
          </a:xfrm>
        </p:spPr>
        <p:txBody>
          <a:bodyPr/>
          <a:lstStyle/>
          <a:p>
            <a:r>
              <a:rPr lang="fr-FR" noProof="0" dirty="0"/>
              <a:t>Check-list d'Audit de Site d’Investigation</a:t>
            </a:r>
          </a:p>
        </p:txBody>
      </p:sp>
      <p:sp>
        <p:nvSpPr>
          <p:cNvPr id="9" name="Espace réservé de la date 8">
            <a:extLst>
              <a:ext uri="{FF2B5EF4-FFF2-40B4-BE49-F238E27FC236}">
                <a16:creationId xmlns:a16="http://schemas.microsoft.com/office/drawing/2014/main" id="{4A5B68CB-38F4-414D-A220-A67018F240FB}"/>
              </a:ext>
            </a:extLst>
          </p:cNvPr>
          <p:cNvSpPr>
            <a:spLocks noGrp="1"/>
          </p:cNvSpPr>
          <p:nvPr>
            <p:ph type="dt" sz="half" idx="2"/>
          </p:nvPr>
        </p:nvSpPr>
        <p:spPr/>
        <p:txBody>
          <a:bodyPr/>
          <a:lstStyle/>
          <a:p>
            <a:r>
              <a:rPr lang="fr-FR"/>
              <a:t>04 janvier 2021</a:t>
            </a:r>
            <a:endParaRPr lang="fr-FR" dirty="0"/>
          </a:p>
        </p:txBody>
      </p:sp>
      <p:sp>
        <p:nvSpPr>
          <p:cNvPr id="10" name="Espace réservé du pied de page 9">
            <a:extLst>
              <a:ext uri="{FF2B5EF4-FFF2-40B4-BE49-F238E27FC236}">
                <a16:creationId xmlns:a16="http://schemas.microsoft.com/office/drawing/2014/main" id="{F5BD60BF-FA43-42F5-B23E-CD6E7DC02138}"/>
              </a:ext>
            </a:extLst>
          </p:cNvPr>
          <p:cNvSpPr>
            <a:spLocks noGrp="1"/>
          </p:cNvSpPr>
          <p:nvPr>
            <p:ph type="ftr" sz="quarter" idx="3"/>
          </p:nvPr>
        </p:nvSpPr>
        <p:spPr/>
        <p:txBody>
          <a:bodyPr/>
          <a:lstStyle/>
          <a:p>
            <a:r>
              <a:rPr lang="fr-FR"/>
              <a:t>Sunnikan Consulting 2022 - Tous droits réservés</a:t>
            </a:r>
            <a:endParaRPr lang="fr-FR" dirty="0"/>
          </a:p>
        </p:txBody>
      </p:sp>
      <p:sp>
        <p:nvSpPr>
          <p:cNvPr id="11" name="Espace réservé du numéro de diapositive 10">
            <a:extLst>
              <a:ext uri="{FF2B5EF4-FFF2-40B4-BE49-F238E27FC236}">
                <a16:creationId xmlns:a16="http://schemas.microsoft.com/office/drawing/2014/main" id="{799A7F1E-72D7-4048-ADA3-CE2DBC825B4A}"/>
              </a:ext>
            </a:extLst>
          </p:cNvPr>
          <p:cNvSpPr>
            <a:spLocks noGrp="1"/>
          </p:cNvSpPr>
          <p:nvPr>
            <p:ph type="sldNum" sz="quarter" idx="4"/>
          </p:nvPr>
        </p:nvSpPr>
        <p:spPr/>
        <p:txBody>
          <a:bodyPr/>
          <a:lstStyle/>
          <a:p>
            <a:fld id="{76626A60-E19B-4FAA-BA51-296E0199772B}" type="slidenum">
              <a:rPr lang="fr-FR" smtClean="0"/>
              <a:pPr/>
              <a:t>1</a:t>
            </a:fld>
            <a:endParaRPr lang="fr-FR" dirty="0"/>
          </a:p>
        </p:txBody>
      </p:sp>
    </p:spTree>
    <p:custDataLst>
      <p:tags r:id="rId1"/>
    </p:custData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19B5867-F486-4236-9EFB-01E539969E99}"/>
              </a:ext>
            </a:extLst>
          </p:cNvPr>
          <p:cNvSpPr>
            <a:spLocks noGrp="1"/>
          </p:cNvSpPr>
          <p:nvPr>
            <p:ph type="dt" sz="half" idx="10"/>
          </p:nvPr>
        </p:nvSpPr>
        <p:spPr/>
        <p:txBody>
          <a:bodyPr/>
          <a:lstStyle/>
          <a:p>
            <a:r>
              <a:rPr lang="fr-FR"/>
              <a:t>Version du 12 janvier 2022</a:t>
            </a:r>
          </a:p>
        </p:txBody>
      </p:sp>
      <p:sp>
        <p:nvSpPr>
          <p:cNvPr id="3" name="Espace réservé du pied de page 2">
            <a:extLst>
              <a:ext uri="{FF2B5EF4-FFF2-40B4-BE49-F238E27FC236}">
                <a16:creationId xmlns:a16="http://schemas.microsoft.com/office/drawing/2014/main" id="{FFEBA891-D2B8-43D6-BF64-B605C380DB5D}"/>
              </a:ext>
            </a:extLst>
          </p:cNvPr>
          <p:cNvSpPr>
            <a:spLocks noGrp="1"/>
          </p:cNvSpPr>
          <p:nvPr>
            <p:ph type="ftr" sz="quarter" idx="11"/>
          </p:nvPr>
        </p:nvSpPr>
        <p:spPr/>
        <p:txBody>
          <a:bodyPr/>
          <a:lstStyle/>
          <a:p>
            <a:r>
              <a:rPr lang="fr-FR"/>
              <a:t>- © Sunnikan Consulting 2022 - Tous droits réservés </a:t>
            </a:r>
          </a:p>
        </p:txBody>
      </p:sp>
      <p:sp>
        <p:nvSpPr>
          <p:cNvPr id="4" name="Espace réservé du numéro de diapositive 3">
            <a:extLst>
              <a:ext uri="{FF2B5EF4-FFF2-40B4-BE49-F238E27FC236}">
                <a16:creationId xmlns:a16="http://schemas.microsoft.com/office/drawing/2014/main" id="{25F746B4-AB9E-4006-83C3-685A61C38395}"/>
              </a:ext>
            </a:extLst>
          </p:cNvPr>
          <p:cNvSpPr>
            <a:spLocks noGrp="1"/>
          </p:cNvSpPr>
          <p:nvPr>
            <p:ph type="sldNum" sz="quarter" idx="12"/>
          </p:nvPr>
        </p:nvSpPr>
        <p:spPr/>
        <p:txBody>
          <a:bodyPr/>
          <a:lstStyle/>
          <a:p>
            <a:fld id="{E1D61545-30E6-46C7-9396-3AB8FF037665}" type="slidenum">
              <a:rPr lang="fr-FR" smtClean="0"/>
              <a:pPr/>
              <a:t>2</a:t>
            </a:fld>
            <a:endParaRPr lang="fr-FR"/>
          </a:p>
        </p:txBody>
      </p:sp>
      <p:sp>
        <p:nvSpPr>
          <p:cNvPr id="7" name="Titre 6">
            <a:extLst>
              <a:ext uri="{FF2B5EF4-FFF2-40B4-BE49-F238E27FC236}">
                <a16:creationId xmlns:a16="http://schemas.microsoft.com/office/drawing/2014/main" id="{EF465353-32FD-4E96-95D7-68729251577C}"/>
              </a:ext>
            </a:extLst>
          </p:cNvPr>
          <p:cNvSpPr>
            <a:spLocks noGrp="1"/>
          </p:cNvSpPr>
          <p:nvPr>
            <p:ph type="title"/>
          </p:nvPr>
        </p:nvSpPr>
        <p:spPr/>
        <p:txBody>
          <a:bodyPr/>
          <a:lstStyle/>
          <a:p>
            <a:r>
              <a:rPr lang="en-US" dirty="0" err="1"/>
              <a:t>Référentiels</a:t>
            </a:r>
            <a:endParaRPr lang="fr-FR" dirty="0"/>
          </a:p>
        </p:txBody>
      </p:sp>
      <p:sp>
        <p:nvSpPr>
          <p:cNvPr id="8" name="Espace réservé du texte 7">
            <a:extLst>
              <a:ext uri="{FF2B5EF4-FFF2-40B4-BE49-F238E27FC236}">
                <a16:creationId xmlns:a16="http://schemas.microsoft.com/office/drawing/2014/main" id="{8C11A515-A8AC-42FD-99E8-BC6F4D1822AC}"/>
              </a:ext>
            </a:extLst>
          </p:cNvPr>
          <p:cNvSpPr>
            <a:spLocks noGrp="1"/>
          </p:cNvSpPr>
          <p:nvPr>
            <p:ph type="body" sz="quarter" idx="13"/>
          </p:nvPr>
        </p:nvSpPr>
        <p:spPr/>
        <p:txBody>
          <a:bodyPr/>
          <a:lstStyle/>
          <a:p>
            <a:r>
              <a:rPr lang="en-US" dirty="0">
                <a:hlinkClick r:id="rId2"/>
              </a:rPr>
              <a:t>ANNEX I TO PROCEDURE FOR CONDUCTING GCP INSPECTIONS REQUESTED BY THE CHMP: INVESTIGATOR SITE (europa.eu)</a:t>
            </a:r>
            <a:endParaRPr lang="en-US" dirty="0"/>
          </a:p>
          <a:p>
            <a:r>
              <a:rPr lang="en-US" dirty="0">
                <a:hlinkClick r:id="rId3"/>
              </a:rPr>
              <a:t>Volume 4, EU Guidelines to Good Manufacturing Practice, Medicinal Products for Human and Veterinary Use, Annex 13, Investigational Medicinal Products, February 2010 (Revision 2</a:t>
            </a:r>
            <a:endParaRPr lang="en-US" dirty="0"/>
          </a:p>
          <a:p>
            <a:r>
              <a:rPr lang="fr-FR" dirty="0">
                <a:hlinkClick r:id="rId4"/>
              </a:rPr>
              <a:t>Guide des Bonnes Pratiques de Fabrication, ANSM, 6 mai 2019</a:t>
            </a:r>
            <a:endParaRPr lang="en-US" dirty="0"/>
          </a:p>
          <a:p>
            <a:r>
              <a:rPr lang="en-US" dirty="0">
                <a:hlinkClick r:id="rId5"/>
              </a:rPr>
              <a:t>GUIDELINE FOR GOOD CLINICAL PRACTICE (ich.org)</a:t>
            </a:r>
            <a:endParaRPr lang="en-US" dirty="0"/>
          </a:p>
          <a:p>
            <a:r>
              <a:rPr lang="fr-FR" dirty="0">
                <a:hlinkClick r:id="rId6"/>
              </a:rPr>
              <a:t>Décision du 24 novembre 2006 fixant les règles de bonnes pratiques cliniques pour les recherches biomédicales portant sur des médicaments à usage humain</a:t>
            </a:r>
            <a:endParaRPr lang="en-US" dirty="0"/>
          </a:p>
          <a:p>
            <a:endParaRPr lang="fr-FR" dirty="0"/>
          </a:p>
        </p:txBody>
      </p:sp>
    </p:spTree>
    <p:extLst>
      <p:ext uri="{BB962C8B-B14F-4D97-AF65-F5344CB8AC3E}">
        <p14:creationId xmlns:p14="http://schemas.microsoft.com/office/powerpoint/2010/main" val="1363096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ous-titre 9">
            <a:extLst>
              <a:ext uri="{FF2B5EF4-FFF2-40B4-BE49-F238E27FC236}">
                <a16:creationId xmlns:a16="http://schemas.microsoft.com/office/drawing/2014/main" id="{52A8ACEF-7E8E-4270-94CB-F496E27A4FC2}"/>
              </a:ext>
            </a:extLst>
          </p:cNvPr>
          <p:cNvSpPr>
            <a:spLocks noGrp="1"/>
          </p:cNvSpPr>
          <p:nvPr>
            <p:ph type="subTitle" idx="1"/>
          </p:nvPr>
        </p:nvSpPr>
        <p:spPr/>
        <p:txBody>
          <a:bodyPr/>
          <a:lstStyle/>
          <a:p>
            <a:endParaRPr lang="fr-FR"/>
          </a:p>
        </p:txBody>
      </p:sp>
      <p:sp>
        <p:nvSpPr>
          <p:cNvPr id="9" name="Titre 8">
            <a:extLst>
              <a:ext uri="{FF2B5EF4-FFF2-40B4-BE49-F238E27FC236}">
                <a16:creationId xmlns:a16="http://schemas.microsoft.com/office/drawing/2014/main" id="{1927F442-66B9-4660-B9FE-6D91B3E2EC5C}"/>
              </a:ext>
            </a:extLst>
          </p:cNvPr>
          <p:cNvSpPr>
            <a:spLocks noGrp="1"/>
          </p:cNvSpPr>
          <p:nvPr>
            <p:ph type="ctrTitle"/>
          </p:nvPr>
        </p:nvSpPr>
        <p:spPr/>
        <p:txBody>
          <a:bodyPr/>
          <a:lstStyle/>
          <a:p>
            <a:r>
              <a:rPr lang="fr-FR" noProof="0" dirty="0"/>
              <a:t>Organisation du Site d’Investigation</a:t>
            </a:r>
          </a:p>
        </p:txBody>
      </p:sp>
      <p:sp>
        <p:nvSpPr>
          <p:cNvPr id="4" name="Espace réservé de la date 3">
            <a:extLst>
              <a:ext uri="{FF2B5EF4-FFF2-40B4-BE49-F238E27FC236}">
                <a16:creationId xmlns:a16="http://schemas.microsoft.com/office/drawing/2014/main" id="{C0805B75-B9F6-480A-A0EE-1C878F38D792}"/>
              </a:ext>
            </a:extLst>
          </p:cNvPr>
          <p:cNvSpPr>
            <a:spLocks noGrp="1"/>
          </p:cNvSpPr>
          <p:nvPr>
            <p:ph type="dt" sz="half" idx="10"/>
          </p:nvPr>
        </p:nvSpPr>
        <p:spPr/>
        <p:txBody>
          <a:bodyPr/>
          <a:lstStyle/>
          <a:p>
            <a:r>
              <a:rPr lang="fr-FR">
                <a:solidFill>
                  <a:prstClr val="black"/>
                </a:solidFill>
              </a:rPr>
              <a:t>27 mai 2022</a:t>
            </a:r>
          </a:p>
        </p:txBody>
      </p:sp>
      <p:sp>
        <p:nvSpPr>
          <p:cNvPr id="5" name="Espace réservé du pied de page 4">
            <a:extLst>
              <a:ext uri="{FF2B5EF4-FFF2-40B4-BE49-F238E27FC236}">
                <a16:creationId xmlns:a16="http://schemas.microsoft.com/office/drawing/2014/main" id="{7E1AD72A-8B49-48C5-A5F3-6FDDEE0C2883}"/>
              </a:ext>
            </a:extLst>
          </p:cNvPr>
          <p:cNvSpPr>
            <a:spLocks noGrp="1"/>
          </p:cNvSpPr>
          <p:nvPr>
            <p:ph type="ftr" sz="quarter" idx="11"/>
          </p:nvPr>
        </p:nvSpPr>
        <p:spPr/>
        <p:txBody>
          <a:bodyPr/>
          <a:lstStyle/>
          <a:p>
            <a:r>
              <a:rPr lang="fr-FR">
                <a:solidFill>
                  <a:prstClr val="black"/>
                </a:solidFill>
              </a:rPr>
              <a:t>0Formation_BPC_ICH_R2_France_FR.pptx - Copyright Sunnikan Consulting 2022 - Tous droits réservés</a:t>
            </a:r>
          </a:p>
        </p:txBody>
      </p:sp>
      <p:sp>
        <p:nvSpPr>
          <p:cNvPr id="6" name="Espace réservé du numéro de diapositive 5">
            <a:extLst>
              <a:ext uri="{FF2B5EF4-FFF2-40B4-BE49-F238E27FC236}">
                <a16:creationId xmlns:a16="http://schemas.microsoft.com/office/drawing/2014/main" id="{225C72FD-9033-46AE-9EBD-8AC95A3D47F7}"/>
              </a:ext>
            </a:extLst>
          </p:cNvPr>
          <p:cNvSpPr>
            <a:spLocks noGrp="1"/>
          </p:cNvSpPr>
          <p:nvPr>
            <p:ph type="sldNum" sz="quarter" idx="12"/>
          </p:nvPr>
        </p:nvSpPr>
        <p:spPr/>
        <p:txBody>
          <a:bodyPr/>
          <a:lstStyle/>
          <a:p>
            <a:fld id="{E1D61545-30E6-46C7-9396-3AB8FF037665}" type="slidenum">
              <a:rPr lang="fr-FR" smtClean="0">
                <a:solidFill>
                  <a:prstClr val="black"/>
                </a:solidFill>
              </a:rPr>
              <a:pPr/>
              <a:t>3</a:t>
            </a:fld>
            <a:endParaRPr lang="fr-FR">
              <a:solidFill>
                <a:prstClr val="black"/>
              </a:solidFill>
            </a:endParaRPr>
          </a:p>
        </p:txBody>
      </p:sp>
    </p:spTree>
    <p:extLst>
      <p:ext uri="{BB962C8B-B14F-4D97-AF65-F5344CB8AC3E}">
        <p14:creationId xmlns:p14="http://schemas.microsoft.com/office/powerpoint/2010/main" val="4284561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DA6B7E1E-FDCA-4A4A-AEF7-F2113431497D}"/>
              </a:ext>
            </a:extLst>
          </p:cNvPr>
          <p:cNvSpPr>
            <a:spLocks noGrp="1"/>
          </p:cNvSpPr>
          <p:nvPr>
            <p:ph type="dt" sz="half" idx="10"/>
          </p:nvPr>
        </p:nvSpPr>
        <p:spPr/>
        <p:txBody>
          <a:bodyPr/>
          <a:lstStyle/>
          <a:p>
            <a:r>
              <a:rPr lang="fr-FR">
                <a:solidFill>
                  <a:prstClr val="black"/>
                </a:solidFill>
              </a:rPr>
              <a:t>27 mai 2022</a:t>
            </a:r>
          </a:p>
        </p:txBody>
      </p:sp>
      <p:sp>
        <p:nvSpPr>
          <p:cNvPr id="5" name="Espace réservé du pied de page 4">
            <a:extLst>
              <a:ext uri="{FF2B5EF4-FFF2-40B4-BE49-F238E27FC236}">
                <a16:creationId xmlns:a16="http://schemas.microsoft.com/office/drawing/2014/main" id="{01B68D3E-32A2-4B52-A434-0F73E62EF5CB}"/>
              </a:ext>
            </a:extLst>
          </p:cNvPr>
          <p:cNvSpPr>
            <a:spLocks noGrp="1"/>
          </p:cNvSpPr>
          <p:nvPr>
            <p:ph type="ftr" sz="quarter" idx="11"/>
          </p:nvPr>
        </p:nvSpPr>
        <p:spPr/>
        <p:txBody>
          <a:bodyPr/>
          <a:lstStyle/>
          <a:p>
            <a:r>
              <a:rPr lang="fr-FR">
                <a:solidFill>
                  <a:prstClr val="black"/>
                </a:solidFill>
              </a:rPr>
              <a:t>0Formation_BPC_ICH_R2_France_FR.pptx - Copyright Sunnikan Consulting 2022 - Tous droits réservés</a:t>
            </a:r>
          </a:p>
        </p:txBody>
      </p:sp>
      <p:sp>
        <p:nvSpPr>
          <p:cNvPr id="6" name="Espace réservé du numéro de diapositive 5">
            <a:extLst>
              <a:ext uri="{FF2B5EF4-FFF2-40B4-BE49-F238E27FC236}">
                <a16:creationId xmlns:a16="http://schemas.microsoft.com/office/drawing/2014/main" id="{52F18449-D0ED-4260-87F3-E74274615216}"/>
              </a:ext>
            </a:extLst>
          </p:cNvPr>
          <p:cNvSpPr>
            <a:spLocks noGrp="1"/>
          </p:cNvSpPr>
          <p:nvPr>
            <p:ph type="sldNum" sz="quarter" idx="12"/>
          </p:nvPr>
        </p:nvSpPr>
        <p:spPr/>
        <p:txBody>
          <a:bodyPr/>
          <a:lstStyle/>
          <a:p>
            <a:fld id="{E1D61545-30E6-46C7-9396-3AB8FF037665}" type="slidenum">
              <a:rPr lang="fr-FR" smtClean="0">
                <a:solidFill>
                  <a:prstClr val="black"/>
                </a:solidFill>
              </a:rPr>
              <a:pPr/>
              <a:t>4</a:t>
            </a:fld>
            <a:endParaRPr lang="fr-FR">
              <a:solidFill>
                <a:prstClr val="black"/>
              </a:solidFill>
            </a:endParaRPr>
          </a:p>
        </p:txBody>
      </p:sp>
      <p:sp>
        <p:nvSpPr>
          <p:cNvPr id="7" name="Titre 6">
            <a:extLst>
              <a:ext uri="{FF2B5EF4-FFF2-40B4-BE49-F238E27FC236}">
                <a16:creationId xmlns:a16="http://schemas.microsoft.com/office/drawing/2014/main" id="{BFEC69C8-7BA3-4D31-B09C-60D8ABB49368}"/>
              </a:ext>
            </a:extLst>
          </p:cNvPr>
          <p:cNvSpPr>
            <a:spLocks noGrp="1"/>
          </p:cNvSpPr>
          <p:nvPr>
            <p:ph type="title"/>
          </p:nvPr>
        </p:nvSpPr>
        <p:spPr/>
        <p:txBody>
          <a:bodyPr/>
          <a:lstStyle/>
          <a:p>
            <a:r>
              <a:rPr lang="fr-FR" noProof="0" dirty="0"/>
              <a:t>Qualification de l</a:t>
            </a:r>
            <a:r>
              <a:rPr lang="fr-FR" dirty="0"/>
              <a:t>’Investigateur Principal et </a:t>
            </a:r>
            <a:r>
              <a:rPr lang="fr-FR" noProof="0" dirty="0"/>
              <a:t>de l’équipe</a:t>
            </a:r>
          </a:p>
        </p:txBody>
      </p:sp>
      <p:sp>
        <p:nvSpPr>
          <p:cNvPr id="8" name="Espace réservé du texte 7">
            <a:extLst>
              <a:ext uri="{FF2B5EF4-FFF2-40B4-BE49-F238E27FC236}">
                <a16:creationId xmlns:a16="http://schemas.microsoft.com/office/drawing/2014/main" id="{5F7A342E-C76B-485E-B6C3-4B1EB95C9836}"/>
              </a:ext>
            </a:extLst>
          </p:cNvPr>
          <p:cNvSpPr>
            <a:spLocks noGrp="1"/>
          </p:cNvSpPr>
          <p:nvPr>
            <p:ph type="body" sz="quarter" idx="13"/>
          </p:nvPr>
        </p:nvSpPr>
        <p:spPr>
          <a:xfrm>
            <a:off x="1162085" y="2096665"/>
            <a:ext cx="7308815" cy="2664669"/>
          </a:xfrm>
        </p:spPr>
        <p:txBody>
          <a:bodyPr/>
          <a:lstStyle/>
          <a:p>
            <a:r>
              <a:rPr lang="fr-FR" noProof="0" dirty="0"/>
              <a:t>Exigences : </a:t>
            </a:r>
          </a:p>
          <a:p>
            <a:pPr lvl="1"/>
            <a:r>
              <a:rPr lang="fr-FR" noProof="0" dirty="0"/>
              <a:t>Documentation de la qualification </a:t>
            </a:r>
            <a:r>
              <a:rPr lang="fr-FR" dirty="0"/>
              <a:t>du l’Investigateur </a:t>
            </a:r>
            <a:r>
              <a:rPr lang="fr-FR" noProof="0" dirty="0"/>
              <a:t>Principal (BPC ICH, § 4.1.1)</a:t>
            </a:r>
          </a:p>
          <a:p>
            <a:pPr lvl="1"/>
            <a:r>
              <a:rPr lang="fr-FR" noProof="0" dirty="0"/>
              <a:t>Documentation de la qualification de l’équipe d’investigation (BPC ICH, § 4.2.6)</a:t>
            </a:r>
          </a:p>
          <a:p>
            <a:pPr lvl="1"/>
            <a:endParaRPr lang="fr-FR" sz="1600" noProof="0" dirty="0">
              <a:solidFill>
                <a:srgbClr val="003399"/>
              </a:solidFill>
              <a:ea typeface="+mn-ea"/>
            </a:endParaRPr>
          </a:p>
          <a:p>
            <a:r>
              <a:rPr lang="fr-FR" sz="1800" noProof="0" dirty="0">
                <a:solidFill>
                  <a:srgbClr val="003399"/>
                </a:solidFill>
                <a:ea typeface="+mn-ea"/>
              </a:rPr>
              <a:t>A voir</a:t>
            </a:r>
          </a:p>
          <a:p>
            <a:pPr lvl="1"/>
            <a:r>
              <a:rPr lang="fr-FR" noProof="0" dirty="0"/>
              <a:t>CV Investigateur, daté et signé, à jour, intégrant N° RPPS</a:t>
            </a:r>
          </a:p>
          <a:p>
            <a:pPr lvl="1"/>
            <a:r>
              <a:rPr lang="fr-FR" dirty="0"/>
              <a:t>CV principaux et des anciens collaborateurs</a:t>
            </a:r>
            <a:r>
              <a:rPr lang="fr-FR" noProof="0" dirty="0"/>
              <a:t> , datés et signés, à jour</a:t>
            </a:r>
          </a:p>
          <a:p>
            <a:endParaRPr lang="fr-FR" noProof="0" dirty="0"/>
          </a:p>
          <a:p>
            <a:pPr lvl="1"/>
            <a:endParaRPr lang="fr-FR" noProof="0" dirty="0"/>
          </a:p>
          <a:p>
            <a:pPr lvl="1"/>
            <a:endParaRPr lang="fr-FR" noProof="0" dirty="0"/>
          </a:p>
        </p:txBody>
      </p:sp>
      <p:sp>
        <p:nvSpPr>
          <p:cNvPr id="11" name="Rectangle 10">
            <a:extLst>
              <a:ext uri="{FF2B5EF4-FFF2-40B4-BE49-F238E27FC236}">
                <a16:creationId xmlns:a16="http://schemas.microsoft.com/office/drawing/2014/main" id="{D999E221-FBB7-4A39-8136-40DB907AECA8}"/>
              </a:ext>
            </a:extLst>
          </p:cNvPr>
          <p:cNvSpPr/>
          <p:nvPr/>
        </p:nvSpPr>
        <p:spPr>
          <a:xfrm>
            <a:off x="43200" y="188640"/>
            <a:ext cx="972000" cy="6118824"/>
          </a:xfrm>
          <a:prstGeom prst="rect">
            <a:avLst/>
          </a:prstGeom>
          <a:noFill/>
          <a:ln w="3175">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Picture 16" descr="ICH">
            <a:extLst>
              <a:ext uri="{FF2B5EF4-FFF2-40B4-BE49-F238E27FC236}">
                <a16:creationId xmlns:a16="http://schemas.microsoft.com/office/drawing/2014/main" id="{86C89986-4DF9-43A4-8690-DBC7993189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130" y="232497"/>
            <a:ext cx="216000" cy="1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9946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DA6B7E1E-FDCA-4A4A-AEF7-F2113431497D}"/>
              </a:ext>
            </a:extLst>
          </p:cNvPr>
          <p:cNvSpPr>
            <a:spLocks noGrp="1"/>
          </p:cNvSpPr>
          <p:nvPr>
            <p:ph type="dt" sz="half" idx="10"/>
          </p:nvPr>
        </p:nvSpPr>
        <p:spPr/>
        <p:txBody>
          <a:bodyPr/>
          <a:lstStyle/>
          <a:p>
            <a:r>
              <a:rPr lang="fr-FR">
                <a:solidFill>
                  <a:prstClr val="black"/>
                </a:solidFill>
              </a:rPr>
              <a:t>27 mai 2022</a:t>
            </a:r>
          </a:p>
        </p:txBody>
      </p:sp>
      <p:sp>
        <p:nvSpPr>
          <p:cNvPr id="5" name="Espace réservé du pied de page 4">
            <a:extLst>
              <a:ext uri="{FF2B5EF4-FFF2-40B4-BE49-F238E27FC236}">
                <a16:creationId xmlns:a16="http://schemas.microsoft.com/office/drawing/2014/main" id="{01B68D3E-32A2-4B52-A434-0F73E62EF5CB}"/>
              </a:ext>
            </a:extLst>
          </p:cNvPr>
          <p:cNvSpPr>
            <a:spLocks noGrp="1"/>
          </p:cNvSpPr>
          <p:nvPr>
            <p:ph type="ftr" sz="quarter" idx="11"/>
          </p:nvPr>
        </p:nvSpPr>
        <p:spPr/>
        <p:txBody>
          <a:bodyPr/>
          <a:lstStyle/>
          <a:p>
            <a:r>
              <a:rPr lang="fr-FR">
                <a:solidFill>
                  <a:prstClr val="black"/>
                </a:solidFill>
              </a:rPr>
              <a:t>0Formation_BPC_ICH_R2_France_FR.pptx - Copyright Sunnikan Consulting 2022 - Tous droits réservés</a:t>
            </a:r>
          </a:p>
        </p:txBody>
      </p:sp>
      <p:sp>
        <p:nvSpPr>
          <p:cNvPr id="6" name="Espace réservé du numéro de diapositive 5">
            <a:extLst>
              <a:ext uri="{FF2B5EF4-FFF2-40B4-BE49-F238E27FC236}">
                <a16:creationId xmlns:a16="http://schemas.microsoft.com/office/drawing/2014/main" id="{52F18449-D0ED-4260-87F3-E74274615216}"/>
              </a:ext>
            </a:extLst>
          </p:cNvPr>
          <p:cNvSpPr>
            <a:spLocks noGrp="1"/>
          </p:cNvSpPr>
          <p:nvPr>
            <p:ph type="sldNum" sz="quarter" idx="12"/>
          </p:nvPr>
        </p:nvSpPr>
        <p:spPr/>
        <p:txBody>
          <a:bodyPr/>
          <a:lstStyle/>
          <a:p>
            <a:fld id="{E1D61545-30E6-46C7-9396-3AB8FF037665}" type="slidenum">
              <a:rPr lang="fr-FR" smtClean="0">
                <a:solidFill>
                  <a:prstClr val="black"/>
                </a:solidFill>
              </a:rPr>
              <a:pPr/>
              <a:t>5</a:t>
            </a:fld>
            <a:endParaRPr lang="fr-FR">
              <a:solidFill>
                <a:prstClr val="black"/>
              </a:solidFill>
            </a:endParaRPr>
          </a:p>
        </p:txBody>
      </p:sp>
      <p:sp>
        <p:nvSpPr>
          <p:cNvPr id="8" name="Espace réservé du texte 7">
            <a:extLst>
              <a:ext uri="{FF2B5EF4-FFF2-40B4-BE49-F238E27FC236}">
                <a16:creationId xmlns:a16="http://schemas.microsoft.com/office/drawing/2014/main" id="{5F7A342E-C76B-485E-B6C3-4B1EB95C9836}"/>
              </a:ext>
            </a:extLst>
          </p:cNvPr>
          <p:cNvSpPr>
            <a:spLocks noGrp="1"/>
          </p:cNvSpPr>
          <p:nvPr>
            <p:ph type="body" sz="quarter" idx="13"/>
          </p:nvPr>
        </p:nvSpPr>
        <p:spPr>
          <a:xfrm>
            <a:off x="1166522" y="764704"/>
            <a:ext cx="7308815" cy="4392862"/>
          </a:xfrm>
        </p:spPr>
        <p:txBody>
          <a:bodyPr/>
          <a:lstStyle/>
          <a:p>
            <a:r>
              <a:rPr lang="fr-FR" noProof="0" dirty="0"/>
              <a:t>Exigences : </a:t>
            </a:r>
          </a:p>
          <a:p>
            <a:pPr lvl="1"/>
            <a:r>
              <a:rPr lang="fr-FR" noProof="0" dirty="0"/>
              <a:t>Documentation de la formation </a:t>
            </a:r>
            <a:r>
              <a:rPr lang="fr-FR" dirty="0"/>
              <a:t>de l’Investigateur Principal (ICH GCP § 4.1.2) et </a:t>
            </a:r>
            <a:r>
              <a:rPr lang="fr-FR" noProof="0" dirty="0"/>
              <a:t>de l’équipe d’investigation </a:t>
            </a:r>
            <a:r>
              <a:rPr lang="fr-FR" dirty="0"/>
              <a:t>(ICH GCP § 4.2.4) </a:t>
            </a:r>
            <a:r>
              <a:rPr lang="fr-FR" noProof="0" dirty="0"/>
              <a:t>: </a:t>
            </a:r>
          </a:p>
          <a:p>
            <a:pPr lvl="2"/>
            <a:r>
              <a:rPr lang="fr-FR" noProof="0" dirty="0"/>
              <a:t>au Protocole</a:t>
            </a:r>
          </a:p>
          <a:p>
            <a:pPr lvl="2"/>
            <a:r>
              <a:rPr lang="fr-FR" noProof="0" dirty="0"/>
              <a:t>au médicament à l’étude</a:t>
            </a:r>
          </a:p>
          <a:p>
            <a:pPr lvl="2"/>
            <a:r>
              <a:rPr lang="fr-FR" noProof="0" dirty="0"/>
              <a:t>à la Brochure Investigateur</a:t>
            </a:r>
          </a:p>
          <a:p>
            <a:pPr lvl="2"/>
            <a:r>
              <a:rPr lang="fr-FR" noProof="0" dirty="0"/>
              <a:t>aux spécificités de l’étude</a:t>
            </a:r>
          </a:p>
          <a:p>
            <a:pPr lvl="2"/>
            <a:r>
              <a:rPr lang="fr-FR" noProof="0" dirty="0"/>
              <a:t>aux BPC</a:t>
            </a:r>
          </a:p>
          <a:p>
            <a:r>
              <a:rPr lang="fr-FR" sz="1800" noProof="0" dirty="0">
                <a:solidFill>
                  <a:srgbClr val="003399"/>
                </a:solidFill>
                <a:ea typeface="+mn-ea"/>
              </a:rPr>
              <a:t>Outils : </a:t>
            </a:r>
            <a:endParaRPr lang="fr-FR" sz="1800" dirty="0">
              <a:solidFill>
                <a:srgbClr val="003399"/>
              </a:solidFill>
              <a:ea typeface="+mn-ea"/>
            </a:endParaRPr>
          </a:p>
          <a:p>
            <a:pPr lvl="1"/>
            <a:r>
              <a:rPr lang="fr-FR" sz="1600" noProof="0" dirty="0">
                <a:hlinkClick r:id="rId2"/>
              </a:rPr>
              <a:t>§ "site staff" de la CL</a:t>
            </a:r>
            <a:endParaRPr lang="fr-FR" sz="1600" noProof="0" dirty="0">
              <a:solidFill>
                <a:srgbClr val="003399"/>
              </a:solidFill>
              <a:ea typeface="+mn-ea"/>
            </a:endParaRPr>
          </a:p>
          <a:p>
            <a:r>
              <a:rPr lang="fr-FR" sz="1800" dirty="0"/>
              <a:t>voir</a:t>
            </a:r>
          </a:p>
          <a:p>
            <a:pPr lvl="1"/>
            <a:r>
              <a:rPr lang="fr-FR" dirty="0"/>
              <a:t>Certificats de formation classés dans le classeur investigateur</a:t>
            </a:r>
          </a:p>
          <a:p>
            <a:pPr lvl="2"/>
            <a:r>
              <a:rPr lang="fr-FR" dirty="0"/>
              <a:t>S’ils ne sont pas disponibles, se référer a l’Investigateur Principal</a:t>
            </a:r>
          </a:p>
          <a:p>
            <a:r>
              <a:rPr lang="fr-FR" sz="1800" dirty="0"/>
              <a:t>A</a:t>
            </a:r>
            <a:endParaRPr lang="fr-FR" noProof="0" dirty="0"/>
          </a:p>
        </p:txBody>
      </p:sp>
      <p:sp>
        <p:nvSpPr>
          <p:cNvPr id="11" name="Rectangle 10">
            <a:extLst>
              <a:ext uri="{FF2B5EF4-FFF2-40B4-BE49-F238E27FC236}">
                <a16:creationId xmlns:a16="http://schemas.microsoft.com/office/drawing/2014/main" id="{D999E221-FBB7-4A39-8136-40DB907AECA8}"/>
              </a:ext>
            </a:extLst>
          </p:cNvPr>
          <p:cNvSpPr/>
          <p:nvPr/>
        </p:nvSpPr>
        <p:spPr>
          <a:xfrm>
            <a:off x="43200" y="188640"/>
            <a:ext cx="972000" cy="6118824"/>
          </a:xfrm>
          <a:prstGeom prst="rect">
            <a:avLst/>
          </a:prstGeom>
          <a:noFill/>
          <a:ln w="3175">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Picture 16" descr="ICH">
            <a:extLst>
              <a:ext uri="{FF2B5EF4-FFF2-40B4-BE49-F238E27FC236}">
                <a16:creationId xmlns:a16="http://schemas.microsoft.com/office/drawing/2014/main" id="{86C89986-4DF9-43A4-8690-DBC7993189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130" y="232497"/>
            <a:ext cx="216000" cy="140400"/>
          </a:xfrm>
          <a:prstGeom prst="rect">
            <a:avLst/>
          </a:prstGeom>
          <a:noFill/>
          <a:extLst>
            <a:ext uri="{909E8E84-426E-40DD-AFC4-6F175D3DCCD1}">
              <a14:hiddenFill xmlns:a14="http://schemas.microsoft.com/office/drawing/2010/main">
                <a:solidFill>
                  <a:srgbClr val="FFFFFF"/>
                </a:solidFill>
              </a14:hiddenFill>
            </a:ext>
          </a:extLst>
        </p:spPr>
      </p:pic>
      <p:sp>
        <p:nvSpPr>
          <p:cNvPr id="9" name="Titre 6">
            <a:extLst>
              <a:ext uri="{FF2B5EF4-FFF2-40B4-BE49-F238E27FC236}">
                <a16:creationId xmlns:a16="http://schemas.microsoft.com/office/drawing/2014/main" id="{F949FB9D-C586-487D-A468-FC5502BA3FC4}"/>
              </a:ext>
            </a:extLst>
          </p:cNvPr>
          <p:cNvSpPr txBox="1">
            <a:spLocks/>
          </p:cNvSpPr>
          <p:nvPr/>
        </p:nvSpPr>
        <p:spPr bwMode="auto">
          <a:xfrm>
            <a:off x="1080000" y="188640"/>
            <a:ext cx="6444328" cy="7200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lgn="l" rtl="0" eaLnBrk="1" fontAlgn="base" hangingPunct="1">
              <a:spcBef>
                <a:spcPct val="0"/>
              </a:spcBef>
              <a:spcAft>
                <a:spcPct val="0"/>
              </a:spcAft>
              <a:buSzPct val="350000"/>
              <a:defRPr sz="2200" b="0">
                <a:solidFill>
                  <a:srgbClr val="1088C9"/>
                </a:solidFill>
                <a:latin typeface="Calibri" pitchFamily="34" charset="0"/>
                <a:ea typeface="+mj-ea"/>
                <a:cs typeface="Calibri" pitchFamily="34" charset="0"/>
              </a:defRPr>
            </a:lvl1pPr>
            <a:lvl2pPr algn="l" rtl="0" eaLnBrk="1" fontAlgn="base" hangingPunct="1">
              <a:spcBef>
                <a:spcPct val="0"/>
              </a:spcBef>
              <a:spcAft>
                <a:spcPct val="0"/>
              </a:spcAft>
              <a:buSzPct val="350000"/>
              <a:defRPr sz="2600" b="1">
                <a:solidFill>
                  <a:srgbClr val="1088C9"/>
                </a:solidFill>
                <a:latin typeface="Calibri" pitchFamily="34" charset="0"/>
              </a:defRPr>
            </a:lvl2pPr>
            <a:lvl3pPr algn="l" rtl="0" eaLnBrk="1" fontAlgn="base" hangingPunct="1">
              <a:spcBef>
                <a:spcPct val="0"/>
              </a:spcBef>
              <a:spcAft>
                <a:spcPct val="0"/>
              </a:spcAft>
              <a:buSzPct val="350000"/>
              <a:defRPr sz="2600" b="1">
                <a:solidFill>
                  <a:srgbClr val="1088C9"/>
                </a:solidFill>
                <a:latin typeface="Calibri" pitchFamily="34" charset="0"/>
              </a:defRPr>
            </a:lvl3pPr>
            <a:lvl4pPr algn="l" rtl="0" eaLnBrk="1" fontAlgn="base" hangingPunct="1">
              <a:spcBef>
                <a:spcPct val="0"/>
              </a:spcBef>
              <a:spcAft>
                <a:spcPct val="0"/>
              </a:spcAft>
              <a:buSzPct val="350000"/>
              <a:defRPr sz="2600" b="1">
                <a:solidFill>
                  <a:srgbClr val="1088C9"/>
                </a:solidFill>
                <a:latin typeface="Calibri" pitchFamily="34" charset="0"/>
              </a:defRPr>
            </a:lvl4pPr>
            <a:lvl5pPr algn="l" rtl="0" eaLnBrk="1" fontAlgn="base" hangingPunct="1">
              <a:spcBef>
                <a:spcPct val="0"/>
              </a:spcBef>
              <a:spcAft>
                <a:spcPct val="0"/>
              </a:spcAft>
              <a:buSzPct val="350000"/>
              <a:defRPr sz="2600" b="1">
                <a:solidFill>
                  <a:srgbClr val="1088C9"/>
                </a:solidFill>
                <a:latin typeface="Calibri" pitchFamily="34" charset="0"/>
              </a:defRPr>
            </a:lvl5pPr>
            <a:lvl6pPr marL="457200" algn="l" rtl="0" eaLnBrk="1" fontAlgn="base" hangingPunct="1">
              <a:spcBef>
                <a:spcPct val="0"/>
              </a:spcBef>
              <a:spcAft>
                <a:spcPct val="0"/>
              </a:spcAft>
              <a:buSzPct val="350000"/>
              <a:defRPr sz="2600" b="1">
                <a:solidFill>
                  <a:srgbClr val="1088C9"/>
                </a:solidFill>
                <a:latin typeface="Calibri" pitchFamily="34" charset="0"/>
              </a:defRPr>
            </a:lvl6pPr>
            <a:lvl7pPr marL="914400" algn="l" rtl="0" eaLnBrk="1" fontAlgn="base" hangingPunct="1">
              <a:spcBef>
                <a:spcPct val="0"/>
              </a:spcBef>
              <a:spcAft>
                <a:spcPct val="0"/>
              </a:spcAft>
              <a:buSzPct val="350000"/>
              <a:defRPr sz="2600" b="1">
                <a:solidFill>
                  <a:srgbClr val="1088C9"/>
                </a:solidFill>
                <a:latin typeface="Calibri" pitchFamily="34" charset="0"/>
              </a:defRPr>
            </a:lvl7pPr>
            <a:lvl8pPr marL="1371600" algn="l" rtl="0" eaLnBrk="1" fontAlgn="base" hangingPunct="1">
              <a:spcBef>
                <a:spcPct val="0"/>
              </a:spcBef>
              <a:spcAft>
                <a:spcPct val="0"/>
              </a:spcAft>
              <a:buSzPct val="350000"/>
              <a:defRPr sz="2600" b="1">
                <a:solidFill>
                  <a:srgbClr val="1088C9"/>
                </a:solidFill>
                <a:latin typeface="Calibri" pitchFamily="34" charset="0"/>
              </a:defRPr>
            </a:lvl8pPr>
            <a:lvl9pPr marL="1828800" algn="l" rtl="0" eaLnBrk="1" fontAlgn="base" hangingPunct="1">
              <a:spcBef>
                <a:spcPct val="0"/>
              </a:spcBef>
              <a:spcAft>
                <a:spcPct val="0"/>
              </a:spcAft>
              <a:buSzPct val="350000"/>
              <a:defRPr sz="2600" b="1">
                <a:solidFill>
                  <a:srgbClr val="1088C9"/>
                </a:solidFill>
                <a:latin typeface="Calibri" pitchFamily="34" charset="0"/>
              </a:defRPr>
            </a:lvl9pPr>
          </a:lstStyle>
          <a:p>
            <a:r>
              <a:rPr lang="fr-FR" noProof="0" dirty="0"/>
              <a:t>Formations de l</a:t>
            </a:r>
            <a:r>
              <a:rPr lang="fr-FR" dirty="0"/>
              <a:t>’Investigateur Principal et </a:t>
            </a:r>
            <a:r>
              <a:rPr lang="fr-FR" noProof="0" dirty="0"/>
              <a:t>de l’équipe</a:t>
            </a:r>
            <a:endParaRPr lang="fr-FR" kern="0" dirty="0"/>
          </a:p>
        </p:txBody>
      </p:sp>
    </p:spTree>
    <p:extLst>
      <p:ext uri="{BB962C8B-B14F-4D97-AF65-F5344CB8AC3E}">
        <p14:creationId xmlns:p14="http://schemas.microsoft.com/office/powerpoint/2010/main" val="2393740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DA6B7E1E-FDCA-4A4A-AEF7-F2113431497D}"/>
              </a:ext>
            </a:extLst>
          </p:cNvPr>
          <p:cNvSpPr>
            <a:spLocks noGrp="1"/>
          </p:cNvSpPr>
          <p:nvPr>
            <p:ph type="dt" sz="half" idx="10"/>
          </p:nvPr>
        </p:nvSpPr>
        <p:spPr/>
        <p:txBody>
          <a:bodyPr/>
          <a:lstStyle/>
          <a:p>
            <a:r>
              <a:rPr lang="fr-FR">
                <a:solidFill>
                  <a:prstClr val="black"/>
                </a:solidFill>
              </a:rPr>
              <a:t>27 mai 2022</a:t>
            </a:r>
          </a:p>
        </p:txBody>
      </p:sp>
      <p:sp>
        <p:nvSpPr>
          <p:cNvPr id="5" name="Espace réservé du pied de page 4">
            <a:extLst>
              <a:ext uri="{FF2B5EF4-FFF2-40B4-BE49-F238E27FC236}">
                <a16:creationId xmlns:a16="http://schemas.microsoft.com/office/drawing/2014/main" id="{01B68D3E-32A2-4B52-A434-0F73E62EF5CB}"/>
              </a:ext>
            </a:extLst>
          </p:cNvPr>
          <p:cNvSpPr>
            <a:spLocks noGrp="1"/>
          </p:cNvSpPr>
          <p:nvPr>
            <p:ph type="ftr" sz="quarter" idx="11"/>
          </p:nvPr>
        </p:nvSpPr>
        <p:spPr/>
        <p:txBody>
          <a:bodyPr/>
          <a:lstStyle/>
          <a:p>
            <a:r>
              <a:rPr lang="fr-FR">
                <a:solidFill>
                  <a:prstClr val="black"/>
                </a:solidFill>
              </a:rPr>
              <a:t>0Formation_BPC_ICH_R2_France_FR.pptx - Copyright Sunnikan Consulting 2022 - Tous droits réservés</a:t>
            </a:r>
          </a:p>
        </p:txBody>
      </p:sp>
      <p:sp>
        <p:nvSpPr>
          <p:cNvPr id="6" name="Espace réservé du numéro de diapositive 5">
            <a:extLst>
              <a:ext uri="{FF2B5EF4-FFF2-40B4-BE49-F238E27FC236}">
                <a16:creationId xmlns:a16="http://schemas.microsoft.com/office/drawing/2014/main" id="{52F18449-D0ED-4260-87F3-E74274615216}"/>
              </a:ext>
            </a:extLst>
          </p:cNvPr>
          <p:cNvSpPr>
            <a:spLocks noGrp="1"/>
          </p:cNvSpPr>
          <p:nvPr>
            <p:ph type="sldNum" sz="quarter" idx="12"/>
          </p:nvPr>
        </p:nvSpPr>
        <p:spPr/>
        <p:txBody>
          <a:bodyPr/>
          <a:lstStyle/>
          <a:p>
            <a:fld id="{E1D61545-30E6-46C7-9396-3AB8FF037665}" type="slidenum">
              <a:rPr lang="fr-FR" smtClean="0">
                <a:solidFill>
                  <a:prstClr val="black"/>
                </a:solidFill>
              </a:rPr>
              <a:pPr/>
              <a:t>6</a:t>
            </a:fld>
            <a:endParaRPr lang="fr-FR">
              <a:solidFill>
                <a:prstClr val="black"/>
              </a:solidFill>
            </a:endParaRPr>
          </a:p>
        </p:txBody>
      </p:sp>
      <p:sp>
        <p:nvSpPr>
          <p:cNvPr id="7" name="Titre 6">
            <a:extLst>
              <a:ext uri="{FF2B5EF4-FFF2-40B4-BE49-F238E27FC236}">
                <a16:creationId xmlns:a16="http://schemas.microsoft.com/office/drawing/2014/main" id="{BFEC69C8-7BA3-4D31-B09C-60D8ABB49368}"/>
              </a:ext>
            </a:extLst>
          </p:cNvPr>
          <p:cNvSpPr>
            <a:spLocks noGrp="1"/>
          </p:cNvSpPr>
          <p:nvPr>
            <p:ph type="title"/>
          </p:nvPr>
        </p:nvSpPr>
        <p:spPr/>
        <p:txBody>
          <a:bodyPr/>
          <a:lstStyle/>
          <a:p>
            <a:r>
              <a:rPr lang="fr-FR" noProof="0" dirty="0"/>
              <a:t>Délégation de responsabilités</a:t>
            </a:r>
          </a:p>
        </p:txBody>
      </p:sp>
      <p:sp>
        <p:nvSpPr>
          <p:cNvPr id="8" name="Espace réservé du texte 7">
            <a:extLst>
              <a:ext uri="{FF2B5EF4-FFF2-40B4-BE49-F238E27FC236}">
                <a16:creationId xmlns:a16="http://schemas.microsoft.com/office/drawing/2014/main" id="{5F7A342E-C76B-485E-B6C3-4B1EB95C9836}"/>
              </a:ext>
            </a:extLst>
          </p:cNvPr>
          <p:cNvSpPr>
            <a:spLocks noGrp="1"/>
          </p:cNvSpPr>
          <p:nvPr>
            <p:ph type="body" sz="quarter" idx="13"/>
          </p:nvPr>
        </p:nvSpPr>
        <p:spPr>
          <a:xfrm>
            <a:off x="1080000" y="1556418"/>
            <a:ext cx="7308815" cy="4536878"/>
          </a:xfrm>
        </p:spPr>
        <p:txBody>
          <a:bodyPr/>
          <a:lstStyle/>
          <a:p>
            <a:r>
              <a:rPr lang="fr-FR" noProof="0" dirty="0"/>
              <a:t>Exigences : </a:t>
            </a:r>
          </a:p>
          <a:p>
            <a:pPr lvl="1"/>
            <a:r>
              <a:rPr lang="fr-FR" noProof="0" dirty="0"/>
              <a:t>Documentation de la délégation de responsabilité à l’équipe (</a:t>
            </a:r>
            <a:r>
              <a:rPr lang="fr-FR" dirty="0"/>
              <a:t>ICH GCP § 4.1.5 et §  4.2.6)</a:t>
            </a:r>
          </a:p>
          <a:p>
            <a:pPr lvl="1"/>
            <a:r>
              <a:rPr lang="fr-FR" noProof="0" dirty="0"/>
              <a:t>Vérifier la date de début de chaque intervenant</a:t>
            </a:r>
            <a:r>
              <a:rPr lang="fr-FR" dirty="0"/>
              <a:t> (pour vérifier de la formation, avant la première procédure effectuée)</a:t>
            </a:r>
            <a:endParaRPr lang="fr-FR" noProof="0" dirty="0"/>
          </a:p>
          <a:p>
            <a:r>
              <a:rPr lang="fr-FR" noProof="0" dirty="0">
                <a:solidFill>
                  <a:srgbClr val="003399"/>
                </a:solidFill>
                <a:ea typeface="+mn-ea"/>
              </a:rPr>
              <a:t>Outils </a:t>
            </a:r>
            <a:r>
              <a:rPr lang="fr-FR" sz="2000" noProof="0" dirty="0">
                <a:solidFill>
                  <a:srgbClr val="003399"/>
                </a:solidFill>
                <a:ea typeface="+mn-ea"/>
              </a:rPr>
              <a:t>: </a:t>
            </a:r>
          </a:p>
          <a:p>
            <a:pPr lvl="1"/>
            <a:r>
              <a:rPr lang="fr-FR" dirty="0">
                <a:hlinkClick r:id="rId2"/>
              </a:rPr>
              <a:t>part "</a:t>
            </a:r>
            <a:r>
              <a:rPr lang="fr-FR" dirty="0" err="1">
                <a:hlinkClick r:id="rId2"/>
              </a:rPr>
              <a:t>responsibilities</a:t>
            </a:r>
            <a:r>
              <a:rPr lang="fr-FR" dirty="0">
                <a:hlinkClick r:id="rId2"/>
              </a:rPr>
              <a:t>" of the CL</a:t>
            </a:r>
            <a:endParaRPr lang="fr-FR" dirty="0"/>
          </a:p>
          <a:p>
            <a:pPr lvl="1"/>
            <a:r>
              <a:rPr lang="en-US" dirty="0">
                <a:hlinkClick r:id="rId3"/>
              </a:rPr>
              <a:t>CL "Site Staff Delegation of Responsibilities &amp; protocol signature"</a:t>
            </a:r>
            <a:endParaRPr lang="fr-FR" dirty="0"/>
          </a:p>
          <a:p>
            <a:r>
              <a:rPr lang="fr-FR" dirty="0"/>
              <a:t>A voir : </a:t>
            </a:r>
          </a:p>
          <a:p>
            <a:pPr lvl="1"/>
            <a:r>
              <a:rPr lang="fr-FR" dirty="0"/>
              <a:t>Revue de la "</a:t>
            </a:r>
            <a:r>
              <a:rPr lang="fr-FR" dirty="0" err="1"/>
              <a:t>Delegation</a:t>
            </a:r>
            <a:r>
              <a:rPr lang="fr-FR" dirty="0"/>
              <a:t> Log" classée dans le classeur investigateur</a:t>
            </a:r>
          </a:p>
          <a:p>
            <a:pPr lvl="2"/>
            <a:r>
              <a:rPr lang="fr-FR" dirty="0"/>
              <a:t>Si non retrouvé, se référer a l’Investigateur Principal </a:t>
            </a:r>
            <a:endParaRPr lang="fr-FR" noProof="0" dirty="0"/>
          </a:p>
          <a:p>
            <a:endParaRPr lang="fr-FR" noProof="0" dirty="0"/>
          </a:p>
          <a:p>
            <a:pPr lvl="1"/>
            <a:endParaRPr lang="fr-FR" noProof="0" dirty="0"/>
          </a:p>
          <a:p>
            <a:pPr lvl="1"/>
            <a:endParaRPr lang="fr-FR" noProof="0" dirty="0"/>
          </a:p>
        </p:txBody>
      </p:sp>
      <p:sp>
        <p:nvSpPr>
          <p:cNvPr id="11" name="Rectangle 10">
            <a:extLst>
              <a:ext uri="{FF2B5EF4-FFF2-40B4-BE49-F238E27FC236}">
                <a16:creationId xmlns:a16="http://schemas.microsoft.com/office/drawing/2014/main" id="{D999E221-FBB7-4A39-8136-40DB907AECA8}"/>
              </a:ext>
            </a:extLst>
          </p:cNvPr>
          <p:cNvSpPr/>
          <p:nvPr/>
        </p:nvSpPr>
        <p:spPr>
          <a:xfrm>
            <a:off x="43200" y="188640"/>
            <a:ext cx="972000" cy="6118824"/>
          </a:xfrm>
          <a:prstGeom prst="rect">
            <a:avLst/>
          </a:prstGeom>
          <a:noFill/>
          <a:ln w="3175">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Picture 16" descr="ICH">
            <a:extLst>
              <a:ext uri="{FF2B5EF4-FFF2-40B4-BE49-F238E27FC236}">
                <a16:creationId xmlns:a16="http://schemas.microsoft.com/office/drawing/2014/main" id="{86C89986-4DF9-43A4-8690-DBC7993189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130" y="232497"/>
            <a:ext cx="216000" cy="1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9472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361327-FA0C-4005-8477-5993F01BC372}"/>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211662C7-5EFD-428C-BA79-82DC7F0E1F28}"/>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09E791DF-26FA-4DA9-ABA6-9CF155E93EC8}"/>
              </a:ext>
            </a:extLst>
          </p:cNvPr>
          <p:cNvSpPr>
            <a:spLocks noGrp="1"/>
          </p:cNvSpPr>
          <p:nvPr>
            <p:ph type="sldNum" sz="quarter" idx="12"/>
          </p:nvPr>
        </p:nvSpPr>
        <p:spPr/>
        <p:txBody>
          <a:bodyPr/>
          <a:lstStyle/>
          <a:p>
            <a:fld id="{E1D61545-30E6-46C7-9396-3AB8FF037665}" type="slidenum">
              <a:rPr lang="fr-FR" smtClean="0"/>
              <a:pPr/>
              <a:t>7</a:t>
            </a:fld>
            <a:endParaRPr lang="fr-FR"/>
          </a:p>
        </p:txBody>
      </p:sp>
      <p:sp>
        <p:nvSpPr>
          <p:cNvPr id="5" name="Titre 4">
            <a:extLst>
              <a:ext uri="{FF2B5EF4-FFF2-40B4-BE49-F238E27FC236}">
                <a16:creationId xmlns:a16="http://schemas.microsoft.com/office/drawing/2014/main" id="{ACD4DCD4-E0A6-456F-BEFC-B4720020E5D1}"/>
              </a:ext>
            </a:extLst>
          </p:cNvPr>
          <p:cNvSpPr>
            <a:spLocks noGrp="1"/>
          </p:cNvSpPr>
          <p:nvPr>
            <p:ph type="title"/>
          </p:nvPr>
        </p:nvSpPr>
        <p:spPr/>
        <p:txBody>
          <a:bodyPr/>
          <a:lstStyle/>
          <a:p>
            <a:r>
              <a:rPr lang="fr-FR" noProof="0" dirty="0"/>
              <a:t>Ressources du site d’investigation</a:t>
            </a:r>
          </a:p>
        </p:txBody>
      </p:sp>
      <p:sp>
        <p:nvSpPr>
          <p:cNvPr id="12" name="Espace réservé du texte 11">
            <a:extLst>
              <a:ext uri="{FF2B5EF4-FFF2-40B4-BE49-F238E27FC236}">
                <a16:creationId xmlns:a16="http://schemas.microsoft.com/office/drawing/2014/main" id="{D162F6BE-0FCE-49F3-B1BC-93AA1F5809F0}"/>
              </a:ext>
            </a:extLst>
          </p:cNvPr>
          <p:cNvSpPr>
            <a:spLocks noGrp="1"/>
          </p:cNvSpPr>
          <p:nvPr>
            <p:ph type="body" sz="quarter" idx="13"/>
          </p:nvPr>
        </p:nvSpPr>
        <p:spPr/>
        <p:txBody>
          <a:bodyPr/>
          <a:lstStyle/>
          <a:p>
            <a:r>
              <a:rPr lang="fr-FR" noProof="0" dirty="0"/>
              <a:t>Exigences </a:t>
            </a:r>
          </a:p>
          <a:p>
            <a:pPr lvl="1"/>
            <a:r>
              <a:rPr lang="fr-FR" noProof="0" dirty="0"/>
              <a:t>Temps et ressources suffisants et installations appropriés   </a:t>
            </a:r>
          </a:p>
          <a:p>
            <a:r>
              <a:rPr lang="fr-FR" noProof="0" dirty="0"/>
              <a:t>Outils </a:t>
            </a:r>
          </a:p>
          <a:p>
            <a:pPr lvl="1"/>
            <a:r>
              <a:rPr lang="fr-FR" noProof="0" dirty="0"/>
              <a:t>Interview de </a:t>
            </a:r>
            <a:r>
              <a:rPr lang="fr-FR" dirty="0"/>
              <a:t>l’Investigateur </a:t>
            </a:r>
            <a:r>
              <a:rPr lang="fr-FR" noProof="0" dirty="0"/>
              <a:t>Principal (</a:t>
            </a:r>
            <a:r>
              <a:rPr lang="fr-FR" noProof="0" dirty="0">
                <a:hlinkClick r:id="rId2"/>
              </a:rPr>
              <a:t>partie “</a:t>
            </a:r>
            <a:r>
              <a:rPr lang="fr-FR" noProof="0" dirty="0" err="1">
                <a:hlinkClick r:id="rId2"/>
              </a:rPr>
              <a:t>responsibilities</a:t>
            </a:r>
            <a:r>
              <a:rPr lang="fr-FR" noProof="0" dirty="0">
                <a:hlinkClick r:id="rId2"/>
              </a:rPr>
              <a:t>” de la CL</a:t>
            </a:r>
            <a:r>
              <a:rPr lang="fr-FR" noProof="0" dirty="0"/>
              <a:t>)</a:t>
            </a:r>
          </a:p>
          <a:p>
            <a:r>
              <a:rPr lang="fr-FR" noProof="0" dirty="0"/>
              <a:t>Référentiels </a:t>
            </a:r>
          </a:p>
          <a:p>
            <a:pPr lvl="1"/>
            <a:r>
              <a:rPr lang="fr-FR" i="1" dirty="0"/>
              <a:t>"</a:t>
            </a:r>
            <a:r>
              <a:rPr lang="en-US" i="1" dirty="0"/>
              <a:t>The investigator should have sufficient time to properly conduct and complete the trial within the agreed trial period"</a:t>
            </a:r>
            <a:r>
              <a:rPr lang="fr-FR" noProof="0" dirty="0"/>
              <a:t> (ICH GCP § 4.2.2) </a:t>
            </a:r>
          </a:p>
          <a:p>
            <a:pPr lvl="1"/>
            <a:r>
              <a:rPr lang="fr-FR" i="1" dirty="0"/>
              <a:t>"</a:t>
            </a:r>
            <a:r>
              <a:rPr lang="en-US" i="1" dirty="0"/>
              <a:t>The investigator should have available an adequate number of qualified staff and adequate facilities for the foreseen duration of the trial to conduct the trial properly and safely"</a:t>
            </a:r>
            <a:r>
              <a:rPr lang="fr-FR" noProof="0" dirty="0"/>
              <a:t> (ICH GCP § 4.2.3)</a:t>
            </a:r>
          </a:p>
        </p:txBody>
      </p:sp>
      <p:sp>
        <p:nvSpPr>
          <p:cNvPr id="10" name="Rectangle 9">
            <a:extLst>
              <a:ext uri="{FF2B5EF4-FFF2-40B4-BE49-F238E27FC236}">
                <a16:creationId xmlns:a16="http://schemas.microsoft.com/office/drawing/2014/main" id="{F2C20486-1A1E-4A0F-A1C6-ADD3DEB4B6D6}"/>
              </a:ext>
            </a:extLst>
          </p:cNvPr>
          <p:cNvSpPr/>
          <p:nvPr/>
        </p:nvSpPr>
        <p:spPr>
          <a:xfrm>
            <a:off x="43200" y="188640"/>
            <a:ext cx="972000" cy="6118824"/>
          </a:xfrm>
          <a:prstGeom prst="rect">
            <a:avLst/>
          </a:prstGeom>
          <a:noFill/>
          <a:ln w="3175">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Picture 16" descr="ICH">
            <a:extLst>
              <a:ext uri="{FF2B5EF4-FFF2-40B4-BE49-F238E27FC236}">
                <a16:creationId xmlns:a16="http://schemas.microsoft.com/office/drawing/2014/main" id="{52171C76-13A2-49F2-8606-8CABA26420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130" y="232497"/>
            <a:ext cx="216000" cy="1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0503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D361327-FA0C-4005-8477-5993F01BC372}"/>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211662C7-5EFD-428C-BA79-82DC7F0E1F28}"/>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09E791DF-26FA-4DA9-ABA6-9CF155E93EC8}"/>
              </a:ext>
            </a:extLst>
          </p:cNvPr>
          <p:cNvSpPr>
            <a:spLocks noGrp="1"/>
          </p:cNvSpPr>
          <p:nvPr>
            <p:ph type="sldNum" sz="quarter" idx="12"/>
          </p:nvPr>
        </p:nvSpPr>
        <p:spPr/>
        <p:txBody>
          <a:bodyPr/>
          <a:lstStyle/>
          <a:p>
            <a:fld id="{E1D61545-30E6-46C7-9396-3AB8FF037665}" type="slidenum">
              <a:rPr lang="fr-FR" smtClean="0"/>
              <a:pPr/>
              <a:t>8</a:t>
            </a:fld>
            <a:endParaRPr lang="fr-FR"/>
          </a:p>
        </p:txBody>
      </p:sp>
      <p:sp>
        <p:nvSpPr>
          <p:cNvPr id="5" name="Titre 4">
            <a:extLst>
              <a:ext uri="{FF2B5EF4-FFF2-40B4-BE49-F238E27FC236}">
                <a16:creationId xmlns:a16="http://schemas.microsoft.com/office/drawing/2014/main" id="{ACD4DCD4-E0A6-456F-BEFC-B4720020E5D1}"/>
              </a:ext>
            </a:extLst>
          </p:cNvPr>
          <p:cNvSpPr>
            <a:spLocks noGrp="1"/>
          </p:cNvSpPr>
          <p:nvPr>
            <p:ph type="title"/>
          </p:nvPr>
        </p:nvSpPr>
        <p:spPr/>
        <p:txBody>
          <a:bodyPr/>
          <a:lstStyle/>
          <a:p>
            <a:r>
              <a:rPr lang="fr-FR" noProof="0" dirty="0"/>
              <a:t>Ressources du site d’investigation</a:t>
            </a:r>
          </a:p>
        </p:txBody>
      </p:sp>
      <p:sp>
        <p:nvSpPr>
          <p:cNvPr id="12" name="Espace réservé du texte 11">
            <a:extLst>
              <a:ext uri="{FF2B5EF4-FFF2-40B4-BE49-F238E27FC236}">
                <a16:creationId xmlns:a16="http://schemas.microsoft.com/office/drawing/2014/main" id="{D162F6BE-0FCE-49F3-B1BC-93AA1F5809F0}"/>
              </a:ext>
            </a:extLst>
          </p:cNvPr>
          <p:cNvSpPr>
            <a:spLocks noGrp="1"/>
          </p:cNvSpPr>
          <p:nvPr>
            <p:ph type="body" sz="quarter" idx="13"/>
          </p:nvPr>
        </p:nvSpPr>
        <p:spPr/>
        <p:txBody>
          <a:bodyPr/>
          <a:lstStyle/>
          <a:p>
            <a:r>
              <a:rPr lang="fr-FR" noProof="0" dirty="0"/>
              <a:t>Exigences </a:t>
            </a:r>
          </a:p>
          <a:p>
            <a:pPr lvl="1"/>
            <a:r>
              <a:rPr lang="fr-FR" noProof="0" dirty="0"/>
              <a:t>Accès à l’eCRF (Id et mot de passe personnel, pour chaque personne du site, participant à l’étude)</a:t>
            </a:r>
          </a:p>
          <a:p>
            <a:pPr lvl="1"/>
            <a:r>
              <a:rPr lang="fr-FR" noProof="0" dirty="0"/>
              <a:t>Les locaux et les équipements, répondent aux exigences du protocole </a:t>
            </a:r>
          </a:p>
          <a:p>
            <a:r>
              <a:rPr lang="fr-FR" noProof="0" dirty="0"/>
              <a:t>Outils </a:t>
            </a:r>
          </a:p>
          <a:p>
            <a:pPr lvl="1"/>
            <a:r>
              <a:rPr lang="fr-FR" noProof="0" dirty="0"/>
              <a:t>Interview de l’équipe investigatrice et de l’ARC</a:t>
            </a:r>
          </a:p>
          <a:p>
            <a:pPr lvl="1"/>
            <a:r>
              <a:rPr lang="fr-FR" noProof="0" dirty="0"/>
              <a:t>Visite du/des service(s) hospitalier(s) </a:t>
            </a:r>
          </a:p>
          <a:p>
            <a:pPr lvl="2"/>
            <a:r>
              <a:rPr lang="fr-FR" noProof="0" dirty="0"/>
              <a:t>i.e., armoire de stockage, bureau des Coordinateur d’Etude, réfrigérateur, congélateur</a:t>
            </a:r>
          </a:p>
          <a:p>
            <a:pPr lvl="2"/>
            <a:r>
              <a:rPr lang="fr-FR" noProof="0" dirty="0"/>
              <a:t>Identifier dans le protocole ce qui est applicable/pertinent</a:t>
            </a:r>
          </a:p>
          <a:p>
            <a:r>
              <a:rPr lang="fr-FR" noProof="0" dirty="0"/>
              <a:t>Référentiels </a:t>
            </a:r>
          </a:p>
          <a:p>
            <a:pPr lvl="1"/>
            <a:r>
              <a:rPr lang="fr-FR" i="1" dirty="0"/>
              <a:t>"</a:t>
            </a:r>
            <a:r>
              <a:rPr lang="en-US" i="1" dirty="0"/>
              <a:t>Verifying that the investigator has adequate qualifications and resources (see 4.1, 4.2, 5.6) and remain adequate throughout the trial period, that facilities, including laboratories, equipment, and staff, are adequate to safely and properly conduct the trial and remain adequate throughout the trial period."</a:t>
            </a:r>
            <a:r>
              <a:rPr lang="fr-FR" noProof="0" dirty="0"/>
              <a:t> (ICH GCP § 5.18.4 (b))</a:t>
            </a:r>
          </a:p>
        </p:txBody>
      </p:sp>
      <p:sp>
        <p:nvSpPr>
          <p:cNvPr id="10" name="Rectangle 9">
            <a:extLst>
              <a:ext uri="{FF2B5EF4-FFF2-40B4-BE49-F238E27FC236}">
                <a16:creationId xmlns:a16="http://schemas.microsoft.com/office/drawing/2014/main" id="{F2C20486-1A1E-4A0F-A1C6-ADD3DEB4B6D6}"/>
              </a:ext>
            </a:extLst>
          </p:cNvPr>
          <p:cNvSpPr/>
          <p:nvPr/>
        </p:nvSpPr>
        <p:spPr>
          <a:xfrm>
            <a:off x="43200" y="188640"/>
            <a:ext cx="972000" cy="6118824"/>
          </a:xfrm>
          <a:prstGeom prst="rect">
            <a:avLst/>
          </a:prstGeom>
          <a:noFill/>
          <a:ln w="3175">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Picture 16" descr="ICH">
            <a:extLst>
              <a:ext uri="{FF2B5EF4-FFF2-40B4-BE49-F238E27FC236}">
                <a16:creationId xmlns:a16="http://schemas.microsoft.com/office/drawing/2014/main" id="{52171C76-13A2-49F2-8606-8CABA26420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130" y="232497"/>
            <a:ext cx="216000" cy="1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9116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13B4588-B502-49EE-A660-08FD44D69628}"/>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2574943E-6BA9-4BB7-A06F-39335BEC12C8}"/>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AEA7F732-E167-4C5F-9228-4EF7DB5C94DB}"/>
              </a:ext>
            </a:extLst>
          </p:cNvPr>
          <p:cNvSpPr>
            <a:spLocks noGrp="1"/>
          </p:cNvSpPr>
          <p:nvPr>
            <p:ph type="sldNum" sz="quarter" idx="12"/>
          </p:nvPr>
        </p:nvSpPr>
        <p:spPr/>
        <p:txBody>
          <a:bodyPr/>
          <a:lstStyle/>
          <a:p>
            <a:fld id="{E1D61545-30E6-46C7-9396-3AB8FF037665}" type="slidenum">
              <a:rPr lang="fr-FR" smtClean="0"/>
              <a:pPr/>
              <a:t>9</a:t>
            </a:fld>
            <a:endParaRPr lang="fr-FR"/>
          </a:p>
        </p:txBody>
      </p:sp>
      <p:sp>
        <p:nvSpPr>
          <p:cNvPr id="7" name="Titre 6">
            <a:extLst>
              <a:ext uri="{FF2B5EF4-FFF2-40B4-BE49-F238E27FC236}">
                <a16:creationId xmlns:a16="http://schemas.microsoft.com/office/drawing/2014/main" id="{3D49219B-0F41-493D-AFCC-B5777CD3E4C8}"/>
              </a:ext>
            </a:extLst>
          </p:cNvPr>
          <p:cNvSpPr>
            <a:spLocks noGrp="1"/>
          </p:cNvSpPr>
          <p:nvPr>
            <p:ph type="title"/>
          </p:nvPr>
        </p:nvSpPr>
        <p:spPr/>
        <p:txBody>
          <a:bodyPr/>
          <a:lstStyle/>
          <a:p>
            <a:r>
              <a:rPr lang="fr-FR" noProof="0" dirty="0"/>
              <a:t>Tableau récapitulatif à compléter pendant l’audit</a:t>
            </a:r>
          </a:p>
        </p:txBody>
      </p:sp>
      <p:sp>
        <p:nvSpPr>
          <p:cNvPr id="12" name="Espace réservé du texte 11">
            <a:extLst>
              <a:ext uri="{FF2B5EF4-FFF2-40B4-BE49-F238E27FC236}">
                <a16:creationId xmlns:a16="http://schemas.microsoft.com/office/drawing/2014/main" id="{1E06D772-B0C7-4B86-A5F7-3ABD6E1656FA}"/>
              </a:ext>
            </a:extLst>
          </p:cNvPr>
          <p:cNvSpPr>
            <a:spLocks noGrp="1"/>
          </p:cNvSpPr>
          <p:nvPr>
            <p:ph type="body" sz="quarter" idx="13"/>
          </p:nvPr>
        </p:nvSpPr>
        <p:spPr>
          <a:xfrm>
            <a:off x="899592" y="5642986"/>
            <a:ext cx="6192688" cy="488080"/>
          </a:xfrm>
        </p:spPr>
        <p:txBody>
          <a:bodyPr/>
          <a:lstStyle/>
          <a:p>
            <a:r>
              <a:rPr lang="fr-FR" noProof="0" dirty="0"/>
              <a:t>A adapter en fonction du matériel présent sur le site d’investigation</a:t>
            </a:r>
          </a:p>
        </p:txBody>
      </p:sp>
      <p:graphicFrame>
        <p:nvGraphicFramePr>
          <p:cNvPr id="11" name="Tableau 10">
            <a:extLst>
              <a:ext uri="{FF2B5EF4-FFF2-40B4-BE49-F238E27FC236}">
                <a16:creationId xmlns:a16="http://schemas.microsoft.com/office/drawing/2014/main" id="{953D622F-D70A-4779-A530-87C658AEF4C4}"/>
              </a:ext>
            </a:extLst>
          </p:cNvPr>
          <p:cNvGraphicFramePr>
            <a:graphicFrameLocks noGrp="1"/>
          </p:cNvGraphicFramePr>
          <p:nvPr>
            <p:extLst>
              <p:ext uri="{D42A27DB-BD31-4B8C-83A1-F6EECF244321}">
                <p14:modId xmlns:p14="http://schemas.microsoft.com/office/powerpoint/2010/main" val="3281223476"/>
              </p:ext>
            </p:extLst>
          </p:nvPr>
        </p:nvGraphicFramePr>
        <p:xfrm>
          <a:off x="899592" y="761975"/>
          <a:ext cx="7416824" cy="4708521"/>
        </p:xfrm>
        <a:graphic>
          <a:graphicData uri="http://schemas.openxmlformats.org/drawingml/2006/table">
            <a:tbl>
              <a:tblPr firstRow="1" bandRow="1">
                <a:tableStyleId>{5940675A-B579-460E-94D1-54222C63F5DA}</a:tableStyleId>
              </a:tblPr>
              <a:tblGrid>
                <a:gridCol w="1823197">
                  <a:extLst>
                    <a:ext uri="{9D8B030D-6E8A-4147-A177-3AD203B41FA5}">
                      <a16:colId xmlns:a16="http://schemas.microsoft.com/office/drawing/2014/main" val="2666557541"/>
                    </a:ext>
                  </a:extLst>
                </a:gridCol>
                <a:gridCol w="2569291">
                  <a:extLst>
                    <a:ext uri="{9D8B030D-6E8A-4147-A177-3AD203B41FA5}">
                      <a16:colId xmlns:a16="http://schemas.microsoft.com/office/drawing/2014/main" val="1412399509"/>
                    </a:ext>
                  </a:extLst>
                </a:gridCol>
                <a:gridCol w="1617307">
                  <a:extLst>
                    <a:ext uri="{9D8B030D-6E8A-4147-A177-3AD203B41FA5}">
                      <a16:colId xmlns:a16="http://schemas.microsoft.com/office/drawing/2014/main" val="411004230"/>
                    </a:ext>
                  </a:extLst>
                </a:gridCol>
                <a:gridCol w="1407029">
                  <a:extLst>
                    <a:ext uri="{9D8B030D-6E8A-4147-A177-3AD203B41FA5}">
                      <a16:colId xmlns:a16="http://schemas.microsoft.com/office/drawing/2014/main" val="3642439443"/>
                    </a:ext>
                  </a:extLst>
                </a:gridCol>
              </a:tblGrid>
              <a:tr h="797347">
                <a:tc>
                  <a:txBody>
                    <a:bodyPr/>
                    <a:lstStyle/>
                    <a:p>
                      <a:pPr marL="0" algn="ctr" defTabSz="914400" rtl="0" eaLnBrk="1" latinLnBrk="0" hangingPunct="1"/>
                      <a:r>
                        <a:rPr lang="fr-FR" sz="1400" b="1" kern="1200" noProof="0">
                          <a:solidFill>
                            <a:srgbClr val="FF0000"/>
                          </a:solidFill>
                          <a:latin typeface="+mn-lt"/>
                          <a:ea typeface="+mn-ea"/>
                          <a:cs typeface="+mn-cs"/>
                        </a:rPr>
                        <a:t>Equipements</a:t>
                      </a:r>
                    </a:p>
                  </a:txBody>
                  <a:tcPr>
                    <a:solidFill>
                      <a:srgbClr val="FFFFCC"/>
                    </a:solidFill>
                  </a:tcPr>
                </a:tc>
                <a:tc>
                  <a:txBody>
                    <a:bodyPr/>
                    <a:lstStyle/>
                    <a:p>
                      <a:pPr marL="0" algn="ctr" defTabSz="914400" rtl="0" eaLnBrk="1" latinLnBrk="0" hangingPunct="1"/>
                      <a:r>
                        <a:rPr lang="fr-FR" sz="1400" b="1" kern="1200" noProof="0">
                          <a:solidFill>
                            <a:srgbClr val="FF0000"/>
                          </a:solidFill>
                          <a:latin typeface="+mn-lt"/>
                          <a:ea typeface="+mn-ea"/>
                          <a:cs typeface="+mn-cs"/>
                        </a:rPr>
                        <a:t>Caractéristiques</a:t>
                      </a:r>
                    </a:p>
                  </a:txBody>
                  <a:tcPr>
                    <a:solidFill>
                      <a:srgbClr val="FFFFCC"/>
                    </a:solidFill>
                  </a:tcPr>
                </a:tc>
                <a:tc>
                  <a:txBody>
                    <a:bodyPr/>
                    <a:lstStyle/>
                    <a:p>
                      <a:pPr marL="0" algn="ctr" defTabSz="914400" rtl="0" eaLnBrk="1" latinLnBrk="0" hangingPunct="1"/>
                      <a:r>
                        <a:rPr lang="en-US" sz="1400" b="1" kern="1200" noProof="0" dirty="0" err="1">
                          <a:solidFill>
                            <a:srgbClr val="FF0000"/>
                          </a:solidFill>
                          <a:latin typeface="+mn-lt"/>
                          <a:ea typeface="+mn-ea"/>
                          <a:cs typeface="+mn-cs"/>
                        </a:rPr>
                        <a:t>Localisation</a:t>
                      </a:r>
                      <a:endParaRPr lang="fr-FR" sz="1400" b="1" kern="1200" noProof="0" dirty="0">
                        <a:solidFill>
                          <a:srgbClr val="FF0000"/>
                        </a:solidFill>
                        <a:latin typeface="+mn-lt"/>
                        <a:ea typeface="+mn-ea"/>
                        <a:cs typeface="+mn-cs"/>
                      </a:endParaRPr>
                    </a:p>
                  </a:txBody>
                  <a:tcPr>
                    <a:solidFill>
                      <a:srgbClr val="FFFFCC"/>
                    </a:solidFill>
                  </a:tcPr>
                </a:tc>
                <a:tc>
                  <a:txBody>
                    <a:bodyPr/>
                    <a:lstStyle/>
                    <a:p>
                      <a:pPr marL="0" algn="ctr" defTabSz="914400" rtl="0" eaLnBrk="1" latinLnBrk="0" hangingPunct="1"/>
                      <a:r>
                        <a:rPr lang="fr-FR" sz="1400" b="1" kern="1200" noProof="0" dirty="0">
                          <a:solidFill>
                            <a:srgbClr val="FF0000"/>
                          </a:solidFill>
                          <a:latin typeface="+mn-lt"/>
                          <a:ea typeface="+mn-ea"/>
                          <a:cs typeface="+mn-cs"/>
                        </a:rPr>
                        <a:t>Commentaires</a:t>
                      </a:r>
                    </a:p>
                  </a:txBody>
                  <a:tcPr>
                    <a:solidFill>
                      <a:srgbClr val="FFFFCC"/>
                    </a:solidFill>
                  </a:tcPr>
                </a:tc>
                <a:extLst>
                  <a:ext uri="{0D108BD9-81ED-4DB2-BD59-A6C34878D82A}">
                    <a16:rowId xmlns:a16="http://schemas.microsoft.com/office/drawing/2014/main" val="1665913548"/>
                  </a:ext>
                </a:extLst>
              </a:tr>
              <a:tr h="426789">
                <a:tc>
                  <a:txBody>
                    <a:bodyPr/>
                    <a:lstStyle/>
                    <a:p>
                      <a:pPr marL="0" algn="l" defTabSz="914400" rtl="0" eaLnBrk="1" latinLnBrk="0" hangingPunct="1"/>
                      <a:r>
                        <a:rPr lang="fr-FR" sz="1400" b="0" kern="1200" noProof="0">
                          <a:solidFill>
                            <a:schemeClr val="tx1"/>
                          </a:solidFill>
                          <a:latin typeface="+mn-lt"/>
                          <a:ea typeface="+mn-ea"/>
                          <a:cs typeface="+mn-cs"/>
                        </a:rPr>
                        <a:t>Sonde (pour tout les équipements necéssitant un suivi de temperature)</a:t>
                      </a:r>
                    </a:p>
                  </a:txBody>
                  <a:tcPr/>
                </a:tc>
                <a:tc>
                  <a:txBody>
                    <a:bodyPr/>
                    <a:lstStyle/>
                    <a:p>
                      <a:pPr marL="285750" indent="-285750" algn="l" defTabSz="914400" rtl="0" eaLnBrk="1" latinLnBrk="0" hangingPunct="1">
                        <a:buFont typeface="Arial" panose="020B0604020202020204" pitchFamily="34" charset="0"/>
                        <a:buChar char="•"/>
                      </a:pPr>
                      <a:r>
                        <a:rPr lang="fr-FR" sz="1400" b="0" kern="1200" noProof="0" dirty="0">
                          <a:solidFill>
                            <a:schemeClr val="tx1"/>
                          </a:solidFill>
                          <a:latin typeface="+mn-lt"/>
                          <a:ea typeface="+mn-ea"/>
                          <a:cs typeface="+mn-cs"/>
                        </a:rPr>
                        <a:t>Numéro de série</a:t>
                      </a:r>
                    </a:p>
                    <a:p>
                      <a:pPr marL="285750" indent="-285750" algn="l" defTabSz="914400" rtl="0" eaLnBrk="1" latinLnBrk="0" hangingPunct="1">
                        <a:buFont typeface="Arial" panose="020B0604020202020204" pitchFamily="34" charset="0"/>
                        <a:buChar char="•"/>
                      </a:pPr>
                      <a:r>
                        <a:rPr lang="fr-FR" sz="1400" b="0" kern="1200" noProof="0" dirty="0">
                          <a:solidFill>
                            <a:schemeClr val="tx1"/>
                          </a:solidFill>
                          <a:latin typeface="+mn-lt"/>
                          <a:ea typeface="+mn-ea"/>
                          <a:cs typeface="+mn-cs"/>
                        </a:rPr>
                        <a:t>Certificat de calibration (dans l’ISF)</a:t>
                      </a:r>
                    </a:p>
                    <a:p>
                      <a:pPr marL="285750" indent="-285750" algn="l" defTabSz="914400" rtl="0" eaLnBrk="1" latinLnBrk="0" hangingPunct="1">
                        <a:buFont typeface="Arial" panose="020B0604020202020204" pitchFamily="34" charset="0"/>
                        <a:buChar char="•"/>
                      </a:pPr>
                      <a:r>
                        <a:rPr lang="fr-FR" sz="1400" b="0" kern="1200" noProof="0" dirty="0">
                          <a:solidFill>
                            <a:schemeClr val="tx1"/>
                          </a:solidFill>
                          <a:latin typeface="+mn-lt"/>
                          <a:ea typeface="+mn-ea"/>
                          <a:cs typeface="+mn-cs"/>
                        </a:rPr>
                        <a:t>Alarme </a:t>
                      </a:r>
                    </a:p>
                    <a:p>
                      <a:pPr marL="285750" indent="-285750" algn="l" defTabSz="914400" rtl="0" eaLnBrk="1" latinLnBrk="0" hangingPunct="1">
                        <a:buFont typeface="Arial" panose="020B0604020202020204" pitchFamily="34" charset="0"/>
                        <a:buChar char="•"/>
                      </a:pPr>
                      <a:r>
                        <a:rPr lang="fr-FR" sz="1400" b="0" kern="1200" noProof="0" dirty="0">
                          <a:solidFill>
                            <a:schemeClr val="tx1"/>
                          </a:solidFill>
                          <a:latin typeface="+mn-lt"/>
                          <a:ea typeface="+mn-ea"/>
                          <a:cs typeface="+mn-cs"/>
                        </a:rPr>
                        <a:t>Fournisseur</a:t>
                      </a:r>
                    </a:p>
                  </a:txBody>
                  <a:tcPr/>
                </a:tc>
                <a:tc>
                  <a:txBody>
                    <a:bodyPr/>
                    <a:lstStyle/>
                    <a:p>
                      <a:pPr marL="285750" indent="-285750" algn="l" defTabSz="914400" rtl="0" eaLnBrk="1" latinLnBrk="0" hangingPunct="1">
                        <a:buFont typeface="Arial" panose="020B0604020202020204" pitchFamily="34" charset="0"/>
                        <a:buChar char="•"/>
                      </a:pPr>
                      <a:endParaRPr lang="fr-FR" sz="1400" b="0" kern="1200" noProof="0" dirty="0">
                        <a:solidFill>
                          <a:schemeClr val="tx1"/>
                        </a:solidFill>
                        <a:latin typeface="+mn-lt"/>
                        <a:ea typeface="+mn-ea"/>
                        <a:cs typeface="+mn-cs"/>
                      </a:endParaRPr>
                    </a:p>
                  </a:txBody>
                  <a:tcPr/>
                </a:tc>
                <a:tc>
                  <a:txBody>
                    <a:bodyPr/>
                    <a:lstStyle/>
                    <a:p>
                      <a:pPr marL="0" algn="ctr" defTabSz="914400" rtl="0" eaLnBrk="1" latinLnBrk="0" hangingPunct="1"/>
                      <a:endParaRPr lang="fr-FR" sz="1400" b="0" kern="1200" noProof="0">
                        <a:solidFill>
                          <a:schemeClr val="tx1"/>
                        </a:solidFill>
                        <a:latin typeface="+mn-lt"/>
                        <a:ea typeface="+mn-ea"/>
                        <a:cs typeface="+mn-cs"/>
                      </a:endParaRPr>
                    </a:p>
                  </a:txBody>
                  <a:tcPr/>
                </a:tc>
                <a:extLst>
                  <a:ext uri="{0D108BD9-81ED-4DB2-BD59-A6C34878D82A}">
                    <a16:rowId xmlns:a16="http://schemas.microsoft.com/office/drawing/2014/main" val="4257650187"/>
                  </a:ext>
                </a:extLst>
              </a:tr>
              <a:tr h="797347">
                <a:tc>
                  <a:txBody>
                    <a:bodyPr/>
                    <a:lstStyle/>
                    <a:p>
                      <a:pPr marL="0" algn="l" defTabSz="914400" rtl="0" eaLnBrk="1" latinLnBrk="0" hangingPunct="1"/>
                      <a:r>
                        <a:rPr lang="fr-FR" sz="1400" b="0" kern="1200" noProof="0" dirty="0">
                          <a:solidFill>
                            <a:schemeClr val="tx1"/>
                          </a:solidFill>
                          <a:latin typeface="+mn-lt"/>
                          <a:ea typeface="+mn-ea"/>
                          <a:cs typeface="+mn-cs"/>
                        </a:rPr>
                        <a:t>Centrifugeuse</a:t>
                      </a:r>
                    </a:p>
                  </a:txBody>
                  <a:tcPr/>
                </a:tc>
                <a:tc>
                  <a:txBody>
                    <a:bodyPr/>
                    <a:lstStyle/>
                    <a:p>
                      <a:pPr marL="285750" indent="-285750" algn="l" defTabSz="914400" rtl="0" eaLnBrk="1" latinLnBrk="0" hangingPunct="1">
                        <a:buFont typeface="Arial" panose="020B0604020202020204" pitchFamily="34" charset="0"/>
                        <a:buChar char="•"/>
                      </a:pPr>
                      <a:r>
                        <a:rPr lang="fr-FR" sz="1400" b="0" kern="1200" noProof="0">
                          <a:solidFill>
                            <a:schemeClr val="tx1"/>
                          </a:solidFill>
                          <a:latin typeface="+mn-lt"/>
                          <a:ea typeface="+mn-ea"/>
                          <a:cs typeface="+mn-cs"/>
                        </a:rPr>
                        <a:t>Réfrigéré : oui / non</a:t>
                      </a:r>
                    </a:p>
                    <a:p>
                      <a:pPr marL="285750" indent="-285750" algn="l" defTabSz="914400" rtl="0" eaLnBrk="1" latinLnBrk="0" hangingPunct="1">
                        <a:buFont typeface="Arial" panose="020B0604020202020204" pitchFamily="34" charset="0"/>
                        <a:buChar char="•"/>
                      </a:pPr>
                      <a:r>
                        <a:rPr lang="fr-FR" sz="1400" b="0" kern="1200" noProof="0">
                          <a:solidFill>
                            <a:schemeClr val="tx1"/>
                          </a:solidFill>
                          <a:latin typeface="+mn-lt"/>
                          <a:ea typeface="+mn-ea"/>
                          <a:cs typeface="+mn-cs"/>
                        </a:rPr>
                        <a:t>Date de calibration : XX/XX/XXXX</a:t>
                      </a:r>
                    </a:p>
                    <a:p>
                      <a:pPr marL="285750" indent="-285750" algn="l" defTabSz="914400" rtl="0" eaLnBrk="1" latinLnBrk="0" hangingPunct="1">
                        <a:buFont typeface="Arial" panose="020B0604020202020204" pitchFamily="34" charset="0"/>
                        <a:buChar char="•"/>
                      </a:pPr>
                      <a:r>
                        <a:rPr lang="fr-FR" sz="1400" b="0" kern="1200" noProof="0">
                          <a:solidFill>
                            <a:schemeClr val="tx1"/>
                          </a:solidFill>
                          <a:latin typeface="+mn-lt"/>
                          <a:ea typeface="+mn-ea"/>
                          <a:cs typeface="+mn-cs"/>
                        </a:rPr>
                        <a:t>Modèle et numéro de lot</a:t>
                      </a:r>
                    </a:p>
                    <a:p>
                      <a:pPr marL="285750" indent="-285750" algn="l" defTabSz="914400" rtl="0" eaLnBrk="1" latinLnBrk="0" hangingPunct="1">
                        <a:buFont typeface="Arial" panose="020B0604020202020204" pitchFamily="34" charset="0"/>
                        <a:buChar char="•"/>
                      </a:pPr>
                      <a:r>
                        <a:rPr lang="fr-FR" sz="1400" b="0" kern="1200" noProof="0">
                          <a:solidFill>
                            <a:schemeClr val="tx1"/>
                          </a:solidFill>
                          <a:latin typeface="+mn-lt"/>
                          <a:ea typeface="+mn-ea"/>
                          <a:cs typeface="+mn-cs"/>
                        </a:rPr>
                        <a:t>Fournisseurs </a:t>
                      </a:r>
                    </a:p>
                  </a:txBody>
                  <a:tcPr/>
                </a:tc>
                <a:tc>
                  <a:txBody>
                    <a:bodyPr/>
                    <a:lstStyle/>
                    <a:p>
                      <a:pPr marL="285750" indent="-285750" algn="l" defTabSz="914400" rtl="0" eaLnBrk="1" latinLnBrk="0" hangingPunct="1">
                        <a:buFont typeface="Arial" panose="020B0604020202020204" pitchFamily="34" charset="0"/>
                        <a:buChar char="•"/>
                      </a:pPr>
                      <a:endParaRPr lang="fr-FR" sz="1400" b="0" kern="1200" noProof="0">
                        <a:solidFill>
                          <a:schemeClr val="tx1"/>
                        </a:solidFill>
                        <a:latin typeface="+mn-lt"/>
                        <a:ea typeface="+mn-ea"/>
                        <a:cs typeface="+mn-cs"/>
                      </a:endParaRPr>
                    </a:p>
                  </a:txBody>
                  <a:tcPr/>
                </a:tc>
                <a:tc>
                  <a:txBody>
                    <a:bodyPr/>
                    <a:lstStyle/>
                    <a:p>
                      <a:pPr marL="0" algn="ctr" defTabSz="914400" rtl="0" eaLnBrk="1" latinLnBrk="0" hangingPunct="1"/>
                      <a:endParaRPr lang="fr-FR" sz="1400" b="0" kern="1200" noProof="0">
                        <a:solidFill>
                          <a:schemeClr val="tx1"/>
                        </a:solidFill>
                        <a:latin typeface="+mn-lt"/>
                        <a:ea typeface="+mn-ea"/>
                        <a:cs typeface="+mn-cs"/>
                      </a:endParaRPr>
                    </a:p>
                  </a:txBody>
                  <a:tcPr/>
                </a:tc>
                <a:extLst>
                  <a:ext uri="{0D108BD9-81ED-4DB2-BD59-A6C34878D82A}">
                    <a16:rowId xmlns:a16="http://schemas.microsoft.com/office/drawing/2014/main" val="2609316550"/>
                  </a:ext>
                </a:extLst>
              </a:tr>
              <a:tr h="797347">
                <a:tc>
                  <a:txBody>
                    <a:bodyPr/>
                    <a:lstStyle/>
                    <a:p>
                      <a:pPr marL="0" algn="l" defTabSz="914400" rtl="0" eaLnBrk="1" latinLnBrk="0" hangingPunct="1"/>
                      <a:r>
                        <a:rPr lang="fr-FR" sz="1400" b="0" kern="1200" noProof="0">
                          <a:solidFill>
                            <a:schemeClr val="tx1"/>
                          </a:solidFill>
                          <a:latin typeface="+mn-lt"/>
                          <a:ea typeface="+mn-ea"/>
                          <a:cs typeface="+mn-cs"/>
                        </a:rPr>
                        <a:t>Réfrigérateur </a:t>
                      </a:r>
                    </a:p>
                  </a:txBody>
                  <a:tcPr/>
                </a:tc>
                <a:tc>
                  <a:txBody>
                    <a:bodyPr/>
                    <a:lstStyle/>
                    <a:p>
                      <a:pPr marL="285750" indent="-285750" algn="l" defTabSz="914400" rtl="0" eaLnBrk="1" latinLnBrk="0" hangingPunct="1">
                        <a:buFont typeface="Arial" panose="020B0604020202020204" pitchFamily="34" charset="0"/>
                        <a:buChar char="•"/>
                      </a:pPr>
                      <a:r>
                        <a:rPr lang="fr-FR" sz="1400" b="0" kern="1200" noProof="0">
                          <a:solidFill>
                            <a:schemeClr val="tx1"/>
                          </a:solidFill>
                          <a:latin typeface="+mn-lt"/>
                          <a:ea typeface="+mn-ea"/>
                          <a:cs typeface="+mn-cs"/>
                        </a:rPr>
                        <a:t>Modèle </a:t>
                      </a:r>
                    </a:p>
                    <a:p>
                      <a:pPr marL="285750" indent="-285750" algn="l" defTabSz="914400" rtl="0" eaLnBrk="1" latinLnBrk="0" hangingPunct="1">
                        <a:buFont typeface="Arial" panose="020B0604020202020204" pitchFamily="34" charset="0"/>
                        <a:buChar char="•"/>
                      </a:pPr>
                      <a:endParaRPr lang="fr-FR" sz="1400" b="0" kern="1200" noProof="0">
                        <a:solidFill>
                          <a:schemeClr val="tx1"/>
                        </a:solidFill>
                        <a:latin typeface="+mn-lt"/>
                        <a:ea typeface="+mn-ea"/>
                        <a:cs typeface="+mn-cs"/>
                      </a:endParaRPr>
                    </a:p>
                  </a:txBody>
                  <a:tcPr/>
                </a:tc>
                <a:tc>
                  <a:txBody>
                    <a:bodyPr/>
                    <a:lstStyle/>
                    <a:p>
                      <a:pPr marL="285750" indent="-285750" algn="l" defTabSz="914400" rtl="0" eaLnBrk="1" latinLnBrk="0" hangingPunct="1">
                        <a:buFont typeface="Arial" panose="020B0604020202020204" pitchFamily="34" charset="0"/>
                        <a:buChar char="•"/>
                      </a:pPr>
                      <a:endParaRPr lang="fr-FR" sz="1400" b="0" kern="1200" noProof="0">
                        <a:solidFill>
                          <a:schemeClr val="tx1"/>
                        </a:solidFill>
                        <a:latin typeface="+mn-lt"/>
                        <a:ea typeface="+mn-ea"/>
                        <a:cs typeface="+mn-cs"/>
                      </a:endParaRPr>
                    </a:p>
                  </a:txBody>
                  <a:tcPr/>
                </a:tc>
                <a:tc>
                  <a:txBody>
                    <a:bodyPr/>
                    <a:lstStyle/>
                    <a:p>
                      <a:pPr marL="0" algn="ctr" defTabSz="914400" rtl="0" eaLnBrk="1" latinLnBrk="0" hangingPunct="1"/>
                      <a:endParaRPr lang="fr-FR" sz="1400" b="0" kern="1200" noProof="0">
                        <a:solidFill>
                          <a:schemeClr val="tx1"/>
                        </a:solidFill>
                        <a:latin typeface="+mn-lt"/>
                        <a:ea typeface="+mn-ea"/>
                        <a:cs typeface="+mn-cs"/>
                      </a:endParaRPr>
                    </a:p>
                  </a:txBody>
                  <a:tcPr/>
                </a:tc>
                <a:extLst>
                  <a:ext uri="{0D108BD9-81ED-4DB2-BD59-A6C34878D82A}">
                    <a16:rowId xmlns:a16="http://schemas.microsoft.com/office/drawing/2014/main" val="3558959995"/>
                  </a:ext>
                </a:extLst>
              </a:tr>
              <a:tr h="797347">
                <a:tc>
                  <a:txBody>
                    <a:bodyPr/>
                    <a:lstStyle/>
                    <a:p>
                      <a:pPr marL="0" algn="l" defTabSz="914400" rtl="0" eaLnBrk="1" latinLnBrk="0" hangingPunct="1"/>
                      <a:r>
                        <a:rPr lang="fr-FR" sz="1400" b="0" kern="1200" noProof="0">
                          <a:solidFill>
                            <a:schemeClr val="tx1"/>
                          </a:solidFill>
                          <a:latin typeface="+mn-lt"/>
                          <a:ea typeface="+mn-ea"/>
                          <a:cs typeface="+mn-cs"/>
                        </a:rPr>
                        <a:t>Congélateur</a:t>
                      </a:r>
                    </a:p>
                  </a:txBody>
                  <a:tcPr/>
                </a:tc>
                <a:tc>
                  <a:txBody>
                    <a:bodyPr/>
                    <a:lstStyle/>
                    <a:p>
                      <a:pPr marL="285750" indent="-285750" algn="l" defTabSz="914400" rtl="0" eaLnBrk="1" latinLnBrk="0" hangingPunct="1">
                        <a:buFont typeface="Arial" panose="020B0604020202020204" pitchFamily="34" charset="0"/>
                        <a:buChar char="•"/>
                      </a:pPr>
                      <a:r>
                        <a:rPr lang="fr-FR" sz="1400" b="0" kern="1200" noProof="0">
                          <a:solidFill>
                            <a:schemeClr val="tx1"/>
                          </a:solidFill>
                          <a:latin typeface="+mn-lt"/>
                          <a:ea typeface="+mn-ea"/>
                          <a:cs typeface="+mn-cs"/>
                        </a:rPr>
                        <a:t>Modèle </a:t>
                      </a:r>
                    </a:p>
                  </a:txBody>
                  <a:tcPr/>
                </a:tc>
                <a:tc>
                  <a:txBody>
                    <a:bodyPr/>
                    <a:lstStyle/>
                    <a:p>
                      <a:pPr marL="285750" indent="-285750" algn="l" defTabSz="914400" rtl="0" eaLnBrk="1" latinLnBrk="0" hangingPunct="1">
                        <a:buFont typeface="Arial" panose="020B0604020202020204" pitchFamily="34" charset="0"/>
                        <a:buChar char="•"/>
                      </a:pPr>
                      <a:endParaRPr lang="fr-FR" sz="1400" b="0" kern="1200" noProof="0" dirty="0">
                        <a:solidFill>
                          <a:schemeClr val="tx1"/>
                        </a:solidFill>
                        <a:latin typeface="+mn-lt"/>
                        <a:ea typeface="+mn-ea"/>
                        <a:cs typeface="+mn-cs"/>
                      </a:endParaRPr>
                    </a:p>
                  </a:txBody>
                  <a:tcPr/>
                </a:tc>
                <a:tc>
                  <a:txBody>
                    <a:bodyPr/>
                    <a:lstStyle/>
                    <a:p>
                      <a:pPr marL="0" algn="ctr" defTabSz="914400" rtl="0" eaLnBrk="1" latinLnBrk="0" hangingPunct="1"/>
                      <a:endParaRPr lang="fr-FR" sz="1400" b="0" kern="1200" noProof="0" dirty="0">
                        <a:solidFill>
                          <a:schemeClr val="tx1"/>
                        </a:solidFill>
                        <a:latin typeface="+mn-lt"/>
                        <a:ea typeface="+mn-ea"/>
                        <a:cs typeface="+mn-cs"/>
                      </a:endParaRPr>
                    </a:p>
                  </a:txBody>
                  <a:tcPr/>
                </a:tc>
                <a:extLst>
                  <a:ext uri="{0D108BD9-81ED-4DB2-BD59-A6C34878D82A}">
                    <a16:rowId xmlns:a16="http://schemas.microsoft.com/office/drawing/2014/main" val="3347859"/>
                  </a:ext>
                </a:extLst>
              </a:tr>
            </a:tbl>
          </a:graphicData>
        </a:graphic>
      </p:graphicFrame>
    </p:spTree>
    <p:extLst>
      <p:ext uri="{BB962C8B-B14F-4D97-AF65-F5344CB8AC3E}">
        <p14:creationId xmlns:p14="http://schemas.microsoft.com/office/powerpoint/2010/main" val="3336647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ous-titre 7">
            <a:extLst>
              <a:ext uri="{FF2B5EF4-FFF2-40B4-BE49-F238E27FC236}">
                <a16:creationId xmlns:a16="http://schemas.microsoft.com/office/drawing/2014/main" id="{699E8D40-580E-469B-9830-6720904F8493}"/>
              </a:ext>
            </a:extLst>
          </p:cNvPr>
          <p:cNvSpPr>
            <a:spLocks noGrp="1"/>
          </p:cNvSpPr>
          <p:nvPr>
            <p:ph type="subTitle" idx="1"/>
          </p:nvPr>
        </p:nvSpPr>
        <p:spPr/>
        <p:txBody>
          <a:bodyPr/>
          <a:lstStyle/>
          <a:p>
            <a:endParaRPr lang="fr-FR"/>
          </a:p>
        </p:txBody>
      </p:sp>
      <p:sp>
        <p:nvSpPr>
          <p:cNvPr id="7" name="Titre 6">
            <a:extLst>
              <a:ext uri="{FF2B5EF4-FFF2-40B4-BE49-F238E27FC236}">
                <a16:creationId xmlns:a16="http://schemas.microsoft.com/office/drawing/2014/main" id="{9F1F55C9-06D7-4255-BC0F-91147616F401}"/>
              </a:ext>
            </a:extLst>
          </p:cNvPr>
          <p:cNvSpPr>
            <a:spLocks noGrp="1"/>
          </p:cNvSpPr>
          <p:nvPr>
            <p:ph type="ctrTitle"/>
          </p:nvPr>
        </p:nvSpPr>
        <p:spPr/>
        <p:txBody>
          <a:bodyPr/>
          <a:lstStyle/>
          <a:p>
            <a:r>
              <a:rPr lang="fr-FR" noProof="0" dirty="0"/>
              <a:t>Classeur Investigateur</a:t>
            </a:r>
          </a:p>
        </p:txBody>
      </p:sp>
      <p:sp>
        <p:nvSpPr>
          <p:cNvPr id="2" name="Espace réservé de la date 1">
            <a:extLst>
              <a:ext uri="{FF2B5EF4-FFF2-40B4-BE49-F238E27FC236}">
                <a16:creationId xmlns:a16="http://schemas.microsoft.com/office/drawing/2014/main" id="{0851DFF7-6BFB-4992-8660-8342410AD32C}"/>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871A1A02-BBF0-4B46-96A6-BAD504BCD3F5}"/>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7E666A43-45F3-4478-B977-2F0D547EC243}"/>
              </a:ext>
            </a:extLst>
          </p:cNvPr>
          <p:cNvSpPr>
            <a:spLocks noGrp="1"/>
          </p:cNvSpPr>
          <p:nvPr>
            <p:ph type="sldNum" sz="quarter" idx="12"/>
          </p:nvPr>
        </p:nvSpPr>
        <p:spPr/>
        <p:txBody>
          <a:bodyPr/>
          <a:lstStyle/>
          <a:p>
            <a:fld id="{E1D61545-30E6-46C7-9396-3AB8FF037665}" type="slidenum">
              <a:rPr lang="fr-FR" smtClean="0"/>
              <a:pPr/>
              <a:t>10</a:t>
            </a:fld>
            <a:endParaRPr lang="fr-FR"/>
          </a:p>
        </p:txBody>
      </p:sp>
    </p:spTree>
    <p:extLst>
      <p:ext uri="{BB962C8B-B14F-4D97-AF65-F5344CB8AC3E}">
        <p14:creationId xmlns:p14="http://schemas.microsoft.com/office/powerpoint/2010/main" val="3642271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1BF8C344-E1B4-425D-AF2E-F303C61E5AC3}"/>
              </a:ext>
            </a:extLst>
          </p:cNvPr>
          <p:cNvSpPr>
            <a:spLocks noGrp="1"/>
          </p:cNvSpPr>
          <p:nvPr>
            <p:ph type="dt" sz="half" idx="10"/>
          </p:nvPr>
        </p:nvSpPr>
        <p:spPr/>
        <p:txBody>
          <a:bodyPr/>
          <a:lstStyle/>
          <a:p>
            <a:r>
              <a:rPr lang="fr-FR">
                <a:solidFill>
                  <a:prstClr val="black"/>
                </a:solidFill>
              </a:rPr>
              <a:t>27 mai 2022</a:t>
            </a:r>
          </a:p>
        </p:txBody>
      </p:sp>
      <p:sp>
        <p:nvSpPr>
          <p:cNvPr id="5" name="Espace réservé du pied de page 4">
            <a:extLst>
              <a:ext uri="{FF2B5EF4-FFF2-40B4-BE49-F238E27FC236}">
                <a16:creationId xmlns:a16="http://schemas.microsoft.com/office/drawing/2014/main" id="{1CD4E4E3-B883-4A15-98A7-536DCF0DE038}"/>
              </a:ext>
            </a:extLst>
          </p:cNvPr>
          <p:cNvSpPr>
            <a:spLocks noGrp="1"/>
          </p:cNvSpPr>
          <p:nvPr>
            <p:ph type="ftr" sz="quarter" idx="11"/>
          </p:nvPr>
        </p:nvSpPr>
        <p:spPr/>
        <p:txBody>
          <a:bodyPr/>
          <a:lstStyle/>
          <a:p>
            <a:r>
              <a:rPr lang="fr-FR">
                <a:solidFill>
                  <a:prstClr val="black"/>
                </a:solidFill>
              </a:rPr>
              <a:t>0Formation_BPC_ICH_R2_France_FR.pptx - Copyright Sunnikan Consulting 2022 - Tous droits réservés</a:t>
            </a:r>
          </a:p>
        </p:txBody>
      </p:sp>
      <p:sp>
        <p:nvSpPr>
          <p:cNvPr id="6" name="Espace réservé du numéro de diapositive 5">
            <a:extLst>
              <a:ext uri="{FF2B5EF4-FFF2-40B4-BE49-F238E27FC236}">
                <a16:creationId xmlns:a16="http://schemas.microsoft.com/office/drawing/2014/main" id="{B67537DE-0463-4AF4-A6ED-98C8B1EC4023}"/>
              </a:ext>
            </a:extLst>
          </p:cNvPr>
          <p:cNvSpPr>
            <a:spLocks noGrp="1"/>
          </p:cNvSpPr>
          <p:nvPr>
            <p:ph type="sldNum" sz="quarter" idx="12"/>
          </p:nvPr>
        </p:nvSpPr>
        <p:spPr/>
        <p:txBody>
          <a:bodyPr/>
          <a:lstStyle/>
          <a:p>
            <a:fld id="{E1D61545-30E6-46C7-9396-3AB8FF037665}" type="slidenum">
              <a:rPr lang="fr-FR" smtClean="0">
                <a:solidFill>
                  <a:prstClr val="black"/>
                </a:solidFill>
              </a:rPr>
              <a:pPr/>
              <a:t>11</a:t>
            </a:fld>
            <a:endParaRPr lang="fr-FR">
              <a:solidFill>
                <a:prstClr val="black"/>
              </a:solidFill>
            </a:endParaRPr>
          </a:p>
        </p:txBody>
      </p:sp>
      <p:sp>
        <p:nvSpPr>
          <p:cNvPr id="7" name="Titre 6">
            <a:extLst>
              <a:ext uri="{FF2B5EF4-FFF2-40B4-BE49-F238E27FC236}">
                <a16:creationId xmlns:a16="http://schemas.microsoft.com/office/drawing/2014/main" id="{8EDBF38C-81D7-488E-984E-F60D439CD013}"/>
              </a:ext>
            </a:extLst>
          </p:cNvPr>
          <p:cNvSpPr>
            <a:spLocks noGrp="1"/>
          </p:cNvSpPr>
          <p:nvPr>
            <p:ph type="title"/>
          </p:nvPr>
        </p:nvSpPr>
        <p:spPr/>
        <p:txBody>
          <a:bodyPr/>
          <a:lstStyle/>
          <a:p>
            <a:r>
              <a:rPr lang="fr-FR" noProof="0" dirty="0"/>
              <a:t>Revue générale </a:t>
            </a:r>
          </a:p>
        </p:txBody>
      </p:sp>
      <p:sp>
        <p:nvSpPr>
          <p:cNvPr id="8" name="Espace réservé du texte 7">
            <a:extLst>
              <a:ext uri="{FF2B5EF4-FFF2-40B4-BE49-F238E27FC236}">
                <a16:creationId xmlns:a16="http://schemas.microsoft.com/office/drawing/2014/main" id="{7947843D-AC72-471E-920C-E419D2B08E1F}"/>
              </a:ext>
            </a:extLst>
          </p:cNvPr>
          <p:cNvSpPr>
            <a:spLocks noGrp="1"/>
          </p:cNvSpPr>
          <p:nvPr>
            <p:ph type="body" sz="quarter" idx="13"/>
          </p:nvPr>
        </p:nvSpPr>
        <p:spPr>
          <a:xfrm>
            <a:off x="1044294" y="1412776"/>
            <a:ext cx="7308815" cy="4032448"/>
          </a:xfrm>
        </p:spPr>
        <p:txBody>
          <a:bodyPr/>
          <a:lstStyle/>
          <a:p>
            <a:r>
              <a:rPr lang="fr-FR" noProof="0" dirty="0"/>
              <a:t>Exigences: </a:t>
            </a:r>
          </a:p>
          <a:p>
            <a:pPr lvl="1"/>
            <a:r>
              <a:rPr lang="fr-FR" dirty="0"/>
              <a:t>Classement de la documentation dans le classeur investigateur, tenu à jour par le Principal Investigateur et l’équipe d’investigation</a:t>
            </a:r>
          </a:p>
          <a:p>
            <a:pPr lvl="1"/>
            <a:r>
              <a:rPr lang="fr-FR" dirty="0"/>
              <a:t>Vérifier que la page de signature du Protocole a bien été signé après l’avis favorable du CPP et l’autorisation de l’ANSM (afin d'éviter tout doute quant à la version du Protocole applicable au moment de la Mise en Place)</a:t>
            </a:r>
          </a:p>
          <a:p>
            <a:r>
              <a:rPr lang="fr-FR" noProof="0" dirty="0"/>
              <a:t>Outils : </a:t>
            </a:r>
          </a:p>
          <a:p>
            <a:pPr lvl="1"/>
            <a:r>
              <a:rPr lang="fr-FR" dirty="0"/>
              <a:t>Compléter </a:t>
            </a:r>
            <a:r>
              <a:rPr lang="fr-FR" dirty="0">
                <a:hlinkClick r:id="rId2"/>
              </a:rPr>
              <a:t>la CL du classeur investigateur</a:t>
            </a:r>
            <a:endParaRPr lang="fr-FR" dirty="0"/>
          </a:p>
          <a:p>
            <a:r>
              <a:rPr lang="fr-FR" noProof="0" dirty="0"/>
              <a:t>Référentiel : </a:t>
            </a:r>
          </a:p>
          <a:p>
            <a:pPr lvl="1"/>
            <a:r>
              <a:rPr lang="fr-FR" dirty="0"/>
              <a:t>Section 8.0 des ICH GCP "</a:t>
            </a:r>
            <a:r>
              <a:rPr lang="fr-FR" i="1" dirty="0"/>
              <a:t>Essential documents for the </a:t>
            </a:r>
            <a:r>
              <a:rPr lang="fr-FR" i="1" dirty="0" err="1"/>
              <a:t>conduct</a:t>
            </a:r>
            <a:r>
              <a:rPr lang="fr-FR" i="1" dirty="0"/>
              <a:t> of a </a:t>
            </a:r>
            <a:r>
              <a:rPr lang="fr-FR" i="1" dirty="0" err="1"/>
              <a:t>Clinical</a:t>
            </a:r>
            <a:r>
              <a:rPr lang="fr-FR" i="1" dirty="0"/>
              <a:t> Trial"</a:t>
            </a:r>
          </a:p>
          <a:p>
            <a:pPr lvl="1"/>
            <a:r>
              <a:rPr lang="en-US" dirty="0"/>
              <a:t>"</a:t>
            </a:r>
            <a:r>
              <a:rPr lang="en-US" i="1" dirty="0"/>
              <a:t>The investigator/institution should maintain the trial documents as specified in Essential Documents for the Conduct of a Clinical Trial (see 8.) and as required by the applicable regulatory requirement(s). The investigator/institution should take measures to prevent accidental or premature destruction of these </a:t>
            </a:r>
            <a:r>
              <a:rPr lang="en-US" i="1"/>
              <a:t>documents</a:t>
            </a:r>
            <a:r>
              <a:rPr lang="en-US"/>
              <a:t>" (ICH GCP § 4.9.4)</a:t>
            </a:r>
            <a:endParaRPr lang="fr-FR" noProof="0" dirty="0"/>
          </a:p>
        </p:txBody>
      </p:sp>
      <p:sp>
        <p:nvSpPr>
          <p:cNvPr id="9" name="Rectangle 8">
            <a:extLst>
              <a:ext uri="{FF2B5EF4-FFF2-40B4-BE49-F238E27FC236}">
                <a16:creationId xmlns:a16="http://schemas.microsoft.com/office/drawing/2014/main" id="{2F054DBB-7C19-40C1-A3D6-0FB1D3826D70}"/>
              </a:ext>
            </a:extLst>
          </p:cNvPr>
          <p:cNvSpPr/>
          <p:nvPr/>
        </p:nvSpPr>
        <p:spPr>
          <a:xfrm>
            <a:off x="43200" y="188640"/>
            <a:ext cx="972000" cy="6118824"/>
          </a:xfrm>
          <a:prstGeom prst="rect">
            <a:avLst/>
          </a:prstGeom>
          <a:noFill/>
          <a:ln w="3175">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16" descr="ICH">
            <a:extLst>
              <a:ext uri="{FF2B5EF4-FFF2-40B4-BE49-F238E27FC236}">
                <a16:creationId xmlns:a16="http://schemas.microsoft.com/office/drawing/2014/main" id="{655D236B-E779-4322-8B97-F845BBABB7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130" y="232497"/>
            <a:ext cx="216000" cy="1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679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E853D66-E513-4CAB-9D5C-3E0DB46E9AED}"/>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BF6F0512-5D87-4368-96BC-782498CB15A7}"/>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86D9C289-ADC3-4CFF-AC2A-09ECE27C6E39}"/>
              </a:ext>
            </a:extLst>
          </p:cNvPr>
          <p:cNvSpPr>
            <a:spLocks noGrp="1"/>
          </p:cNvSpPr>
          <p:nvPr>
            <p:ph type="sldNum" sz="quarter" idx="12"/>
          </p:nvPr>
        </p:nvSpPr>
        <p:spPr/>
        <p:txBody>
          <a:bodyPr/>
          <a:lstStyle/>
          <a:p>
            <a:fld id="{E1D61545-30E6-46C7-9396-3AB8FF037665}" type="slidenum">
              <a:rPr lang="fr-FR" smtClean="0"/>
              <a:pPr/>
              <a:t>12</a:t>
            </a:fld>
            <a:endParaRPr lang="fr-FR"/>
          </a:p>
        </p:txBody>
      </p:sp>
      <p:sp>
        <p:nvSpPr>
          <p:cNvPr id="5" name="Titre 4">
            <a:extLst>
              <a:ext uri="{FF2B5EF4-FFF2-40B4-BE49-F238E27FC236}">
                <a16:creationId xmlns:a16="http://schemas.microsoft.com/office/drawing/2014/main" id="{3E21DB26-C86B-41C1-A4CA-D2F34E791370}"/>
              </a:ext>
            </a:extLst>
          </p:cNvPr>
          <p:cNvSpPr>
            <a:spLocks noGrp="1"/>
          </p:cNvSpPr>
          <p:nvPr>
            <p:ph type="title"/>
          </p:nvPr>
        </p:nvSpPr>
        <p:spPr/>
        <p:txBody>
          <a:bodyPr/>
          <a:lstStyle/>
          <a:p>
            <a:endParaRPr lang="fr-FR"/>
          </a:p>
        </p:txBody>
      </p:sp>
      <p:sp>
        <p:nvSpPr>
          <p:cNvPr id="6" name="Espace réservé du texte 5">
            <a:extLst>
              <a:ext uri="{FF2B5EF4-FFF2-40B4-BE49-F238E27FC236}">
                <a16:creationId xmlns:a16="http://schemas.microsoft.com/office/drawing/2014/main" id="{BE824A08-FC4B-42CF-9414-427B61D3ED5C}"/>
              </a:ext>
            </a:extLst>
          </p:cNvPr>
          <p:cNvSpPr>
            <a:spLocks noGrp="1"/>
          </p:cNvSpPr>
          <p:nvPr>
            <p:ph type="body" sz="quarter" idx="13"/>
          </p:nvPr>
        </p:nvSpPr>
        <p:spPr/>
        <p:txBody>
          <a:bodyPr/>
          <a:lstStyle/>
          <a:p>
            <a:endParaRPr lang="fr-FR" dirty="0"/>
          </a:p>
        </p:txBody>
      </p:sp>
      <p:pic>
        <p:nvPicPr>
          <p:cNvPr id="8" name="Image 7">
            <a:extLst>
              <a:ext uri="{FF2B5EF4-FFF2-40B4-BE49-F238E27FC236}">
                <a16:creationId xmlns:a16="http://schemas.microsoft.com/office/drawing/2014/main" id="{CCADE56A-8E76-4430-8363-ADD5044B2FAB}"/>
              </a:ext>
            </a:extLst>
          </p:cNvPr>
          <p:cNvPicPr>
            <a:picLocks noChangeAspect="1"/>
          </p:cNvPicPr>
          <p:nvPr/>
        </p:nvPicPr>
        <p:blipFill>
          <a:blip r:embed="rId2"/>
          <a:stretch>
            <a:fillRect/>
          </a:stretch>
        </p:blipFill>
        <p:spPr>
          <a:xfrm>
            <a:off x="706801" y="1136705"/>
            <a:ext cx="7730398" cy="4584589"/>
          </a:xfrm>
          <a:prstGeom prst="rect">
            <a:avLst/>
          </a:prstGeom>
        </p:spPr>
      </p:pic>
    </p:spTree>
    <p:extLst>
      <p:ext uri="{BB962C8B-B14F-4D97-AF65-F5344CB8AC3E}">
        <p14:creationId xmlns:p14="http://schemas.microsoft.com/office/powerpoint/2010/main" val="80320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ous-titre 4">
            <a:extLst>
              <a:ext uri="{FF2B5EF4-FFF2-40B4-BE49-F238E27FC236}">
                <a16:creationId xmlns:a16="http://schemas.microsoft.com/office/drawing/2014/main" id="{E6E325BB-A2A9-4BD6-B243-A6200F10ED13}"/>
              </a:ext>
            </a:extLst>
          </p:cNvPr>
          <p:cNvSpPr>
            <a:spLocks noGrp="1"/>
          </p:cNvSpPr>
          <p:nvPr>
            <p:ph type="subTitle" idx="1"/>
          </p:nvPr>
        </p:nvSpPr>
        <p:spPr/>
        <p:txBody>
          <a:bodyPr/>
          <a:lstStyle/>
          <a:p>
            <a:endParaRPr lang="fr-FR"/>
          </a:p>
        </p:txBody>
      </p:sp>
      <p:sp>
        <p:nvSpPr>
          <p:cNvPr id="7" name="Titre 6">
            <a:extLst>
              <a:ext uri="{FF2B5EF4-FFF2-40B4-BE49-F238E27FC236}">
                <a16:creationId xmlns:a16="http://schemas.microsoft.com/office/drawing/2014/main" id="{61946BA5-B24A-C7BE-532F-B25C4017144F}"/>
              </a:ext>
            </a:extLst>
          </p:cNvPr>
          <p:cNvSpPr>
            <a:spLocks noGrp="1"/>
          </p:cNvSpPr>
          <p:nvPr>
            <p:ph type="ctrTitle"/>
          </p:nvPr>
        </p:nvSpPr>
        <p:spPr/>
        <p:txBody>
          <a:bodyPr/>
          <a:lstStyle/>
          <a:p>
            <a:r>
              <a:rPr lang="fr-FR" noProof="0" dirty="0"/>
              <a:t>Revue des Consentements Informés</a:t>
            </a:r>
          </a:p>
        </p:txBody>
      </p:sp>
      <p:sp>
        <p:nvSpPr>
          <p:cNvPr id="2" name="Espace réservé de la date 1">
            <a:extLst>
              <a:ext uri="{FF2B5EF4-FFF2-40B4-BE49-F238E27FC236}">
                <a16:creationId xmlns:a16="http://schemas.microsoft.com/office/drawing/2014/main" id="{E6673D44-CD46-A3C9-1082-747425C920B5}"/>
              </a:ext>
            </a:extLst>
          </p:cNvPr>
          <p:cNvSpPr>
            <a:spLocks noGrp="1"/>
          </p:cNvSpPr>
          <p:nvPr>
            <p:ph type="dt" sz="half" idx="10"/>
          </p:nvPr>
        </p:nvSpPr>
        <p:spPr/>
        <p:txBody>
          <a:bodyPr/>
          <a:lstStyle/>
          <a:p>
            <a:r>
              <a:rPr lang="fr-FR"/>
              <a:t>Version du 12 janvier 2022</a:t>
            </a:r>
          </a:p>
        </p:txBody>
      </p:sp>
      <p:sp>
        <p:nvSpPr>
          <p:cNvPr id="3" name="Espace réservé du pied de page 2">
            <a:extLst>
              <a:ext uri="{FF2B5EF4-FFF2-40B4-BE49-F238E27FC236}">
                <a16:creationId xmlns:a16="http://schemas.microsoft.com/office/drawing/2014/main" id="{395D8549-03BD-142A-6C7E-349EAEF3E228}"/>
              </a:ext>
            </a:extLst>
          </p:cNvPr>
          <p:cNvSpPr>
            <a:spLocks noGrp="1"/>
          </p:cNvSpPr>
          <p:nvPr>
            <p:ph type="ftr" sz="quarter" idx="11"/>
          </p:nvPr>
        </p:nvSpPr>
        <p:spPr/>
        <p:txBody>
          <a:bodyPr/>
          <a:lstStyle/>
          <a:p>
            <a:r>
              <a:rPr lang="fr-FR"/>
              <a:t>- © Sunnikan Consulting 2022 - Tous droits réservés </a:t>
            </a:r>
          </a:p>
        </p:txBody>
      </p:sp>
      <p:sp>
        <p:nvSpPr>
          <p:cNvPr id="4" name="Espace réservé du numéro de diapositive 3">
            <a:extLst>
              <a:ext uri="{FF2B5EF4-FFF2-40B4-BE49-F238E27FC236}">
                <a16:creationId xmlns:a16="http://schemas.microsoft.com/office/drawing/2014/main" id="{36D812BC-E1D0-5FBF-EFD4-3DBD4698F26A}"/>
              </a:ext>
            </a:extLst>
          </p:cNvPr>
          <p:cNvSpPr>
            <a:spLocks noGrp="1"/>
          </p:cNvSpPr>
          <p:nvPr>
            <p:ph type="sldNum" sz="quarter" idx="12"/>
          </p:nvPr>
        </p:nvSpPr>
        <p:spPr/>
        <p:txBody>
          <a:bodyPr/>
          <a:lstStyle/>
          <a:p>
            <a:fld id="{E1D61545-30E6-46C7-9396-3AB8FF037665}" type="slidenum">
              <a:rPr lang="fr-FR" smtClean="0"/>
              <a:pPr/>
              <a:t>13</a:t>
            </a:fld>
            <a:endParaRPr lang="fr-FR"/>
          </a:p>
        </p:txBody>
      </p:sp>
    </p:spTree>
    <p:extLst>
      <p:ext uri="{BB962C8B-B14F-4D97-AF65-F5344CB8AC3E}">
        <p14:creationId xmlns:p14="http://schemas.microsoft.com/office/powerpoint/2010/main" val="2075828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7728FB38-7CCB-4568-A142-A76BD30E7319}"/>
              </a:ext>
            </a:extLst>
          </p:cNvPr>
          <p:cNvSpPr>
            <a:spLocks noGrp="1"/>
          </p:cNvSpPr>
          <p:nvPr>
            <p:ph type="dt" sz="half" idx="10"/>
          </p:nvPr>
        </p:nvSpPr>
        <p:spPr/>
        <p:txBody>
          <a:bodyPr/>
          <a:lstStyle/>
          <a:p>
            <a:r>
              <a:rPr lang="fr-FR">
                <a:solidFill>
                  <a:prstClr val="black"/>
                </a:solidFill>
              </a:rPr>
              <a:t>27 mai 2022</a:t>
            </a:r>
          </a:p>
        </p:txBody>
      </p:sp>
      <p:sp>
        <p:nvSpPr>
          <p:cNvPr id="5" name="Espace réservé du pied de page 4">
            <a:extLst>
              <a:ext uri="{FF2B5EF4-FFF2-40B4-BE49-F238E27FC236}">
                <a16:creationId xmlns:a16="http://schemas.microsoft.com/office/drawing/2014/main" id="{0C051174-6160-4387-BC1C-DD59DA0AF89F}"/>
              </a:ext>
            </a:extLst>
          </p:cNvPr>
          <p:cNvSpPr>
            <a:spLocks noGrp="1"/>
          </p:cNvSpPr>
          <p:nvPr>
            <p:ph type="ftr" sz="quarter" idx="11"/>
          </p:nvPr>
        </p:nvSpPr>
        <p:spPr/>
        <p:txBody>
          <a:bodyPr/>
          <a:lstStyle/>
          <a:p>
            <a:r>
              <a:rPr lang="fr-FR">
                <a:solidFill>
                  <a:prstClr val="black"/>
                </a:solidFill>
              </a:rPr>
              <a:t>0Formation_BPC_ICH_R2_France_FR.pptx - Copyright Sunnikan Consulting 2022 - Tous droits réservés</a:t>
            </a:r>
          </a:p>
        </p:txBody>
      </p:sp>
      <p:sp>
        <p:nvSpPr>
          <p:cNvPr id="6" name="Espace réservé du numéro de diapositive 5">
            <a:extLst>
              <a:ext uri="{FF2B5EF4-FFF2-40B4-BE49-F238E27FC236}">
                <a16:creationId xmlns:a16="http://schemas.microsoft.com/office/drawing/2014/main" id="{994E917E-CCE0-4B35-B823-E204F364BEB7}"/>
              </a:ext>
            </a:extLst>
          </p:cNvPr>
          <p:cNvSpPr>
            <a:spLocks noGrp="1"/>
          </p:cNvSpPr>
          <p:nvPr>
            <p:ph type="sldNum" sz="quarter" idx="12"/>
          </p:nvPr>
        </p:nvSpPr>
        <p:spPr/>
        <p:txBody>
          <a:bodyPr/>
          <a:lstStyle/>
          <a:p>
            <a:fld id="{E1D61545-30E6-46C7-9396-3AB8FF037665}" type="slidenum">
              <a:rPr lang="fr-FR" smtClean="0">
                <a:solidFill>
                  <a:prstClr val="black"/>
                </a:solidFill>
              </a:rPr>
              <a:pPr/>
              <a:t>14</a:t>
            </a:fld>
            <a:endParaRPr lang="fr-FR">
              <a:solidFill>
                <a:prstClr val="black"/>
              </a:solidFill>
            </a:endParaRPr>
          </a:p>
        </p:txBody>
      </p:sp>
      <p:sp>
        <p:nvSpPr>
          <p:cNvPr id="7" name="Titre 6">
            <a:extLst>
              <a:ext uri="{FF2B5EF4-FFF2-40B4-BE49-F238E27FC236}">
                <a16:creationId xmlns:a16="http://schemas.microsoft.com/office/drawing/2014/main" id="{9D25A784-FA5E-4D4B-A3D3-5A288EFB0201}"/>
              </a:ext>
            </a:extLst>
          </p:cNvPr>
          <p:cNvSpPr>
            <a:spLocks noGrp="1"/>
          </p:cNvSpPr>
          <p:nvPr>
            <p:ph type="title"/>
          </p:nvPr>
        </p:nvSpPr>
        <p:spPr/>
        <p:txBody>
          <a:bodyPr/>
          <a:lstStyle/>
          <a:p>
            <a:r>
              <a:rPr lang="fr-FR" dirty="0"/>
              <a:t>Recueil des consentements</a:t>
            </a:r>
          </a:p>
        </p:txBody>
      </p:sp>
      <p:sp>
        <p:nvSpPr>
          <p:cNvPr id="8" name="Espace réservé du texte 7">
            <a:extLst>
              <a:ext uri="{FF2B5EF4-FFF2-40B4-BE49-F238E27FC236}">
                <a16:creationId xmlns:a16="http://schemas.microsoft.com/office/drawing/2014/main" id="{B499689B-9AF9-4346-835A-17F9FC4F0857}"/>
              </a:ext>
            </a:extLst>
          </p:cNvPr>
          <p:cNvSpPr>
            <a:spLocks noGrp="1"/>
          </p:cNvSpPr>
          <p:nvPr>
            <p:ph type="body" sz="quarter" idx="13"/>
          </p:nvPr>
        </p:nvSpPr>
        <p:spPr>
          <a:xfrm>
            <a:off x="1080000" y="1556418"/>
            <a:ext cx="7308815" cy="4464870"/>
          </a:xfrm>
        </p:spPr>
        <p:txBody>
          <a:bodyPr/>
          <a:lstStyle/>
          <a:p>
            <a:r>
              <a:rPr lang="fr-FR" dirty="0"/>
              <a:t>Exigence : </a:t>
            </a:r>
          </a:p>
          <a:p>
            <a:pPr lvl="1"/>
            <a:r>
              <a:rPr lang="fr-FR" dirty="0"/>
              <a:t>Traçabilité dans le Dossier Médical, de l’information donnée et du processus de recueil du consentement (temps de réflexion, date et heure)</a:t>
            </a:r>
          </a:p>
          <a:p>
            <a:pPr lvl="1"/>
            <a:r>
              <a:rPr lang="fr-FR" dirty="0"/>
              <a:t>Vérification des consentements sur site : </a:t>
            </a:r>
          </a:p>
          <a:p>
            <a:pPr lvl="2"/>
            <a:r>
              <a:rPr lang="fr-FR" dirty="0"/>
              <a:t>Date et signature du patient </a:t>
            </a:r>
          </a:p>
          <a:p>
            <a:pPr lvl="2"/>
            <a:r>
              <a:rPr lang="fr-FR" dirty="0"/>
              <a:t>Signature de l’Investigateur Principal ou </a:t>
            </a:r>
            <a:r>
              <a:rPr lang="fr-FR" dirty="0" err="1"/>
              <a:t>Sub-investigator</a:t>
            </a:r>
            <a:r>
              <a:rPr lang="fr-FR" dirty="0"/>
              <a:t>, le </a:t>
            </a:r>
            <a:r>
              <a:rPr lang="fr-FR" b="1" u="sng" dirty="0"/>
              <a:t>MEME JOUR </a:t>
            </a:r>
            <a:r>
              <a:rPr lang="fr-FR" dirty="0"/>
              <a:t>que le patient</a:t>
            </a:r>
          </a:p>
          <a:p>
            <a:pPr lvl="1"/>
            <a:r>
              <a:rPr lang="fr-FR" b="1" dirty="0"/>
              <a:t>Copie </a:t>
            </a:r>
            <a:r>
              <a:rPr lang="fr-FR" dirty="0"/>
              <a:t>délivrée au patient</a:t>
            </a:r>
          </a:p>
          <a:p>
            <a:r>
              <a:rPr lang="fr-FR" dirty="0"/>
              <a:t>Outils : </a:t>
            </a:r>
          </a:p>
          <a:p>
            <a:pPr lvl="1"/>
            <a:r>
              <a:rPr lang="fr-FR" dirty="0">
                <a:hlinkClick r:id="rId2"/>
              </a:rPr>
              <a:t>CL de </a:t>
            </a:r>
            <a:r>
              <a:rPr lang="fr-FR" dirty="0" err="1">
                <a:hlinkClick r:id="rId2"/>
              </a:rPr>
              <a:t>verification</a:t>
            </a:r>
            <a:r>
              <a:rPr lang="fr-FR" dirty="0">
                <a:hlinkClick r:id="rId2"/>
              </a:rPr>
              <a:t> des consentements sur site </a:t>
            </a:r>
            <a:endParaRPr lang="fr-FR" dirty="0"/>
          </a:p>
          <a:p>
            <a:r>
              <a:rPr lang="fr-FR" dirty="0"/>
              <a:t>A faire :</a:t>
            </a:r>
          </a:p>
          <a:p>
            <a:pPr lvl="1"/>
            <a:r>
              <a:rPr lang="fr-FR" dirty="0"/>
              <a:t>Interview de l’Investigateur Principal et de l’équipe </a:t>
            </a:r>
            <a:r>
              <a:rPr lang="en-US" dirty="0"/>
              <a:t>(</a:t>
            </a:r>
            <a:r>
              <a:rPr lang="en-US" dirty="0">
                <a:hlinkClick r:id="rId3"/>
              </a:rPr>
              <a:t>part "Consent" of the CL</a:t>
            </a:r>
            <a:r>
              <a:rPr lang="en-US" dirty="0"/>
              <a:t>)</a:t>
            </a:r>
            <a:endParaRPr lang="fr-FR" dirty="0"/>
          </a:p>
          <a:p>
            <a:r>
              <a:rPr lang="fr-FR" dirty="0"/>
              <a:t>Référentiels </a:t>
            </a:r>
          </a:p>
          <a:p>
            <a:pPr lvl="1"/>
            <a:r>
              <a:rPr lang="fr-FR" dirty="0">
                <a:hlinkClick r:id="rId4">
                  <a:extLst>
                    <a:ext uri="{A12FA001-AC4F-418D-AE19-62706E023703}">
                      <ahyp:hlinkClr xmlns:ahyp="http://schemas.microsoft.com/office/drawing/2018/hyperlinkcolor" val="tx"/>
                    </a:ext>
                  </a:extLst>
                </a:hlinkClick>
              </a:rPr>
              <a:t>Art L.1122-1</a:t>
            </a:r>
            <a:r>
              <a:rPr lang="fr-FR" dirty="0"/>
              <a:t> du CSP pour protection des participants et contenu de l'information</a:t>
            </a:r>
          </a:p>
          <a:p>
            <a:pPr lvl="1">
              <a:spcBef>
                <a:spcPts val="300"/>
              </a:spcBef>
              <a:spcAft>
                <a:spcPts val="300"/>
              </a:spcAft>
            </a:pPr>
            <a:r>
              <a:rPr lang="fr-FR" dirty="0">
                <a:hlinkClick r:id="rId5">
                  <a:extLst>
                    <a:ext uri="{A12FA001-AC4F-418D-AE19-62706E023703}">
                      <ahyp:hlinkClr xmlns:ahyp="http://schemas.microsoft.com/office/drawing/2018/hyperlinkcolor" val="tx"/>
                    </a:ext>
                  </a:extLst>
                </a:hlinkClick>
              </a:rPr>
              <a:t>"</a:t>
            </a:r>
            <a:r>
              <a:rPr lang="fr-FR" dirty="0" err="1">
                <a:hlinkClick r:id="rId5">
                  <a:extLst>
                    <a:ext uri="{A12FA001-AC4F-418D-AE19-62706E023703}">
                      <ahyp:hlinkClr xmlns:ahyp="http://schemas.microsoft.com/office/drawing/2018/hyperlinkcolor" val="tx"/>
                    </a:ext>
                  </a:extLst>
                </a:hlinkClick>
              </a:rPr>
              <a:t>Same</a:t>
            </a:r>
            <a:r>
              <a:rPr lang="fr-FR" dirty="0">
                <a:hlinkClick r:id="rId5">
                  <a:extLst>
                    <a:ext uri="{A12FA001-AC4F-418D-AE19-62706E023703}">
                      <ahyp:hlinkClr xmlns:ahyp="http://schemas.microsoft.com/office/drawing/2018/hyperlinkcolor" val="tx"/>
                    </a:ext>
                  </a:extLst>
                </a:hlinkClick>
              </a:rPr>
              <a:t> date" : ANSM </a:t>
            </a:r>
            <a:r>
              <a:rPr lang="fr-FR" dirty="0" err="1">
                <a:hlinkClick r:id="rId5">
                  <a:extLst>
                    <a:ext uri="{A12FA001-AC4F-418D-AE19-62706E023703}">
                      <ahyp:hlinkClr xmlns:ahyp="http://schemas.microsoft.com/office/drawing/2018/hyperlinkcolor" val="tx"/>
                    </a:ext>
                  </a:extLst>
                </a:hlinkClick>
              </a:rPr>
              <a:t>answer</a:t>
            </a:r>
            <a:endParaRPr lang="fr-FR" dirty="0"/>
          </a:p>
          <a:p>
            <a:pPr lvl="1">
              <a:spcBef>
                <a:spcPts val="300"/>
              </a:spcBef>
              <a:spcAft>
                <a:spcPts val="300"/>
              </a:spcAft>
            </a:pPr>
            <a:r>
              <a:rPr lang="fr-FR" dirty="0"/>
              <a:t>Section 4.8 ICH GCP "</a:t>
            </a:r>
            <a:r>
              <a:rPr lang="fr-FR" i="1" dirty="0" err="1"/>
              <a:t>Informed</a:t>
            </a:r>
            <a:r>
              <a:rPr lang="fr-FR" i="1" dirty="0"/>
              <a:t> Consent of Trial </a:t>
            </a:r>
            <a:r>
              <a:rPr lang="fr-FR" i="1" dirty="0" err="1"/>
              <a:t>Subjects</a:t>
            </a:r>
            <a:r>
              <a:rPr lang="fr-FR" i="1" dirty="0"/>
              <a:t>"</a:t>
            </a:r>
            <a:endParaRPr lang="fr-FR" dirty="0"/>
          </a:p>
          <a:p>
            <a:pPr lvl="1">
              <a:spcBef>
                <a:spcPts val="300"/>
              </a:spcBef>
              <a:spcAft>
                <a:spcPts val="300"/>
              </a:spcAft>
            </a:pPr>
            <a:endParaRPr lang="fr-FR" dirty="0"/>
          </a:p>
          <a:p>
            <a:pPr lvl="1"/>
            <a:endParaRPr lang="en-US" dirty="0"/>
          </a:p>
          <a:p>
            <a:pPr lvl="3"/>
            <a:r>
              <a:rPr lang="fr-FR" dirty="0"/>
              <a:t>		</a:t>
            </a:r>
          </a:p>
        </p:txBody>
      </p:sp>
      <p:sp>
        <p:nvSpPr>
          <p:cNvPr id="9" name="Rectangle 8">
            <a:extLst>
              <a:ext uri="{FF2B5EF4-FFF2-40B4-BE49-F238E27FC236}">
                <a16:creationId xmlns:a16="http://schemas.microsoft.com/office/drawing/2014/main" id="{DB2595DF-7BDA-4CA7-8AB0-AD4C7640960F}"/>
              </a:ext>
            </a:extLst>
          </p:cNvPr>
          <p:cNvSpPr/>
          <p:nvPr/>
        </p:nvSpPr>
        <p:spPr>
          <a:xfrm>
            <a:off x="43200" y="188640"/>
            <a:ext cx="972000" cy="6118824"/>
          </a:xfrm>
          <a:prstGeom prst="rect">
            <a:avLst/>
          </a:prstGeom>
          <a:noFill/>
          <a:ln w="3175">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2" descr="fr">
            <a:extLst>
              <a:ext uri="{FF2B5EF4-FFF2-40B4-BE49-F238E27FC236}">
                <a16:creationId xmlns:a16="http://schemas.microsoft.com/office/drawing/2014/main" id="{259C0D45-0A04-4AE8-813D-0A1163E9C5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130" y="455918"/>
            <a:ext cx="216000" cy="1404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6" descr="ICH">
            <a:extLst>
              <a:ext uri="{FF2B5EF4-FFF2-40B4-BE49-F238E27FC236}">
                <a16:creationId xmlns:a16="http://schemas.microsoft.com/office/drawing/2014/main" id="{96377801-8933-4193-B445-A524848BBE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8130" y="232497"/>
            <a:ext cx="216000" cy="1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5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7840B7D-1C0D-4B79-A487-D70CE74A69B2}"/>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1714E0D9-F9BA-4637-B44E-302864234F85}"/>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29EEE7D9-391C-490C-96DD-E367BF22B775}"/>
              </a:ext>
            </a:extLst>
          </p:cNvPr>
          <p:cNvSpPr>
            <a:spLocks noGrp="1"/>
          </p:cNvSpPr>
          <p:nvPr>
            <p:ph type="sldNum" sz="quarter" idx="12"/>
          </p:nvPr>
        </p:nvSpPr>
        <p:spPr/>
        <p:txBody>
          <a:bodyPr/>
          <a:lstStyle/>
          <a:p>
            <a:fld id="{E1D61545-30E6-46C7-9396-3AB8FF037665}" type="slidenum">
              <a:rPr lang="fr-FR" smtClean="0"/>
              <a:pPr/>
              <a:t>15</a:t>
            </a:fld>
            <a:endParaRPr lang="fr-FR"/>
          </a:p>
        </p:txBody>
      </p:sp>
      <p:sp>
        <p:nvSpPr>
          <p:cNvPr id="5" name="Titre 4">
            <a:extLst>
              <a:ext uri="{FF2B5EF4-FFF2-40B4-BE49-F238E27FC236}">
                <a16:creationId xmlns:a16="http://schemas.microsoft.com/office/drawing/2014/main" id="{51B1DC1C-B7B8-46AB-A14B-811C55208459}"/>
              </a:ext>
            </a:extLst>
          </p:cNvPr>
          <p:cNvSpPr>
            <a:spLocks noGrp="1"/>
          </p:cNvSpPr>
          <p:nvPr>
            <p:ph type="title"/>
          </p:nvPr>
        </p:nvSpPr>
        <p:spPr/>
        <p:txBody>
          <a:bodyPr/>
          <a:lstStyle/>
          <a:p>
            <a:r>
              <a:rPr lang="fr-FR" dirty="0"/>
              <a:t>Cas des personne vulnérables</a:t>
            </a:r>
          </a:p>
        </p:txBody>
      </p:sp>
      <p:sp>
        <p:nvSpPr>
          <p:cNvPr id="6" name="Espace réservé du texte 5">
            <a:extLst>
              <a:ext uri="{FF2B5EF4-FFF2-40B4-BE49-F238E27FC236}">
                <a16:creationId xmlns:a16="http://schemas.microsoft.com/office/drawing/2014/main" id="{5A9D859A-486F-4070-9A17-736075D60F9E}"/>
              </a:ext>
            </a:extLst>
          </p:cNvPr>
          <p:cNvSpPr>
            <a:spLocks noGrp="1"/>
          </p:cNvSpPr>
          <p:nvPr>
            <p:ph type="body" sz="quarter" idx="13"/>
          </p:nvPr>
        </p:nvSpPr>
        <p:spPr>
          <a:xfrm>
            <a:off x="1080000" y="1556418"/>
            <a:ext cx="7308815" cy="4104830"/>
          </a:xfrm>
        </p:spPr>
        <p:txBody>
          <a:bodyPr/>
          <a:lstStyle/>
          <a:p>
            <a:r>
              <a:rPr lang="fr-FR" dirty="0"/>
              <a:t>Exigences :</a:t>
            </a:r>
          </a:p>
          <a:p>
            <a:pPr lvl="1"/>
            <a:r>
              <a:rPr lang="fr-FR" dirty="0"/>
              <a:t>Mineur : </a:t>
            </a:r>
          </a:p>
          <a:p>
            <a:pPr lvl="2"/>
            <a:r>
              <a:rPr lang="fr-FR" dirty="0"/>
              <a:t>Signature des 2 parents sur le consentement </a:t>
            </a:r>
          </a:p>
          <a:p>
            <a:pPr lvl="2"/>
            <a:r>
              <a:rPr lang="fr-FR" dirty="0"/>
              <a:t>Si applicable, consentement supplémentaire signé par le mineur, si celui-ci est devenu majeur au cours de l’essai et traçabilité de l’information donnée dans le dossier médical</a:t>
            </a:r>
          </a:p>
          <a:p>
            <a:pPr lvl="1"/>
            <a:r>
              <a:rPr lang="fr-FR" dirty="0"/>
              <a:t>Situation d’urgence : </a:t>
            </a:r>
          </a:p>
          <a:p>
            <a:pPr lvl="2"/>
            <a:r>
              <a:rPr lang="fr-FR" dirty="0"/>
              <a:t>Signature du Représentant Légal / de la personne confiance / proche (sur consentement d’urgence ou de poursuite)</a:t>
            </a:r>
          </a:p>
          <a:p>
            <a:r>
              <a:rPr lang="fr-FR" dirty="0"/>
              <a:t>Outils</a:t>
            </a:r>
          </a:p>
          <a:p>
            <a:pPr lvl="1"/>
            <a:r>
              <a:rPr lang="fr-FR" dirty="0">
                <a:hlinkClick r:id="rId2"/>
              </a:rPr>
              <a:t>CL de </a:t>
            </a:r>
            <a:r>
              <a:rPr lang="fr-FR" dirty="0" err="1">
                <a:hlinkClick r:id="rId2"/>
              </a:rPr>
              <a:t>verification</a:t>
            </a:r>
            <a:r>
              <a:rPr lang="fr-FR" dirty="0">
                <a:hlinkClick r:id="rId2"/>
              </a:rPr>
              <a:t> des consentements sur site </a:t>
            </a:r>
            <a:r>
              <a:rPr lang="fr-FR" dirty="0"/>
              <a:t>(à adapter)</a:t>
            </a:r>
          </a:p>
          <a:p>
            <a:r>
              <a:rPr lang="fr-FR" dirty="0"/>
              <a:t>A faire : </a:t>
            </a:r>
          </a:p>
          <a:p>
            <a:pPr lvl="1"/>
            <a:r>
              <a:rPr lang="fr-FR" dirty="0"/>
              <a:t>Vérifier procédure dans le Protocole avant l’audit</a:t>
            </a:r>
          </a:p>
          <a:p>
            <a:r>
              <a:rPr lang="fr-FR" dirty="0"/>
              <a:t>Référentiels : </a:t>
            </a:r>
          </a:p>
          <a:p>
            <a:pPr lvl="2"/>
            <a:r>
              <a:rPr lang="fr-FR" dirty="0">
                <a:hlinkClick r:id="rId3">
                  <a:extLst>
                    <a:ext uri="{A12FA001-AC4F-418D-AE19-62706E023703}">
                      <ahyp:hlinkClr xmlns:ahyp="http://schemas.microsoft.com/office/drawing/2018/hyperlinkcolor" val="tx"/>
                    </a:ext>
                  </a:extLst>
                </a:hlinkClick>
              </a:rPr>
              <a:t>Art L.1122-1-3</a:t>
            </a:r>
            <a:r>
              <a:rPr lang="fr-FR" dirty="0"/>
              <a:t> du CSP pour situation d'urgence</a:t>
            </a:r>
          </a:p>
          <a:p>
            <a:pPr lvl="2"/>
            <a:r>
              <a:rPr lang="fr-FR" dirty="0">
                <a:hlinkClick r:id="rId4">
                  <a:extLst>
                    <a:ext uri="{A12FA001-AC4F-418D-AE19-62706E023703}">
                      <ahyp:hlinkClr xmlns:ahyp="http://schemas.microsoft.com/office/drawing/2018/hyperlinkcolor" val="tx"/>
                    </a:ext>
                  </a:extLst>
                </a:hlinkClick>
              </a:rPr>
              <a:t>Art L.1122-2</a:t>
            </a:r>
            <a:r>
              <a:rPr lang="fr-FR" dirty="0"/>
              <a:t> du CSP pour protection des mineurs</a:t>
            </a:r>
          </a:p>
          <a:p>
            <a:pPr lvl="1"/>
            <a:endParaRPr lang="fr-FR" dirty="0"/>
          </a:p>
          <a:p>
            <a:pPr lvl="2"/>
            <a:endParaRPr lang="fr-FR" dirty="0"/>
          </a:p>
          <a:p>
            <a:pPr lvl="2"/>
            <a:endParaRPr lang="en-US" dirty="0"/>
          </a:p>
          <a:p>
            <a:endParaRPr lang="fr-FR" dirty="0"/>
          </a:p>
        </p:txBody>
      </p:sp>
      <p:sp>
        <p:nvSpPr>
          <p:cNvPr id="7" name="Rectangle 6">
            <a:extLst>
              <a:ext uri="{FF2B5EF4-FFF2-40B4-BE49-F238E27FC236}">
                <a16:creationId xmlns:a16="http://schemas.microsoft.com/office/drawing/2014/main" id="{5DB15D07-367B-48D3-9A8D-FDFA9C8A8387}"/>
              </a:ext>
            </a:extLst>
          </p:cNvPr>
          <p:cNvSpPr/>
          <p:nvPr/>
        </p:nvSpPr>
        <p:spPr>
          <a:xfrm>
            <a:off x="43200" y="188640"/>
            <a:ext cx="972000" cy="6118824"/>
          </a:xfrm>
          <a:prstGeom prst="rect">
            <a:avLst/>
          </a:prstGeom>
          <a:noFill/>
          <a:ln w="3175">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2" descr="fr">
            <a:extLst>
              <a:ext uri="{FF2B5EF4-FFF2-40B4-BE49-F238E27FC236}">
                <a16:creationId xmlns:a16="http://schemas.microsoft.com/office/drawing/2014/main" id="{E58A0811-623E-466F-A331-A386571F56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112" y="334187"/>
            <a:ext cx="216000" cy="1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704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40D74A7-D6FB-875F-63D1-FF70668C9FEB}"/>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94BF3673-A717-D7A1-7382-F9B18AF17683}"/>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22AE0BE2-392B-D2BE-9AD5-09F62ACA01BD}"/>
              </a:ext>
            </a:extLst>
          </p:cNvPr>
          <p:cNvSpPr>
            <a:spLocks noGrp="1"/>
          </p:cNvSpPr>
          <p:nvPr>
            <p:ph type="sldNum" sz="quarter" idx="12"/>
          </p:nvPr>
        </p:nvSpPr>
        <p:spPr/>
        <p:txBody>
          <a:bodyPr/>
          <a:lstStyle/>
          <a:p>
            <a:fld id="{E1D61545-30E6-46C7-9396-3AB8FF037665}" type="slidenum">
              <a:rPr lang="fr-FR" smtClean="0"/>
              <a:pPr/>
              <a:t>16</a:t>
            </a:fld>
            <a:endParaRPr lang="fr-FR"/>
          </a:p>
        </p:txBody>
      </p:sp>
      <p:sp>
        <p:nvSpPr>
          <p:cNvPr id="5" name="Titre 4">
            <a:extLst>
              <a:ext uri="{FF2B5EF4-FFF2-40B4-BE49-F238E27FC236}">
                <a16:creationId xmlns:a16="http://schemas.microsoft.com/office/drawing/2014/main" id="{228C26E9-A40F-68AA-31E0-4808E31D45CC}"/>
              </a:ext>
            </a:extLst>
          </p:cNvPr>
          <p:cNvSpPr>
            <a:spLocks noGrp="1"/>
          </p:cNvSpPr>
          <p:nvPr>
            <p:ph type="title"/>
          </p:nvPr>
        </p:nvSpPr>
        <p:spPr/>
        <p:txBody>
          <a:bodyPr/>
          <a:lstStyle/>
          <a:p>
            <a:r>
              <a:rPr lang="fr-FR" noProof="0" dirty="0"/>
              <a:t>Retrait de consentement</a:t>
            </a:r>
          </a:p>
        </p:txBody>
      </p:sp>
      <p:sp>
        <p:nvSpPr>
          <p:cNvPr id="6" name="Espace réservé du texte 5">
            <a:extLst>
              <a:ext uri="{FF2B5EF4-FFF2-40B4-BE49-F238E27FC236}">
                <a16:creationId xmlns:a16="http://schemas.microsoft.com/office/drawing/2014/main" id="{9D4373BD-83BA-1BEC-C2C4-F1DF65B992DC}"/>
              </a:ext>
            </a:extLst>
          </p:cNvPr>
          <p:cNvSpPr>
            <a:spLocks noGrp="1"/>
          </p:cNvSpPr>
          <p:nvPr>
            <p:ph type="body" sz="quarter" idx="13"/>
          </p:nvPr>
        </p:nvSpPr>
        <p:spPr>
          <a:xfrm>
            <a:off x="1080000" y="836261"/>
            <a:ext cx="7308815" cy="5329043"/>
          </a:xfrm>
        </p:spPr>
        <p:txBody>
          <a:bodyPr/>
          <a:lstStyle/>
          <a:p>
            <a:r>
              <a:rPr lang="fr-FR" noProof="0" dirty="0"/>
              <a:t>Exigences</a:t>
            </a:r>
          </a:p>
          <a:p>
            <a:pPr lvl="1"/>
            <a:r>
              <a:rPr lang="fr-FR" dirty="0"/>
              <a:t>D</a:t>
            </a:r>
            <a:r>
              <a:rPr lang="fr-FR" noProof="0" dirty="0" err="1"/>
              <a:t>ocumenté</a:t>
            </a:r>
            <a:r>
              <a:rPr lang="fr-FR" noProof="0" dirty="0"/>
              <a:t> dans le dossier médical</a:t>
            </a:r>
          </a:p>
          <a:p>
            <a:pPr lvl="1"/>
            <a:r>
              <a:rPr lang="fr-FR" noProof="0" dirty="0"/>
              <a:t>Documenté dans le classeur investigateur</a:t>
            </a:r>
          </a:p>
          <a:p>
            <a:pPr lvl="1"/>
            <a:r>
              <a:rPr lang="fr-FR" dirty="0"/>
              <a:t>Documentation dans le Cahier d'Observation</a:t>
            </a:r>
          </a:p>
          <a:p>
            <a:pPr lvl="1"/>
            <a:r>
              <a:rPr lang="fr-FR" noProof="0" dirty="0"/>
              <a:t>Information du Promoteur</a:t>
            </a:r>
          </a:p>
          <a:p>
            <a:pPr lvl="1"/>
            <a:r>
              <a:rPr lang="fr-FR" noProof="0" dirty="0"/>
              <a:t>Absence de collecte de données après le retrait</a:t>
            </a:r>
          </a:p>
          <a:p>
            <a:pPr lvl="1"/>
            <a:r>
              <a:rPr lang="fr-FR" noProof="0" dirty="0"/>
              <a:t>Analyse et conservation des données collectées avant le retrait</a:t>
            </a:r>
          </a:p>
          <a:p>
            <a:r>
              <a:rPr lang="fr-FR" noProof="0" dirty="0"/>
              <a:t>Outils</a:t>
            </a:r>
          </a:p>
          <a:p>
            <a:pPr lvl="1"/>
            <a:r>
              <a:rPr lang="fr-FR" dirty="0">
                <a:hlinkClick r:id="rId2"/>
              </a:rPr>
              <a:t>CL de </a:t>
            </a:r>
            <a:r>
              <a:rPr lang="fr-FR" dirty="0" err="1">
                <a:hlinkClick r:id="rId2"/>
              </a:rPr>
              <a:t>verification</a:t>
            </a:r>
            <a:r>
              <a:rPr lang="fr-FR" dirty="0">
                <a:hlinkClick r:id="rId2"/>
              </a:rPr>
              <a:t> des consentements sur site</a:t>
            </a:r>
            <a:endParaRPr lang="fr-FR" noProof="0" dirty="0"/>
          </a:p>
          <a:p>
            <a:r>
              <a:rPr lang="fr-FR" noProof="0" dirty="0"/>
              <a:t>Référentiels</a:t>
            </a:r>
          </a:p>
          <a:p>
            <a:pPr lvl="1"/>
            <a:r>
              <a:rPr lang="fr-FR" noProof="0" dirty="0"/>
              <a:t>MR-001 / MR-003</a:t>
            </a:r>
          </a:p>
          <a:p>
            <a:pPr lvl="1"/>
            <a:r>
              <a:rPr lang="fr-FR" i="1" dirty="0"/>
              <a:t>"Dans le cas où la personne se prêtant à une recherche a retiré son consentement, ce retrait n'a pas d'incidence sur les activités menées et sur l'utilisation des données obtenues sur la base du consentement éclairé exprimé avant que celui-ci n'ait été retiré"</a:t>
            </a:r>
            <a:r>
              <a:rPr lang="fr-FR" dirty="0"/>
              <a:t> (</a:t>
            </a:r>
            <a:r>
              <a:rPr lang="fr-FR" noProof="0" dirty="0">
                <a:hlinkClick r:id="rId3"/>
              </a:rPr>
              <a:t>Art L.1122-1-1 </a:t>
            </a:r>
            <a:r>
              <a:rPr lang="fr-FR" noProof="0" dirty="0"/>
              <a:t>du CSP)</a:t>
            </a:r>
          </a:p>
          <a:p>
            <a:pPr lvl="1"/>
            <a:r>
              <a:rPr lang="fr-FR" dirty="0"/>
              <a:t>"La personne concernée a le droit de retirer son consentement à tout moment. Le retrait du consentement ne compromet pas la licéité du traitement fondé sur le consentement effectué avant ce retrait. La personne concernée en est informée avant de donner son consentement. Il est aussi simple de retirer que de donner son consentement" (Art 7 du RGPD)</a:t>
            </a:r>
            <a:endParaRPr lang="fr-FR" noProof="0" dirty="0"/>
          </a:p>
        </p:txBody>
      </p:sp>
      <p:sp>
        <p:nvSpPr>
          <p:cNvPr id="7" name="Rectangle 6">
            <a:extLst>
              <a:ext uri="{FF2B5EF4-FFF2-40B4-BE49-F238E27FC236}">
                <a16:creationId xmlns:a16="http://schemas.microsoft.com/office/drawing/2014/main" id="{CB47F51B-8AD2-4F63-AAD2-0ACDA8620382}"/>
              </a:ext>
            </a:extLst>
          </p:cNvPr>
          <p:cNvSpPr/>
          <p:nvPr/>
        </p:nvSpPr>
        <p:spPr>
          <a:xfrm>
            <a:off x="43200" y="188640"/>
            <a:ext cx="972000" cy="6118824"/>
          </a:xfrm>
          <a:prstGeom prst="rect">
            <a:avLst/>
          </a:prstGeom>
          <a:noFill/>
          <a:ln w="3175">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2" descr="fr">
            <a:extLst>
              <a:ext uri="{FF2B5EF4-FFF2-40B4-BE49-F238E27FC236}">
                <a16:creationId xmlns:a16="http://schemas.microsoft.com/office/drawing/2014/main" id="{6B414DAE-AAD4-4D6F-8971-CFCDC3EEB7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334187"/>
            <a:ext cx="216000" cy="1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9449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ous-titre 7">
            <a:extLst>
              <a:ext uri="{FF2B5EF4-FFF2-40B4-BE49-F238E27FC236}">
                <a16:creationId xmlns:a16="http://schemas.microsoft.com/office/drawing/2014/main" id="{D7CE5E9A-66F8-4D1E-9797-2BDB75C99789}"/>
              </a:ext>
            </a:extLst>
          </p:cNvPr>
          <p:cNvSpPr>
            <a:spLocks noGrp="1"/>
          </p:cNvSpPr>
          <p:nvPr>
            <p:ph type="subTitle" idx="1"/>
          </p:nvPr>
        </p:nvSpPr>
        <p:spPr/>
        <p:txBody>
          <a:bodyPr/>
          <a:lstStyle/>
          <a:p>
            <a:endParaRPr lang="fr-FR"/>
          </a:p>
        </p:txBody>
      </p:sp>
      <p:sp>
        <p:nvSpPr>
          <p:cNvPr id="7" name="Titre 6">
            <a:extLst>
              <a:ext uri="{FF2B5EF4-FFF2-40B4-BE49-F238E27FC236}">
                <a16:creationId xmlns:a16="http://schemas.microsoft.com/office/drawing/2014/main" id="{BD3DB886-65BA-4F74-9B4B-76D58DF96D0F}"/>
              </a:ext>
            </a:extLst>
          </p:cNvPr>
          <p:cNvSpPr>
            <a:spLocks noGrp="1"/>
          </p:cNvSpPr>
          <p:nvPr>
            <p:ph type="ctrTitle"/>
          </p:nvPr>
        </p:nvSpPr>
        <p:spPr/>
        <p:txBody>
          <a:bodyPr/>
          <a:lstStyle/>
          <a:p>
            <a:r>
              <a:rPr lang="en-US" dirty="0" err="1"/>
              <a:t>Médicaments</a:t>
            </a:r>
            <a:r>
              <a:rPr lang="en-US" dirty="0"/>
              <a:t> </a:t>
            </a:r>
            <a:r>
              <a:rPr lang="en-US" dirty="0" err="1"/>
              <a:t>expérimentaux</a:t>
            </a:r>
            <a:endParaRPr lang="fr-FR" dirty="0"/>
          </a:p>
        </p:txBody>
      </p:sp>
      <p:sp>
        <p:nvSpPr>
          <p:cNvPr id="2" name="Espace réservé de la date 1">
            <a:extLst>
              <a:ext uri="{FF2B5EF4-FFF2-40B4-BE49-F238E27FC236}">
                <a16:creationId xmlns:a16="http://schemas.microsoft.com/office/drawing/2014/main" id="{6CD3C04F-01D8-4E6B-94B3-9609391ABFB6}"/>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9D674E46-624F-43AF-B1E7-D55E0E895F1D}"/>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8F7EF402-5AA5-4B70-9C8A-2B218976AE35}"/>
              </a:ext>
            </a:extLst>
          </p:cNvPr>
          <p:cNvSpPr>
            <a:spLocks noGrp="1"/>
          </p:cNvSpPr>
          <p:nvPr>
            <p:ph type="sldNum" sz="quarter" idx="12"/>
          </p:nvPr>
        </p:nvSpPr>
        <p:spPr/>
        <p:txBody>
          <a:bodyPr/>
          <a:lstStyle/>
          <a:p>
            <a:fld id="{E1D61545-30E6-46C7-9396-3AB8FF037665}" type="slidenum">
              <a:rPr lang="fr-FR" smtClean="0"/>
              <a:pPr/>
              <a:t>17</a:t>
            </a:fld>
            <a:endParaRPr lang="fr-FR"/>
          </a:p>
        </p:txBody>
      </p:sp>
    </p:spTree>
    <p:extLst>
      <p:ext uri="{BB962C8B-B14F-4D97-AF65-F5344CB8AC3E}">
        <p14:creationId xmlns:p14="http://schemas.microsoft.com/office/powerpoint/2010/main" val="3422361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7C848FF5-4AF1-48A4-AC13-2162F01C8F60}"/>
              </a:ext>
            </a:extLst>
          </p:cNvPr>
          <p:cNvSpPr>
            <a:spLocks noGrp="1"/>
          </p:cNvSpPr>
          <p:nvPr>
            <p:ph type="dt" sz="half" idx="10"/>
          </p:nvPr>
        </p:nvSpPr>
        <p:spPr/>
        <p:txBody>
          <a:bodyPr/>
          <a:lstStyle/>
          <a:p>
            <a:r>
              <a:rPr lang="fr-FR">
                <a:solidFill>
                  <a:prstClr val="black"/>
                </a:solidFill>
              </a:rPr>
              <a:t>27 mai 2022</a:t>
            </a:r>
          </a:p>
        </p:txBody>
      </p:sp>
      <p:sp>
        <p:nvSpPr>
          <p:cNvPr id="5" name="Espace réservé du pied de page 4">
            <a:extLst>
              <a:ext uri="{FF2B5EF4-FFF2-40B4-BE49-F238E27FC236}">
                <a16:creationId xmlns:a16="http://schemas.microsoft.com/office/drawing/2014/main" id="{A42DBCE6-41BD-4D51-8E62-7E669FD2E92D}"/>
              </a:ext>
            </a:extLst>
          </p:cNvPr>
          <p:cNvSpPr>
            <a:spLocks noGrp="1"/>
          </p:cNvSpPr>
          <p:nvPr>
            <p:ph type="ftr" sz="quarter" idx="11"/>
          </p:nvPr>
        </p:nvSpPr>
        <p:spPr/>
        <p:txBody>
          <a:bodyPr/>
          <a:lstStyle/>
          <a:p>
            <a:r>
              <a:rPr lang="fr-FR">
                <a:solidFill>
                  <a:prstClr val="black"/>
                </a:solidFill>
              </a:rPr>
              <a:t>0Formation_BPC_ICH_R2_France_FR.pptx - Copyright Sunnikan Consulting 2022 - Tous droits réservés</a:t>
            </a:r>
          </a:p>
        </p:txBody>
      </p:sp>
      <p:sp>
        <p:nvSpPr>
          <p:cNvPr id="6" name="Espace réservé du numéro de diapositive 5">
            <a:extLst>
              <a:ext uri="{FF2B5EF4-FFF2-40B4-BE49-F238E27FC236}">
                <a16:creationId xmlns:a16="http://schemas.microsoft.com/office/drawing/2014/main" id="{FEC1206E-9B78-4C93-9D7E-A8B101A896C9}"/>
              </a:ext>
            </a:extLst>
          </p:cNvPr>
          <p:cNvSpPr>
            <a:spLocks noGrp="1"/>
          </p:cNvSpPr>
          <p:nvPr>
            <p:ph type="sldNum" sz="quarter" idx="12"/>
          </p:nvPr>
        </p:nvSpPr>
        <p:spPr/>
        <p:txBody>
          <a:bodyPr/>
          <a:lstStyle/>
          <a:p>
            <a:fld id="{E1D61545-30E6-46C7-9396-3AB8FF037665}" type="slidenum">
              <a:rPr lang="fr-FR" smtClean="0">
                <a:solidFill>
                  <a:prstClr val="black"/>
                </a:solidFill>
              </a:rPr>
              <a:pPr/>
              <a:t>18</a:t>
            </a:fld>
            <a:endParaRPr lang="fr-FR">
              <a:solidFill>
                <a:prstClr val="black"/>
              </a:solidFill>
            </a:endParaRPr>
          </a:p>
        </p:txBody>
      </p:sp>
      <p:sp>
        <p:nvSpPr>
          <p:cNvPr id="7" name="Titre 6">
            <a:extLst>
              <a:ext uri="{FF2B5EF4-FFF2-40B4-BE49-F238E27FC236}">
                <a16:creationId xmlns:a16="http://schemas.microsoft.com/office/drawing/2014/main" id="{910EFB19-A3CC-48B0-ACFF-4D9E205E54B3}"/>
              </a:ext>
            </a:extLst>
          </p:cNvPr>
          <p:cNvSpPr>
            <a:spLocks noGrp="1"/>
          </p:cNvSpPr>
          <p:nvPr>
            <p:ph type="title"/>
          </p:nvPr>
        </p:nvSpPr>
        <p:spPr/>
        <p:txBody>
          <a:bodyPr/>
          <a:lstStyle/>
          <a:p>
            <a:r>
              <a:rPr lang="fr-FR" dirty="0"/>
              <a:t>Responsabilité et Classeur Pharmacie</a:t>
            </a:r>
          </a:p>
        </p:txBody>
      </p:sp>
      <p:sp>
        <p:nvSpPr>
          <p:cNvPr id="8" name="Espace réservé du texte 7">
            <a:extLst>
              <a:ext uri="{FF2B5EF4-FFF2-40B4-BE49-F238E27FC236}">
                <a16:creationId xmlns:a16="http://schemas.microsoft.com/office/drawing/2014/main" id="{F5EB1548-2A84-45C8-9623-450BBBAB6D03}"/>
              </a:ext>
            </a:extLst>
          </p:cNvPr>
          <p:cNvSpPr>
            <a:spLocks noGrp="1"/>
          </p:cNvSpPr>
          <p:nvPr>
            <p:ph type="body" sz="quarter" idx="13"/>
          </p:nvPr>
        </p:nvSpPr>
        <p:spPr>
          <a:xfrm>
            <a:off x="1130239" y="959844"/>
            <a:ext cx="7308815" cy="5205460"/>
          </a:xfrm>
        </p:spPr>
        <p:txBody>
          <a:bodyPr/>
          <a:lstStyle/>
          <a:p>
            <a:r>
              <a:rPr lang="fr-FR" dirty="0"/>
              <a:t>Exigences : </a:t>
            </a:r>
          </a:p>
          <a:p>
            <a:pPr lvl="1"/>
            <a:r>
              <a:rPr lang="fr-FR" dirty="0"/>
              <a:t>Documentation de la répartition des responsabilités entre l’Investigateur Principal et la Pharmacie (en fonction du lieu de stockage et comptabilité du médicament expérimental)</a:t>
            </a:r>
          </a:p>
          <a:p>
            <a:pPr lvl="1"/>
            <a:r>
              <a:rPr lang="fr-FR" dirty="0"/>
              <a:t>Documentation de la correcte information donnée à la Pharmacie, quant à un nouvel essai sur centre</a:t>
            </a:r>
          </a:p>
          <a:p>
            <a:pPr lvl="1"/>
            <a:r>
              <a:rPr lang="fr-FR" dirty="0"/>
              <a:t>Documentation de la formation à l’essai du personnel de la pharmacie avant la première inclusion </a:t>
            </a:r>
          </a:p>
          <a:p>
            <a:pPr lvl="1"/>
            <a:r>
              <a:rPr lang="fr-FR" dirty="0"/>
              <a:t>Documentation maintenue à jour par la Pharmacie, des personnes autorisées à gérer le médicament expérimental</a:t>
            </a:r>
          </a:p>
          <a:p>
            <a:pPr lvl="1"/>
            <a:r>
              <a:rPr lang="fr-FR" dirty="0"/>
              <a:t>Classeur pharmacie présent sur le site et tenu à jour</a:t>
            </a:r>
          </a:p>
          <a:p>
            <a:r>
              <a:rPr lang="fr-FR" dirty="0"/>
              <a:t>Outils : </a:t>
            </a:r>
          </a:p>
          <a:p>
            <a:pPr lvl="1"/>
            <a:r>
              <a:rPr lang="fr-FR" dirty="0"/>
              <a:t>Revue du Classeur Pharmacie (compléter la </a:t>
            </a:r>
            <a:r>
              <a:rPr lang="fr-FR" dirty="0">
                <a:hlinkClick r:id="rId3"/>
              </a:rPr>
              <a:t>CL du classeur Pharmacie</a:t>
            </a:r>
            <a:r>
              <a:rPr lang="fr-FR" dirty="0"/>
              <a:t>)</a:t>
            </a:r>
          </a:p>
          <a:p>
            <a:r>
              <a:rPr lang="fr-FR" dirty="0"/>
              <a:t>Référentiel : </a:t>
            </a:r>
          </a:p>
          <a:p>
            <a:pPr lvl="1"/>
            <a:r>
              <a:rPr lang="fr-FR" i="1" dirty="0"/>
              <a:t>"</a:t>
            </a:r>
            <a:r>
              <a:rPr lang="en-US" i="1" dirty="0"/>
              <a:t>Responsibility for investigational product(s) accountability at the trial site(s) rests with the investigator/institution.</a:t>
            </a:r>
            <a:r>
              <a:rPr lang="fr-FR" i="1" dirty="0"/>
              <a:t>"</a:t>
            </a:r>
            <a:r>
              <a:rPr lang="fr-FR" dirty="0"/>
              <a:t> (ICH GCP § 4.6.1)</a:t>
            </a:r>
          </a:p>
          <a:p>
            <a:pPr lvl="1"/>
            <a:r>
              <a:rPr lang="fr-FR" i="1" dirty="0"/>
              <a:t>"</a:t>
            </a:r>
            <a:r>
              <a:rPr lang="en-US" i="1" dirty="0"/>
              <a:t>Where allowed/required, the investigator/institution may/should assign some or all of the investigator's/institution’s duties for investigational product(s) accountability at the trial site(s) to an appropriate pharmacist or another appropriate individual who is under the supervision of the investigator/institution.</a:t>
            </a:r>
            <a:r>
              <a:rPr lang="fr-FR" i="1" dirty="0"/>
              <a:t>"</a:t>
            </a:r>
            <a:r>
              <a:rPr lang="fr-FR" dirty="0"/>
              <a:t> (ICH GCP § 4.6.2)</a:t>
            </a:r>
          </a:p>
          <a:p>
            <a:pPr lvl="1"/>
            <a:r>
              <a:rPr lang="fr-FR" dirty="0"/>
              <a:t>Section 8.0 des ICH GCP "</a:t>
            </a:r>
            <a:r>
              <a:rPr lang="fr-FR" i="1" dirty="0"/>
              <a:t>Essential documents for the </a:t>
            </a:r>
            <a:r>
              <a:rPr lang="fr-FR" i="1" dirty="0" err="1"/>
              <a:t>conduct</a:t>
            </a:r>
            <a:r>
              <a:rPr lang="fr-FR" i="1" dirty="0"/>
              <a:t> of a </a:t>
            </a:r>
            <a:r>
              <a:rPr lang="fr-FR" i="1" dirty="0" err="1"/>
              <a:t>Clinical</a:t>
            </a:r>
            <a:r>
              <a:rPr lang="fr-FR" i="1" dirty="0"/>
              <a:t> Trial"</a:t>
            </a:r>
            <a:endParaRPr lang="fr-FR" noProof="0" dirty="0"/>
          </a:p>
          <a:p>
            <a:pPr lvl="1"/>
            <a:r>
              <a:rPr lang="fr-FR" dirty="0">
                <a:hlinkClick r:id="rId4"/>
              </a:rPr>
              <a:t>Art L.6126-1 </a:t>
            </a:r>
            <a:r>
              <a:rPr lang="fr-FR" dirty="0"/>
              <a:t>du CSP </a:t>
            </a:r>
          </a:p>
        </p:txBody>
      </p:sp>
      <p:sp>
        <p:nvSpPr>
          <p:cNvPr id="9" name="Rectangle 8">
            <a:extLst>
              <a:ext uri="{FF2B5EF4-FFF2-40B4-BE49-F238E27FC236}">
                <a16:creationId xmlns:a16="http://schemas.microsoft.com/office/drawing/2014/main" id="{6AFA88A9-48EB-48D1-BFCB-A3D3437C45DF}"/>
              </a:ext>
            </a:extLst>
          </p:cNvPr>
          <p:cNvSpPr/>
          <p:nvPr/>
        </p:nvSpPr>
        <p:spPr>
          <a:xfrm>
            <a:off x="43200" y="188640"/>
            <a:ext cx="972000" cy="6118824"/>
          </a:xfrm>
          <a:prstGeom prst="rect">
            <a:avLst/>
          </a:prstGeom>
          <a:noFill/>
          <a:ln w="3175">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2" descr="fr">
            <a:extLst>
              <a:ext uri="{FF2B5EF4-FFF2-40B4-BE49-F238E27FC236}">
                <a16:creationId xmlns:a16="http://schemas.microsoft.com/office/drawing/2014/main" id="{2406A164-69D8-4390-873A-C0BFD91533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130" y="455918"/>
            <a:ext cx="216000" cy="1404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6" descr="ICH">
            <a:extLst>
              <a:ext uri="{FF2B5EF4-FFF2-40B4-BE49-F238E27FC236}">
                <a16:creationId xmlns:a16="http://schemas.microsoft.com/office/drawing/2014/main" id="{941D6515-1C30-497B-B482-F5564A90CF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130" y="232497"/>
            <a:ext cx="216000" cy="1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899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7C31D9E-2836-4976-BB17-2A40A03D3BB6}"/>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A1152B62-39E8-423B-AFF6-3A8297561CEC}"/>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E6B7164C-E88E-4B8F-8BCE-19A5ECF01306}"/>
              </a:ext>
            </a:extLst>
          </p:cNvPr>
          <p:cNvSpPr>
            <a:spLocks noGrp="1"/>
          </p:cNvSpPr>
          <p:nvPr>
            <p:ph type="sldNum" sz="quarter" idx="12"/>
          </p:nvPr>
        </p:nvSpPr>
        <p:spPr/>
        <p:txBody>
          <a:bodyPr/>
          <a:lstStyle/>
          <a:p>
            <a:fld id="{E1D61545-30E6-46C7-9396-3AB8FF037665}" type="slidenum">
              <a:rPr lang="fr-FR" smtClean="0"/>
              <a:pPr/>
              <a:t>19</a:t>
            </a:fld>
            <a:endParaRPr lang="fr-FR"/>
          </a:p>
        </p:txBody>
      </p:sp>
      <p:sp>
        <p:nvSpPr>
          <p:cNvPr id="5" name="Titre 4">
            <a:extLst>
              <a:ext uri="{FF2B5EF4-FFF2-40B4-BE49-F238E27FC236}">
                <a16:creationId xmlns:a16="http://schemas.microsoft.com/office/drawing/2014/main" id="{4755C236-197E-4D1E-BEDE-FF17F8F63E14}"/>
              </a:ext>
            </a:extLst>
          </p:cNvPr>
          <p:cNvSpPr>
            <a:spLocks noGrp="1"/>
          </p:cNvSpPr>
          <p:nvPr>
            <p:ph type="title"/>
          </p:nvPr>
        </p:nvSpPr>
        <p:spPr/>
        <p:txBody>
          <a:bodyPr/>
          <a:lstStyle/>
          <a:p>
            <a:r>
              <a:rPr lang="fr-FR" dirty="0"/>
              <a:t>Stockage des médicaments expérimentaux </a:t>
            </a:r>
          </a:p>
        </p:txBody>
      </p:sp>
      <p:sp>
        <p:nvSpPr>
          <p:cNvPr id="6" name="Espace réservé du texte 5">
            <a:extLst>
              <a:ext uri="{FF2B5EF4-FFF2-40B4-BE49-F238E27FC236}">
                <a16:creationId xmlns:a16="http://schemas.microsoft.com/office/drawing/2014/main" id="{96141456-B051-4F65-8DC9-EC6EE4CB71A3}"/>
              </a:ext>
            </a:extLst>
          </p:cNvPr>
          <p:cNvSpPr>
            <a:spLocks noGrp="1"/>
          </p:cNvSpPr>
          <p:nvPr>
            <p:ph type="body" sz="quarter" idx="13"/>
          </p:nvPr>
        </p:nvSpPr>
        <p:spPr>
          <a:xfrm>
            <a:off x="1015200" y="555075"/>
            <a:ext cx="7920880" cy="6165304"/>
          </a:xfrm>
        </p:spPr>
        <p:txBody>
          <a:bodyPr/>
          <a:lstStyle/>
          <a:p>
            <a:r>
              <a:rPr lang="fr-FR" dirty="0"/>
              <a:t>Exigences : 	</a:t>
            </a:r>
          </a:p>
          <a:p>
            <a:pPr lvl="1"/>
            <a:r>
              <a:rPr lang="fr-FR" dirty="0"/>
              <a:t>Les équipements et les locaux dédiés au stockage du médicaments expérimental sont adaptés et correspondent aux exigences du protocole</a:t>
            </a:r>
          </a:p>
          <a:p>
            <a:pPr lvl="1"/>
            <a:r>
              <a:rPr lang="fr-FR" dirty="0"/>
              <a:t>Accès au zones de stockage est contrôlé et accessible uniquement par les personnes autorisées</a:t>
            </a:r>
          </a:p>
          <a:p>
            <a:pPr lvl="1"/>
            <a:r>
              <a:rPr lang="fr-FR" dirty="0"/>
              <a:t>Une comptabilité du médicaments expérimental est présent sur site (reçus, retourné au promoteur, détruit sur site, quarantaine)</a:t>
            </a:r>
          </a:p>
          <a:p>
            <a:pPr lvl="1"/>
            <a:r>
              <a:rPr lang="fr-FR" dirty="0"/>
              <a:t>Si applicable, l’espace de stockage (frigo, congélateur, armoire etc.) du médicament expérimental est monitorer en température par une sonde calibré et un rapport de température est envoyé régulièrement </a:t>
            </a:r>
          </a:p>
          <a:p>
            <a:pPr lvl="1"/>
            <a:r>
              <a:rPr lang="fr-FR" dirty="0"/>
              <a:t>Les excursions de température sont notifiées au Promoteur, comme définis dans le Manuel Laboratoire</a:t>
            </a:r>
          </a:p>
          <a:p>
            <a:r>
              <a:rPr lang="fr-FR" dirty="0"/>
              <a:t>Outils : </a:t>
            </a:r>
          </a:p>
          <a:p>
            <a:pPr lvl="1"/>
            <a:r>
              <a:rPr lang="fr-FR" dirty="0"/>
              <a:t>Compléter la </a:t>
            </a:r>
            <a:r>
              <a:rPr lang="fr-FR" dirty="0">
                <a:hlinkClick r:id="rId3"/>
              </a:rPr>
              <a:t>CL de comptabilité </a:t>
            </a:r>
            <a:r>
              <a:rPr lang="fr-FR" dirty="0"/>
              <a:t>du médicament expérimental </a:t>
            </a:r>
          </a:p>
          <a:p>
            <a:r>
              <a:rPr lang="fr-FR" dirty="0"/>
              <a:t>A faire : </a:t>
            </a:r>
          </a:p>
          <a:p>
            <a:pPr lvl="1"/>
            <a:r>
              <a:rPr lang="fr-FR" dirty="0"/>
              <a:t>Revue du Classeur Investigateur, partie Laboratoire (présence des certificats de calibration des sondes et autres équipements, des relevés de température, des rapports d’excursions de température)</a:t>
            </a:r>
          </a:p>
          <a:p>
            <a:pPr lvl="1"/>
            <a:r>
              <a:rPr lang="fr-FR" dirty="0"/>
              <a:t>Identification (préalablement à l’audit) des excursions rapportées dans les Rapports de Visite de monitoring </a:t>
            </a:r>
          </a:p>
          <a:p>
            <a:r>
              <a:rPr lang="fr-FR" dirty="0"/>
              <a:t>Référentiel : </a:t>
            </a:r>
          </a:p>
          <a:p>
            <a:pPr lvl="1"/>
            <a:r>
              <a:rPr lang="fr-FR" i="1" dirty="0"/>
              <a:t>"</a:t>
            </a:r>
            <a:r>
              <a:rPr lang="en-US" i="1" dirty="0"/>
              <a:t>The investigational product(s) should be stored as specified by the sponsor (see 5.13.2 and 5.14.3) and in accordance with applicable regulatory requirement(s)</a:t>
            </a:r>
            <a:r>
              <a:rPr lang="fr-FR" i="1" dirty="0"/>
              <a:t>"</a:t>
            </a:r>
            <a:r>
              <a:rPr lang="fr-FR" dirty="0"/>
              <a:t> (ICH GCP § 5.6.4)</a:t>
            </a:r>
          </a:p>
          <a:p>
            <a:pPr lvl="1"/>
            <a:r>
              <a:rPr lang="fr-FR" i="1" dirty="0"/>
              <a:t>"d'assurer, (…) la gestion, l'approvisionnement, la préparation, le contrôle, la détention et la dispensation des médicaments"</a:t>
            </a:r>
            <a:r>
              <a:rPr lang="fr-FR" dirty="0"/>
              <a:t> (</a:t>
            </a:r>
            <a:r>
              <a:rPr lang="fr-FR" dirty="0">
                <a:hlinkClick r:id="rId4"/>
              </a:rPr>
              <a:t>Art L.5126-5 </a:t>
            </a:r>
            <a:r>
              <a:rPr lang="fr-FR" dirty="0"/>
              <a:t>du CSP)</a:t>
            </a:r>
          </a:p>
          <a:p>
            <a:pPr lvl="1"/>
            <a:endParaRPr lang="fr-FR" dirty="0"/>
          </a:p>
          <a:p>
            <a:pPr lvl="1"/>
            <a:endParaRPr lang="fr-FR" dirty="0"/>
          </a:p>
        </p:txBody>
      </p:sp>
      <p:sp>
        <p:nvSpPr>
          <p:cNvPr id="7" name="Rectangle 6">
            <a:extLst>
              <a:ext uri="{FF2B5EF4-FFF2-40B4-BE49-F238E27FC236}">
                <a16:creationId xmlns:a16="http://schemas.microsoft.com/office/drawing/2014/main" id="{EA8EB936-D930-41F4-BA57-B47992EE544D}"/>
              </a:ext>
            </a:extLst>
          </p:cNvPr>
          <p:cNvSpPr/>
          <p:nvPr/>
        </p:nvSpPr>
        <p:spPr>
          <a:xfrm>
            <a:off x="43200" y="188640"/>
            <a:ext cx="972000" cy="6118824"/>
          </a:xfrm>
          <a:prstGeom prst="rect">
            <a:avLst/>
          </a:prstGeom>
          <a:noFill/>
          <a:ln w="3175">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2" descr="fr">
            <a:extLst>
              <a:ext uri="{FF2B5EF4-FFF2-40B4-BE49-F238E27FC236}">
                <a16:creationId xmlns:a16="http://schemas.microsoft.com/office/drawing/2014/main" id="{25450E37-FABB-414A-A393-4E1AF51BC7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130" y="455918"/>
            <a:ext cx="216000" cy="140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6" descr="ICH">
            <a:extLst>
              <a:ext uri="{FF2B5EF4-FFF2-40B4-BE49-F238E27FC236}">
                <a16:creationId xmlns:a16="http://schemas.microsoft.com/office/drawing/2014/main" id="{790AC8A9-BE3B-4558-98CB-169CD65B91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8130" y="232497"/>
            <a:ext cx="216000" cy="1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5852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0EBFE33-F6C0-4187-A653-20566D34AA92}"/>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060B5AEF-3DCC-4D28-B011-80A94BCF3425}"/>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399CC434-8AF6-477E-9F99-815898DC2BEF}"/>
              </a:ext>
            </a:extLst>
          </p:cNvPr>
          <p:cNvSpPr>
            <a:spLocks noGrp="1"/>
          </p:cNvSpPr>
          <p:nvPr>
            <p:ph type="sldNum" sz="quarter" idx="12"/>
          </p:nvPr>
        </p:nvSpPr>
        <p:spPr/>
        <p:txBody>
          <a:bodyPr/>
          <a:lstStyle/>
          <a:p>
            <a:fld id="{E1D61545-30E6-46C7-9396-3AB8FF037665}" type="slidenum">
              <a:rPr lang="fr-FR" smtClean="0"/>
              <a:pPr/>
              <a:t>20</a:t>
            </a:fld>
            <a:endParaRPr lang="fr-FR"/>
          </a:p>
        </p:txBody>
      </p:sp>
      <p:sp>
        <p:nvSpPr>
          <p:cNvPr id="5" name="Titre 4">
            <a:extLst>
              <a:ext uri="{FF2B5EF4-FFF2-40B4-BE49-F238E27FC236}">
                <a16:creationId xmlns:a16="http://schemas.microsoft.com/office/drawing/2014/main" id="{A6F5C9A3-1651-477E-A732-7BC17355CA62}"/>
              </a:ext>
            </a:extLst>
          </p:cNvPr>
          <p:cNvSpPr>
            <a:spLocks noGrp="1"/>
          </p:cNvSpPr>
          <p:nvPr>
            <p:ph type="title"/>
          </p:nvPr>
        </p:nvSpPr>
        <p:spPr/>
        <p:txBody>
          <a:bodyPr/>
          <a:lstStyle/>
          <a:p>
            <a:r>
              <a:rPr lang="fr-FR" dirty="0"/>
              <a:t>Randomisation et aveugle</a:t>
            </a:r>
          </a:p>
        </p:txBody>
      </p:sp>
      <p:sp>
        <p:nvSpPr>
          <p:cNvPr id="6" name="Espace réservé du texte 5">
            <a:extLst>
              <a:ext uri="{FF2B5EF4-FFF2-40B4-BE49-F238E27FC236}">
                <a16:creationId xmlns:a16="http://schemas.microsoft.com/office/drawing/2014/main" id="{B5B6058B-DC65-4F08-8564-A8589A39DE84}"/>
              </a:ext>
            </a:extLst>
          </p:cNvPr>
          <p:cNvSpPr>
            <a:spLocks noGrp="1"/>
          </p:cNvSpPr>
          <p:nvPr>
            <p:ph type="body" sz="quarter" idx="13"/>
          </p:nvPr>
        </p:nvSpPr>
        <p:spPr>
          <a:xfrm>
            <a:off x="1080000" y="981642"/>
            <a:ext cx="7308815" cy="5039645"/>
          </a:xfrm>
        </p:spPr>
        <p:txBody>
          <a:bodyPr/>
          <a:lstStyle/>
          <a:p>
            <a:r>
              <a:rPr lang="fr-FR" dirty="0"/>
              <a:t>Exigence :</a:t>
            </a:r>
          </a:p>
          <a:p>
            <a:pPr lvl="1"/>
            <a:r>
              <a:rPr lang="fr-FR" dirty="0"/>
              <a:t>Si applicable, </a:t>
            </a:r>
          </a:p>
          <a:p>
            <a:pPr lvl="2"/>
            <a:r>
              <a:rPr lang="fr-FR" dirty="0"/>
              <a:t>documentation du suivi de la procédure de randomisation pour les patients inclus</a:t>
            </a:r>
          </a:p>
          <a:p>
            <a:pPr lvl="2"/>
            <a:r>
              <a:rPr lang="fr-FR" dirty="0"/>
              <a:t>Le processus de randomisation est effectué via un système électronique ou téléphonique et uniquement par des personnes habilités</a:t>
            </a:r>
          </a:p>
          <a:p>
            <a:pPr lvl="2"/>
            <a:r>
              <a:rPr lang="fr-FR" dirty="0"/>
              <a:t>Ce système ne doit être accessible que par les personnes autorisés</a:t>
            </a:r>
          </a:p>
          <a:p>
            <a:pPr lvl="1"/>
            <a:r>
              <a:rPr lang="fr-FR" dirty="0"/>
              <a:t>Documentation du processus de préparation du médicament expérimental (qui, quand où) </a:t>
            </a:r>
          </a:p>
          <a:p>
            <a:pPr lvl="1"/>
            <a:r>
              <a:rPr lang="fr-FR" dirty="0"/>
              <a:t>Toute levée d’insu doit être documenté et expliqué</a:t>
            </a:r>
          </a:p>
          <a:p>
            <a:r>
              <a:rPr lang="fr-FR" dirty="0"/>
              <a:t>A faire : </a:t>
            </a:r>
          </a:p>
          <a:p>
            <a:pPr lvl="1"/>
            <a:r>
              <a:rPr lang="fr-FR" dirty="0"/>
              <a:t>Revue de la documentation ("</a:t>
            </a:r>
            <a:r>
              <a:rPr lang="fr-FR" dirty="0" err="1"/>
              <a:t>Delegation</a:t>
            </a:r>
            <a:r>
              <a:rPr lang="fr-FR" dirty="0"/>
              <a:t> Log", disponibilité de "IRT Guidelines") dans la Classeur Investigateur</a:t>
            </a:r>
          </a:p>
          <a:p>
            <a:pPr lvl="1"/>
            <a:r>
              <a:rPr lang="fr-FR" dirty="0"/>
              <a:t>Interview de l’équipe </a:t>
            </a:r>
          </a:p>
          <a:p>
            <a:r>
              <a:rPr lang="fr-FR" dirty="0"/>
              <a:t>Référentiel : </a:t>
            </a:r>
          </a:p>
          <a:p>
            <a:pPr lvl="1"/>
            <a:r>
              <a:rPr lang="fr-FR" i="1" dirty="0"/>
              <a:t>"</a:t>
            </a:r>
            <a:r>
              <a:rPr lang="en-US" i="1" dirty="0"/>
              <a:t>The investigator should follow the trial's randomization procedures, if any, and should ensure that the code is broken only in accordance with the protocol. If the trial is blinded, the investigator should promptly document and explain to the sponsor any premature unblinding (e.g., accidental unblinding, unblinding due to a serious adverse event) of the investigational product(s).</a:t>
            </a:r>
            <a:r>
              <a:rPr lang="fr-FR" i="1" dirty="0"/>
              <a:t>"</a:t>
            </a:r>
            <a:r>
              <a:rPr lang="fr-FR" dirty="0"/>
              <a:t> (ICH GCP § 4.7) </a:t>
            </a:r>
          </a:p>
          <a:p>
            <a:pPr lvl="1"/>
            <a:r>
              <a:rPr lang="fr-FR" dirty="0"/>
              <a:t>Documents "</a:t>
            </a:r>
            <a:r>
              <a:rPr lang="en-US" i="1" dirty="0"/>
              <a:t>Decoding procedures for blinded trials"</a:t>
            </a:r>
            <a:r>
              <a:rPr lang="fr-FR" dirty="0"/>
              <a:t> et "</a:t>
            </a:r>
            <a:r>
              <a:rPr lang="fr-FR" i="1" dirty="0"/>
              <a:t>Master randomisation </a:t>
            </a:r>
            <a:r>
              <a:rPr lang="fr-FR" i="1" dirty="0" err="1"/>
              <a:t>list</a:t>
            </a:r>
            <a:r>
              <a:rPr lang="fr-FR" i="1" dirty="0"/>
              <a:t>"</a:t>
            </a:r>
            <a:r>
              <a:rPr lang="fr-FR" dirty="0"/>
              <a:t> (ICH BPC § 8.2.17 et § 8.2.18)</a:t>
            </a:r>
          </a:p>
        </p:txBody>
      </p:sp>
      <p:sp>
        <p:nvSpPr>
          <p:cNvPr id="9" name="Rectangle 8">
            <a:extLst>
              <a:ext uri="{FF2B5EF4-FFF2-40B4-BE49-F238E27FC236}">
                <a16:creationId xmlns:a16="http://schemas.microsoft.com/office/drawing/2014/main" id="{3CBD85B5-222C-4F0C-8608-9BC64F490B80}"/>
              </a:ext>
            </a:extLst>
          </p:cNvPr>
          <p:cNvSpPr/>
          <p:nvPr/>
        </p:nvSpPr>
        <p:spPr>
          <a:xfrm>
            <a:off x="43200" y="188640"/>
            <a:ext cx="972000" cy="6118824"/>
          </a:xfrm>
          <a:prstGeom prst="rect">
            <a:avLst/>
          </a:prstGeom>
          <a:noFill/>
          <a:ln w="3175">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16" descr="ICH">
            <a:extLst>
              <a:ext uri="{FF2B5EF4-FFF2-40B4-BE49-F238E27FC236}">
                <a16:creationId xmlns:a16="http://schemas.microsoft.com/office/drawing/2014/main" id="{A7E06F48-0D38-4AB7-BC99-BF955ABA26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130" y="232497"/>
            <a:ext cx="216000" cy="1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0533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ous-titre 7">
            <a:extLst>
              <a:ext uri="{FF2B5EF4-FFF2-40B4-BE49-F238E27FC236}">
                <a16:creationId xmlns:a16="http://schemas.microsoft.com/office/drawing/2014/main" id="{797BB0DB-1C98-4FE5-80DB-CE813539F296}"/>
              </a:ext>
            </a:extLst>
          </p:cNvPr>
          <p:cNvSpPr>
            <a:spLocks noGrp="1"/>
          </p:cNvSpPr>
          <p:nvPr>
            <p:ph type="subTitle" idx="1"/>
          </p:nvPr>
        </p:nvSpPr>
        <p:spPr/>
        <p:txBody>
          <a:bodyPr/>
          <a:lstStyle/>
          <a:p>
            <a:endParaRPr lang="fr-FR" dirty="0"/>
          </a:p>
        </p:txBody>
      </p:sp>
      <p:sp>
        <p:nvSpPr>
          <p:cNvPr id="7" name="Titre 6">
            <a:extLst>
              <a:ext uri="{FF2B5EF4-FFF2-40B4-BE49-F238E27FC236}">
                <a16:creationId xmlns:a16="http://schemas.microsoft.com/office/drawing/2014/main" id="{C99D1555-CE39-45D0-A03D-E222547FC40B}"/>
              </a:ext>
            </a:extLst>
          </p:cNvPr>
          <p:cNvSpPr>
            <a:spLocks noGrp="1"/>
          </p:cNvSpPr>
          <p:nvPr>
            <p:ph type="ctrTitle"/>
          </p:nvPr>
        </p:nvSpPr>
        <p:spPr/>
        <p:txBody>
          <a:bodyPr/>
          <a:lstStyle/>
          <a:p>
            <a:r>
              <a:rPr lang="en-US" dirty="0" err="1"/>
              <a:t>Médicament</a:t>
            </a:r>
            <a:r>
              <a:rPr lang="en-US" dirty="0"/>
              <a:t> experimental et </a:t>
            </a:r>
            <a:r>
              <a:rPr lang="en-US" dirty="0" err="1"/>
              <a:t>laboratoire</a:t>
            </a:r>
            <a:endParaRPr lang="fr-FR" dirty="0"/>
          </a:p>
        </p:txBody>
      </p:sp>
      <p:sp>
        <p:nvSpPr>
          <p:cNvPr id="2" name="Espace réservé de la date 1">
            <a:extLst>
              <a:ext uri="{FF2B5EF4-FFF2-40B4-BE49-F238E27FC236}">
                <a16:creationId xmlns:a16="http://schemas.microsoft.com/office/drawing/2014/main" id="{2A11CD48-1201-4BC6-ADB1-FBA996693156}"/>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FD89D89D-8B4A-428D-9AFB-ADC4EF8A2BC3}"/>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E60BBAB1-9056-4E89-918D-ED6302F913F4}"/>
              </a:ext>
            </a:extLst>
          </p:cNvPr>
          <p:cNvSpPr>
            <a:spLocks noGrp="1"/>
          </p:cNvSpPr>
          <p:nvPr>
            <p:ph type="sldNum" sz="quarter" idx="12"/>
          </p:nvPr>
        </p:nvSpPr>
        <p:spPr/>
        <p:txBody>
          <a:bodyPr/>
          <a:lstStyle/>
          <a:p>
            <a:fld id="{E1D61545-30E6-46C7-9396-3AB8FF037665}" type="slidenum">
              <a:rPr lang="fr-FR" smtClean="0"/>
              <a:pPr/>
              <a:t>21</a:t>
            </a:fld>
            <a:endParaRPr lang="fr-FR"/>
          </a:p>
        </p:txBody>
      </p:sp>
    </p:spTree>
    <p:extLst>
      <p:ext uri="{BB962C8B-B14F-4D97-AF65-F5344CB8AC3E}">
        <p14:creationId xmlns:p14="http://schemas.microsoft.com/office/powerpoint/2010/main" val="1774505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BBD1D6D-1A77-46CE-9CB4-3ABB737B3D52}"/>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3E135BD0-E75F-4DDC-8F71-2C1D72496BCB}"/>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A858AB1A-BA70-4158-9EDE-F62D32F23270}"/>
              </a:ext>
            </a:extLst>
          </p:cNvPr>
          <p:cNvSpPr>
            <a:spLocks noGrp="1"/>
          </p:cNvSpPr>
          <p:nvPr>
            <p:ph type="sldNum" sz="quarter" idx="12"/>
          </p:nvPr>
        </p:nvSpPr>
        <p:spPr/>
        <p:txBody>
          <a:bodyPr/>
          <a:lstStyle/>
          <a:p>
            <a:fld id="{E1D61545-30E6-46C7-9396-3AB8FF037665}" type="slidenum">
              <a:rPr lang="fr-FR" smtClean="0"/>
              <a:pPr/>
              <a:t>22</a:t>
            </a:fld>
            <a:endParaRPr lang="fr-FR"/>
          </a:p>
        </p:txBody>
      </p:sp>
      <p:sp>
        <p:nvSpPr>
          <p:cNvPr id="5" name="Titre 4">
            <a:extLst>
              <a:ext uri="{FF2B5EF4-FFF2-40B4-BE49-F238E27FC236}">
                <a16:creationId xmlns:a16="http://schemas.microsoft.com/office/drawing/2014/main" id="{B0659BF5-2A83-48E6-A89F-2535EAF5D3E4}"/>
              </a:ext>
            </a:extLst>
          </p:cNvPr>
          <p:cNvSpPr>
            <a:spLocks noGrp="1"/>
          </p:cNvSpPr>
          <p:nvPr>
            <p:ph type="title"/>
          </p:nvPr>
        </p:nvSpPr>
        <p:spPr>
          <a:xfrm>
            <a:off x="1080000" y="187200"/>
            <a:ext cx="6444328" cy="721520"/>
          </a:xfrm>
        </p:spPr>
        <p:txBody>
          <a:bodyPr/>
          <a:lstStyle/>
          <a:p>
            <a:r>
              <a:rPr lang="en-US" dirty="0"/>
              <a:t>Dispensation, retour et destruction du medicament </a:t>
            </a:r>
            <a:r>
              <a:rPr lang="en-US" dirty="0" err="1"/>
              <a:t>expérimental</a:t>
            </a:r>
            <a:endParaRPr lang="fr-FR" dirty="0"/>
          </a:p>
        </p:txBody>
      </p:sp>
      <p:sp>
        <p:nvSpPr>
          <p:cNvPr id="6" name="Espace réservé du texte 5">
            <a:extLst>
              <a:ext uri="{FF2B5EF4-FFF2-40B4-BE49-F238E27FC236}">
                <a16:creationId xmlns:a16="http://schemas.microsoft.com/office/drawing/2014/main" id="{410F6648-90D1-427B-B3ED-BA40282CB780}"/>
              </a:ext>
            </a:extLst>
          </p:cNvPr>
          <p:cNvSpPr>
            <a:spLocks noGrp="1"/>
          </p:cNvSpPr>
          <p:nvPr>
            <p:ph type="body" sz="quarter" idx="13"/>
          </p:nvPr>
        </p:nvSpPr>
        <p:spPr/>
        <p:txBody>
          <a:bodyPr/>
          <a:lstStyle/>
          <a:p>
            <a:r>
              <a:rPr lang="en-US" sz="1600" dirty="0"/>
              <a:t>Exigences : </a:t>
            </a:r>
          </a:p>
          <a:p>
            <a:pPr lvl="1"/>
            <a:r>
              <a:rPr lang="fr-FR" sz="1400" dirty="0"/>
              <a:t>Traçabilité de la dispensation du médicament expérimental pour chaque patient</a:t>
            </a:r>
          </a:p>
          <a:p>
            <a:pPr lvl="1"/>
            <a:r>
              <a:rPr lang="fr-FR" sz="1400" dirty="0"/>
              <a:t>Comptabilité du retour et de la destruction du médicament expérimental</a:t>
            </a:r>
          </a:p>
          <a:p>
            <a:r>
              <a:rPr lang="fr-FR" sz="1600" dirty="0"/>
              <a:t>Outils : </a:t>
            </a:r>
          </a:p>
          <a:p>
            <a:pPr lvl="1"/>
            <a:r>
              <a:rPr lang="fr-FR" sz="1400" dirty="0">
                <a:hlinkClick r:id="rId3"/>
              </a:rPr>
              <a:t>CL de dispensation </a:t>
            </a:r>
            <a:endParaRPr lang="fr-FR" sz="1400" dirty="0"/>
          </a:p>
          <a:p>
            <a:r>
              <a:rPr lang="fr-FR" sz="1600" dirty="0"/>
              <a:t>Référentiel : </a:t>
            </a:r>
          </a:p>
          <a:p>
            <a:pPr lvl="1"/>
            <a:r>
              <a:rPr lang="fr-FR" sz="1400" dirty="0"/>
              <a:t>Protocole de l’étude </a:t>
            </a:r>
          </a:p>
          <a:p>
            <a:pPr lvl="1"/>
            <a:r>
              <a:rPr lang="fr-FR" i="1" dirty="0"/>
              <a:t>"</a:t>
            </a:r>
            <a:r>
              <a:rPr lang="en-US" sz="1400" i="1" dirty="0"/>
              <a:t>The delivered, used and recovered quantities of product should be recorded, reconciled and verified by or on behalf of the sponsor for each trial site and each trial period"</a:t>
            </a:r>
            <a:r>
              <a:rPr lang="fr-FR" sz="1400" dirty="0"/>
              <a:t> (</a:t>
            </a:r>
            <a:r>
              <a:rPr lang="fr-FR" sz="1400" dirty="0">
                <a:hlinkClick r:id="rId4"/>
              </a:rPr>
              <a:t>BPF § 54</a:t>
            </a:r>
            <a:r>
              <a:rPr lang="fr-FR" sz="1400" dirty="0"/>
              <a:t>)</a:t>
            </a:r>
          </a:p>
          <a:p>
            <a:pPr lvl="1"/>
            <a:r>
              <a:rPr lang="fr-FR" i="1" dirty="0"/>
              <a:t>"</a:t>
            </a:r>
            <a:r>
              <a:rPr lang="en-US" sz="1400" i="1" dirty="0"/>
              <a:t>Investigational medicinal products should be returned on agreed conditions defined by the sponsor, specified.. in approved written procedures</a:t>
            </a:r>
            <a:r>
              <a:rPr lang="fr-FR" i="1" dirty="0"/>
              <a:t>"</a:t>
            </a:r>
            <a:r>
              <a:rPr lang="fr-FR" sz="1400" i="1" dirty="0"/>
              <a:t> </a:t>
            </a:r>
            <a:r>
              <a:rPr lang="fr-FR" sz="1400" dirty="0"/>
              <a:t>(</a:t>
            </a:r>
            <a:r>
              <a:rPr lang="fr-FR" sz="1400" dirty="0">
                <a:hlinkClick r:id="rId4"/>
              </a:rPr>
              <a:t>BPF § 51</a:t>
            </a:r>
            <a:r>
              <a:rPr lang="fr-FR" sz="1400" dirty="0"/>
              <a:t>)</a:t>
            </a:r>
          </a:p>
          <a:p>
            <a:pPr lvl="1"/>
            <a:r>
              <a:rPr lang="fr-FR" sz="1400" dirty="0"/>
              <a:t>Documents § 8.4.1 et § 8.4.2 des ICH GCP</a:t>
            </a:r>
            <a:endParaRPr lang="en-US" sz="1400" dirty="0"/>
          </a:p>
          <a:p>
            <a:pPr lvl="1"/>
            <a:endParaRPr lang="fr-FR" dirty="0"/>
          </a:p>
        </p:txBody>
      </p:sp>
      <p:sp>
        <p:nvSpPr>
          <p:cNvPr id="7" name="Rectangle 6">
            <a:extLst>
              <a:ext uri="{FF2B5EF4-FFF2-40B4-BE49-F238E27FC236}">
                <a16:creationId xmlns:a16="http://schemas.microsoft.com/office/drawing/2014/main" id="{29C9E9A6-342A-4FB8-8694-2A1C676A6300}"/>
              </a:ext>
            </a:extLst>
          </p:cNvPr>
          <p:cNvSpPr/>
          <p:nvPr/>
        </p:nvSpPr>
        <p:spPr>
          <a:xfrm>
            <a:off x="43200" y="188640"/>
            <a:ext cx="928400" cy="6118824"/>
          </a:xfrm>
          <a:prstGeom prst="rect">
            <a:avLst/>
          </a:prstGeom>
          <a:noFill/>
          <a:ln w="3175">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4" descr="eu">
            <a:extLst>
              <a:ext uri="{FF2B5EF4-FFF2-40B4-BE49-F238E27FC236}">
                <a16:creationId xmlns:a16="http://schemas.microsoft.com/office/drawing/2014/main" id="{E4DC399E-4B8D-44FD-872A-A1DD794A4B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000" y="260648"/>
            <a:ext cx="216000" cy="1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603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38B00A3-613A-483C-B3F4-78CE4C467D45}"/>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7CEEC59D-3393-4A11-9927-13B8797CBC87}"/>
              </a:ext>
            </a:extLst>
          </p:cNvPr>
          <p:cNvSpPr>
            <a:spLocks noGrp="1"/>
          </p:cNvSpPr>
          <p:nvPr>
            <p:ph type="ftr" sz="quarter" idx="11"/>
          </p:nvPr>
        </p:nvSpPr>
        <p:spPr/>
        <p:txBody>
          <a:bodyPr/>
          <a:lstStyle/>
          <a:p>
            <a:r>
              <a:rPr lang="fr-FR" dirty="0"/>
              <a:t>For_BPC_ICH_FR_Invest_2021_167_20220405.pptx - © </a:t>
            </a:r>
            <a:r>
              <a:rPr lang="fr-FR" dirty="0" err="1"/>
              <a:t>Sunnikan</a:t>
            </a:r>
            <a:r>
              <a:rPr lang="fr-FR" dirty="0"/>
              <a:t> Consulting 2022 - Tous droits réservés </a:t>
            </a:r>
          </a:p>
        </p:txBody>
      </p:sp>
      <p:sp>
        <p:nvSpPr>
          <p:cNvPr id="4" name="Espace réservé du numéro de diapositive 3">
            <a:extLst>
              <a:ext uri="{FF2B5EF4-FFF2-40B4-BE49-F238E27FC236}">
                <a16:creationId xmlns:a16="http://schemas.microsoft.com/office/drawing/2014/main" id="{DFCAE60D-F145-43C3-99B1-033C7AAD34B4}"/>
              </a:ext>
            </a:extLst>
          </p:cNvPr>
          <p:cNvSpPr>
            <a:spLocks noGrp="1"/>
          </p:cNvSpPr>
          <p:nvPr>
            <p:ph type="sldNum" sz="quarter" idx="12"/>
          </p:nvPr>
        </p:nvSpPr>
        <p:spPr/>
        <p:txBody>
          <a:bodyPr/>
          <a:lstStyle/>
          <a:p>
            <a:fld id="{E1D61545-30E6-46C7-9396-3AB8FF037665}" type="slidenum">
              <a:rPr lang="fr-FR" smtClean="0"/>
              <a:pPr/>
              <a:t>23</a:t>
            </a:fld>
            <a:endParaRPr lang="fr-FR"/>
          </a:p>
        </p:txBody>
      </p:sp>
      <p:sp>
        <p:nvSpPr>
          <p:cNvPr id="5" name="Titre 4">
            <a:extLst>
              <a:ext uri="{FF2B5EF4-FFF2-40B4-BE49-F238E27FC236}">
                <a16:creationId xmlns:a16="http://schemas.microsoft.com/office/drawing/2014/main" id="{E68511AF-5A9A-41BD-AE76-A9E348241F43}"/>
              </a:ext>
            </a:extLst>
          </p:cNvPr>
          <p:cNvSpPr>
            <a:spLocks noGrp="1"/>
          </p:cNvSpPr>
          <p:nvPr>
            <p:ph type="title"/>
          </p:nvPr>
        </p:nvSpPr>
        <p:spPr/>
        <p:txBody>
          <a:bodyPr/>
          <a:lstStyle/>
          <a:p>
            <a:r>
              <a:rPr lang="fr-FR" dirty="0"/>
              <a:t>Laboratoire local et central</a:t>
            </a:r>
          </a:p>
        </p:txBody>
      </p:sp>
      <p:sp>
        <p:nvSpPr>
          <p:cNvPr id="6" name="Espace réservé du texte 5">
            <a:extLst>
              <a:ext uri="{FF2B5EF4-FFF2-40B4-BE49-F238E27FC236}">
                <a16:creationId xmlns:a16="http://schemas.microsoft.com/office/drawing/2014/main" id="{EFAFAC86-4537-44F8-8896-0FADDBCF79A1}"/>
              </a:ext>
            </a:extLst>
          </p:cNvPr>
          <p:cNvSpPr>
            <a:spLocks noGrp="1"/>
          </p:cNvSpPr>
          <p:nvPr>
            <p:ph type="body" sz="quarter" idx="13"/>
          </p:nvPr>
        </p:nvSpPr>
        <p:spPr>
          <a:xfrm>
            <a:off x="1096189" y="692696"/>
            <a:ext cx="7308815" cy="1391150"/>
          </a:xfrm>
        </p:spPr>
        <p:txBody>
          <a:bodyPr/>
          <a:lstStyle/>
          <a:p>
            <a:r>
              <a:rPr lang="en-US" dirty="0"/>
              <a:t>Exigences : </a:t>
            </a:r>
          </a:p>
          <a:p>
            <a:pPr lvl="1"/>
            <a:r>
              <a:rPr lang="fr-FR" sz="1400" dirty="0"/>
              <a:t>Documentation de l’accréditation du laboratoire pour réaliser les analyses biologiques demandées par le protocole</a:t>
            </a:r>
          </a:p>
          <a:p>
            <a:pPr lvl="1"/>
            <a:r>
              <a:rPr lang="fr-FR" sz="1400" dirty="0"/>
              <a:t>Documentation de l’information donnée au laboratoire quant à la nouvelle étude sur site</a:t>
            </a:r>
          </a:p>
          <a:p>
            <a:pPr lvl="1"/>
            <a:r>
              <a:rPr lang="fr-FR" sz="1400" dirty="0"/>
              <a:t>Documentation des responsabilités du laboratoire </a:t>
            </a:r>
          </a:p>
          <a:p>
            <a:pPr lvl="2"/>
            <a:r>
              <a:rPr lang="fr-FR" sz="1400" dirty="0"/>
              <a:t>traçabilité de la procédure d’analyse des échantillons (i.e., durée en ambiant, heure de centrifugation (vitesse, température, durée), heure </a:t>
            </a:r>
            <a:r>
              <a:rPr lang="fr-FR" sz="1400" dirty="0" err="1"/>
              <a:t>aliquotage</a:t>
            </a:r>
            <a:r>
              <a:rPr lang="fr-FR" sz="1400" dirty="0"/>
              <a:t>, heure de mise au frigo/congélateur, etc.)</a:t>
            </a:r>
          </a:p>
          <a:p>
            <a:pPr lvl="2"/>
            <a:r>
              <a:rPr lang="fr-FR" sz="1400" dirty="0"/>
              <a:t>stockage des échantillons, </a:t>
            </a:r>
          </a:p>
          <a:p>
            <a:pPr lvl="2"/>
            <a:r>
              <a:rPr lang="fr-FR" sz="1400" dirty="0"/>
              <a:t>si applicable, traçabilité de la procédure d’envoi au laboratoire centralisé</a:t>
            </a:r>
          </a:p>
          <a:p>
            <a:pPr lvl="1"/>
            <a:r>
              <a:rPr lang="fr-FR" sz="1400" dirty="0"/>
              <a:t>Vérification de la procédure d’envoi (i.e., quels sont les formulaire utilisés, date et heure de sortie du congélateur, date et heure d’envoi)</a:t>
            </a:r>
          </a:p>
          <a:p>
            <a:pPr lvl="1"/>
            <a:r>
              <a:rPr lang="fr-FR" sz="1400" dirty="0"/>
              <a:t>Disponibilité du manuel Laboratoire dans le Classeur Investigateur</a:t>
            </a:r>
          </a:p>
          <a:p>
            <a:pPr lvl="1"/>
            <a:r>
              <a:rPr lang="fr-FR" sz="1400" dirty="0"/>
              <a:t>La gestion et le stockage des kits est documenté et accessible uniquement par des personnes autorisées</a:t>
            </a:r>
          </a:p>
          <a:p>
            <a:r>
              <a:rPr lang="fr-FR" dirty="0"/>
              <a:t>A faire : </a:t>
            </a:r>
          </a:p>
          <a:p>
            <a:pPr lvl="1"/>
            <a:r>
              <a:rPr lang="fr-FR" sz="1400" dirty="0"/>
              <a:t>Interview de l’équipe </a:t>
            </a:r>
          </a:p>
          <a:p>
            <a:pPr lvl="1"/>
            <a:r>
              <a:rPr lang="fr-FR" sz="1400" dirty="0"/>
              <a:t>Visite des locaux</a:t>
            </a:r>
          </a:p>
          <a:p>
            <a:r>
              <a:rPr lang="fr-FR" sz="1600" dirty="0"/>
              <a:t>Référentiel : </a:t>
            </a:r>
          </a:p>
          <a:p>
            <a:pPr lvl="1"/>
            <a:r>
              <a:rPr lang="fr-FR" i="1" dirty="0"/>
              <a:t>"</a:t>
            </a:r>
            <a:r>
              <a:rPr lang="en-US" sz="1400" i="1" dirty="0"/>
              <a:t>All clinical trial information should be recorded, handled, and stored in a way that allows its accurate reporting, interpretation and verification</a:t>
            </a:r>
            <a:r>
              <a:rPr lang="fr-FR" i="1" dirty="0"/>
              <a:t>"</a:t>
            </a:r>
            <a:r>
              <a:rPr lang="fr-FR" sz="1400" dirty="0"/>
              <a:t> (ICH GCP § 2.10)</a:t>
            </a:r>
          </a:p>
          <a:p>
            <a:pPr lvl="1"/>
            <a:r>
              <a:rPr lang="fr-FR" sz="1400" dirty="0"/>
              <a:t>Manuel Laboratoire</a:t>
            </a:r>
          </a:p>
          <a:p>
            <a:pPr lvl="1"/>
            <a:r>
              <a:rPr lang="fr-FR" sz="1400" dirty="0"/>
              <a:t>Documents § 8.3.7 et § 8.3.25 des ICH GCP</a:t>
            </a:r>
          </a:p>
        </p:txBody>
      </p:sp>
      <p:sp>
        <p:nvSpPr>
          <p:cNvPr id="7" name="Rectangle 6">
            <a:extLst>
              <a:ext uri="{FF2B5EF4-FFF2-40B4-BE49-F238E27FC236}">
                <a16:creationId xmlns:a16="http://schemas.microsoft.com/office/drawing/2014/main" id="{F3B9F809-A6ED-417A-A34A-9B5C4824A9F7}"/>
              </a:ext>
            </a:extLst>
          </p:cNvPr>
          <p:cNvSpPr/>
          <p:nvPr/>
        </p:nvSpPr>
        <p:spPr>
          <a:xfrm>
            <a:off x="43200" y="188640"/>
            <a:ext cx="972000" cy="6118824"/>
          </a:xfrm>
          <a:prstGeom prst="rect">
            <a:avLst/>
          </a:prstGeom>
          <a:noFill/>
          <a:ln w="3175">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16" descr="ICH">
            <a:extLst>
              <a:ext uri="{FF2B5EF4-FFF2-40B4-BE49-F238E27FC236}">
                <a16:creationId xmlns:a16="http://schemas.microsoft.com/office/drawing/2014/main" id="{D9A188D1-3E48-41A6-90C3-B5C944A814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130" y="232497"/>
            <a:ext cx="216000" cy="1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91871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ous-titre 7">
            <a:extLst>
              <a:ext uri="{FF2B5EF4-FFF2-40B4-BE49-F238E27FC236}">
                <a16:creationId xmlns:a16="http://schemas.microsoft.com/office/drawing/2014/main" id="{EBBE7A06-CEA6-4033-B35D-FCD84780CE20}"/>
              </a:ext>
            </a:extLst>
          </p:cNvPr>
          <p:cNvSpPr>
            <a:spLocks noGrp="1"/>
          </p:cNvSpPr>
          <p:nvPr>
            <p:ph type="subTitle" idx="1"/>
          </p:nvPr>
        </p:nvSpPr>
        <p:spPr/>
        <p:txBody>
          <a:bodyPr/>
          <a:lstStyle/>
          <a:p>
            <a:endParaRPr lang="fr-FR"/>
          </a:p>
        </p:txBody>
      </p:sp>
      <p:sp>
        <p:nvSpPr>
          <p:cNvPr id="7" name="Titre 6">
            <a:extLst>
              <a:ext uri="{FF2B5EF4-FFF2-40B4-BE49-F238E27FC236}">
                <a16:creationId xmlns:a16="http://schemas.microsoft.com/office/drawing/2014/main" id="{1652B62C-8358-4DCD-BB1C-26B50265A635}"/>
              </a:ext>
            </a:extLst>
          </p:cNvPr>
          <p:cNvSpPr>
            <a:spLocks noGrp="1"/>
          </p:cNvSpPr>
          <p:nvPr>
            <p:ph type="ctrTitle"/>
          </p:nvPr>
        </p:nvSpPr>
        <p:spPr/>
        <p:txBody>
          <a:bodyPr/>
          <a:lstStyle/>
          <a:p>
            <a:r>
              <a:rPr lang="en-US" dirty="0"/>
              <a:t>Dossier </a:t>
            </a:r>
            <a:r>
              <a:rPr lang="en-US" dirty="0" err="1"/>
              <a:t>médicaux</a:t>
            </a:r>
            <a:endParaRPr lang="fr-FR" dirty="0"/>
          </a:p>
        </p:txBody>
      </p:sp>
      <p:sp>
        <p:nvSpPr>
          <p:cNvPr id="2" name="Espace réservé de la date 1">
            <a:extLst>
              <a:ext uri="{FF2B5EF4-FFF2-40B4-BE49-F238E27FC236}">
                <a16:creationId xmlns:a16="http://schemas.microsoft.com/office/drawing/2014/main" id="{77CE8CC3-1F4F-463D-84EE-2B3D3D83D1BF}"/>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9C8F2246-FCD6-4B2B-AE4F-3E60214C5F4D}"/>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3BDA35F4-9F5F-4BB7-AA1A-799754644293}"/>
              </a:ext>
            </a:extLst>
          </p:cNvPr>
          <p:cNvSpPr>
            <a:spLocks noGrp="1"/>
          </p:cNvSpPr>
          <p:nvPr>
            <p:ph type="sldNum" sz="quarter" idx="12"/>
          </p:nvPr>
        </p:nvSpPr>
        <p:spPr/>
        <p:txBody>
          <a:bodyPr/>
          <a:lstStyle/>
          <a:p>
            <a:fld id="{E1D61545-30E6-46C7-9396-3AB8FF037665}" type="slidenum">
              <a:rPr lang="fr-FR" smtClean="0"/>
              <a:pPr/>
              <a:t>24</a:t>
            </a:fld>
            <a:endParaRPr lang="fr-FR"/>
          </a:p>
        </p:txBody>
      </p:sp>
    </p:spTree>
    <p:extLst>
      <p:ext uri="{BB962C8B-B14F-4D97-AF65-F5344CB8AC3E}">
        <p14:creationId xmlns:p14="http://schemas.microsoft.com/office/powerpoint/2010/main" val="1945946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CD13A21-EEA1-41BA-9A83-8D37AD89D919}"/>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535EA866-93DE-4CED-84E8-E680D19144B4}"/>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0115B492-ABCA-4C37-BFAB-96BC299B3296}"/>
              </a:ext>
            </a:extLst>
          </p:cNvPr>
          <p:cNvSpPr>
            <a:spLocks noGrp="1"/>
          </p:cNvSpPr>
          <p:nvPr>
            <p:ph type="sldNum" sz="quarter" idx="12"/>
          </p:nvPr>
        </p:nvSpPr>
        <p:spPr/>
        <p:txBody>
          <a:bodyPr/>
          <a:lstStyle/>
          <a:p>
            <a:fld id="{E1D61545-30E6-46C7-9396-3AB8FF037665}" type="slidenum">
              <a:rPr lang="fr-FR" smtClean="0"/>
              <a:pPr/>
              <a:t>25</a:t>
            </a:fld>
            <a:endParaRPr lang="fr-FR"/>
          </a:p>
        </p:txBody>
      </p:sp>
      <p:sp>
        <p:nvSpPr>
          <p:cNvPr id="5" name="Titre 4">
            <a:extLst>
              <a:ext uri="{FF2B5EF4-FFF2-40B4-BE49-F238E27FC236}">
                <a16:creationId xmlns:a16="http://schemas.microsoft.com/office/drawing/2014/main" id="{A59F2B1A-E96B-482E-A9FF-BB15498CD6D1}"/>
              </a:ext>
            </a:extLst>
          </p:cNvPr>
          <p:cNvSpPr>
            <a:spLocks noGrp="1"/>
          </p:cNvSpPr>
          <p:nvPr>
            <p:ph type="title"/>
          </p:nvPr>
        </p:nvSpPr>
        <p:spPr/>
        <p:txBody>
          <a:bodyPr/>
          <a:lstStyle/>
          <a:p>
            <a:r>
              <a:rPr lang="fr-FR" dirty="0"/>
              <a:t>Données sources</a:t>
            </a:r>
          </a:p>
        </p:txBody>
      </p:sp>
      <p:sp>
        <p:nvSpPr>
          <p:cNvPr id="6" name="Espace réservé du texte 5">
            <a:extLst>
              <a:ext uri="{FF2B5EF4-FFF2-40B4-BE49-F238E27FC236}">
                <a16:creationId xmlns:a16="http://schemas.microsoft.com/office/drawing/2014/main" id="{5827D49A-C224-405D-ABB6-06634541A20F}"/>
              </a:ext>
            </a:extLst>
          </p:cNvPr>
          <p:cNvSpPr>
            <a:spLocks noGrp="1"/>
          </p:cNvSpPr>
          <p:nvPr>
            <p:ph type="body" sz="quarter" idx="13"/>
          </p:nvPr>
        </p:nvSpPr>
        <p:spPr>
          <a:xfrm>
            <a:off x="971600" y="1052736"/>
            <a:ext cx="7308815" cy="5400600"/>
          </a:xfrm>
        </p:spPr>
        <p:txBody>
          <a:bodyPr/>
          <a:lstStyle/>
          <a:p>
            <a:r>
              <a:rPr lang="fr-FR" sz="1600" dirty="0"/>
              <a:t>Exigences : </a:t>
            </a:r>
          </a:p>
          <a:p>
            <a:pPr lvl="1"/>
            <a:r>
              <a:rPr lang="fr-FR" sz="1400" dirty="0"/>
              <a:t>Documentation claire de l’emplacement des données sources (§ </a:t>
            </a:r>
            <a:r>
              <a:rPr lang="en-US" sz="1400" dirty="0"/>
              <a:t>“Purpose of identifying source data location”</a:t>
            </a:r>
            <a:r>
              <a:rPr lang="en-US" dirty="0">
                <a:hlinkClick r:id="rId3"/>
              </a:rPr>
              <a:t> Q&amp;A : Good clinical practice, EMA, November 2017</a:t>
            </a:r>
            <a:r>
              <a:rPr lang="en-US" dirty="0"/>
              <a:t>)</a:t>
            </a:r>
            <a:endParaRPr lang="fr-FR" sz="1400" dirty="0"/>
          </a:p>
          <a:p>
            <a:pPr lvl="1"/>
            <a:r>
              <a:rPr lang="fr-FR" sz="1400" dirty="0"/>
              <a:t>Si pas d’accès aux données sources (accès réglementé) ou si le dossier électronique du patient n’a pas de fonction d’audit trail (pour validation des </a:t>
            </a:r>
            <a:r>
              <a:rPr lang="fr-FR" dirty="0"/>
              <a:t>données (§</a:t>
            </a:r>
            <a:r>
              <a:rPr lang="en-US" dirty="0"/>
              <a:t> “electronic health records”</a:t>
            </a:r>
            <a:r>
              <a:rPr lang="fr-FR" dirty="0"/>
              <a:t> </a:t>
            </a:r>
            <a:r>
              <a:rPr lang="fr-FR" dirty="0" err="1">
                <a:hlinkClick r:id="rId4"/>
              </a:rPr>
              <a:t>Reflection</a:t>
            </a:r>
            <a:r>
              <a:rPr lang="fr-FR" dirty="0">
                <a:hlinkClick r:id="rId4"/>
              </a:rPr>
              <a:t> </a:t>
            </a:r>
            <a:r>
              <a:rPr lang="fr-FR" dirty="0" err="1">
                <a:hlinkClick r:id="rId4"/>
              </a:rPr>
              <a:t>paper</a:t>
            </a:r>
            <a:r>
              <a:rPr lang="fr-FR" dirty="0">
                <a:hlinkClick r:id="rId4"/>
              </a:rPr>
              <a:t>, GCP </a:t>
            </a:r>
            <a:r>
              <a:rPr lang="fr-FR" dirty="0" err="1">
                <a:hlinkClick r:id="rId4"/>
              </a:rPr>
              <a:t>Inspectors</a:t>
            </a:r>
            <a:r>
              <a:rPr lang="fr-FR" dirty="0">
                <a:hlinkClick r:id="rId4"/>
              </a:rPr>
              <a:t> </a:t>
            </a:r>
            <a:r>
              <a:rPr lang="fr-FR" dirty="0" err="1">
                <a:hlinkClick r:id="rId4"/>
              </a:rPr>
              <a:t>Working</a:t>
            </a:r>
            <a:r>
              <a:rPr lang="fr-FR" dirty="0">
                <a:hlinkClick r:id="rId4"/>
              </a:rPr>
              <a:t> Group</a:t>
            </a:r>
            <a:r>
              <a:rPr lang="fr-FR" dirty="0"/>
              <a:t>), il faut la </a:t>
            </a:r>
            <a:r>
              <a:rPr lang="fr-FR" sz="1400" dirty="0"/>
              <a:t>présence </a:t>
            </a:r>
            <a:r>
              <a:rPr lang="fr-FR" sz="1400" b="1" dirty="0"/>
              <a:t>de copies certifiées </a:t>
            </a:r>
            <a:r>
              <a:rPr lang="fr-FR" sz="1400" dirty="0"/>
              <a:t>(datées, signées et conservées) pour les visites de monitoring</a:t>
            </a:r>
          </a:p>
          <a:p>
            <a:pPr lvl="1"/>
            <a:r>
              <a:rPr lang="fr-FR" dirty="0"/>
              <a:t>Documentation de  </a:t>
            </a:r>
            <a:r>
              <a:rPr lang="fr-FR" b="1" dirty="0"/>
              <a:t>l’accès direct</a:t>
            </a:r>
            <a:r>
              <a:rPr lang="fr-FR" dirty="0"/>
              <a:t> aux données sources (§1.1 BCP France et § 1.21 ICH GCP, § « Monitoring / Source data » du Protocole, </a:t>
            </a:r>
            <a:r>
              <a:rPr lang="fr-FR" dirty="0">
                <a:hlinkClick r:id="rId5"/>
              </a:rPr>
              <a:t>Art L.1121-3 du CSP</a:t>
            </a:r>
            <a:r>
              <a:rPr lang="fr-FR" dirty="0"/>
              <a:t>)</a:t>
            </a:r>
            <a:endParaRPr lang="fr-FR" sz="1400" dirty="0"/>
          </a:p>
          <a:p>
            <a:pPr lvl="1"/>
            <a:r>
              <a:rPr lang="fr-FR" sz="1400" dirty="0"/>
              <a:t>Dossier médical complet (identification du patient, recueil du consentement, inclusion dans </a:t>
            </a:r>
            <a:r>
              <a:rPr lang="fr-FR" dirty="0"/>
              <a:t>l’études etc. (§ "Que doit contenir le dossier médical d’une personne incluse dans une recherche biomédicale" </a:t>
            </a:r>
            <a:r>
              <a:rPr lang="fr-FR" dirty="0">
                <a:hlinkClick r:id="rId6"/>
              </a:rPr>
              <a:t>Foire aux questions, ANSM</a:t>
            </a:r>
            <a:r>
              <a:rPr lang="fr-FR" dirty="0"/>
              <a:t>) </a:t>
            </a:r>
          </a:p>
          <a:p>
            <a:pPr lvl="1"/>
            <a:r>
              <a:rPr lang="fr-FR" sz="1400" dirty="0"/>
              <a:t>Les </a:t>
            </a:r>
            <a:r>
              <a:rPr lang="fr-FR" sz="1400" dirty="0" err="1"/>
              <a:t>worksheets</a:t>
            </a:r>
            <a:r>
              <a:rPr lang="fr-FR" sz="1400" dirty="0"/>
              <a:t> crée par le centre doivent correspondre aux exigences réglementaires (§ 4.9 des ICH GCP et 1.17 des BCP France)</a:t>
            </a:r>
          </a:p>
          <a:p>
            <a:r>
              <a:rPr lang="fr-FR" dirty="0"/>
              <a:t>A voir </a:t>
            </a:r>
          </a:p>
          <a:p>
            <a:pPr lvl="1"/>
            <a:r>
              <a:rPr lang="fr-FR" sz="1400" dirty="0"/>
              <a:t>Revue des documents sources ( § 1,17 des BPC France), des données sources (§ 1,18 des BPC France) et du dossier médical du patient</a:t>
            </a:r>
          </a:p>
          <a:p>
            <a:pPr lvl="1"/>
            <a:r>
              <a:rPr lang="fr-FR" sz="1400" dirty="0"/>
              <a:t>Processus de réconciliation des données enregistrées dans le CRF vs les données sources</a:t>
            </a:r>
          </a:p>
          <a:p>
            <a:r>
              <a:rPr lang="fr-FR" dirty="0"/>
              <a:t>Outils : </a:t>
            </a:r>
            <a:endParaRPr lang="fr-FR" sz="1400" dirty="0"/>
          </a:p>
          <a:p>
            <a:pPr lvl="1"/>
            <a:r>
              <a:rPr lang="fr-FR" sz="1400" dirty="0"/>
              <a:t>Compléter la </a:t>
            </a:r>
            <a:r>
              <a:rPr lang="fr-FR" sz="1400" dirty="0">
                <a:hlinkClick r:id="rId7"/>
              </a:rPr>
              <a:t>CL des données sources</a:t>
            </a:r>
            <a:endParaRPr lang="fr-FR" sz="1400" dirty="0"/>
          </a:p>
          <a:p>
            <a:pPr lvl="1"/>
            <a:r>
              <a:rPr lang="fr-FR" dirty="0"/>
              <a:t>Où faire un tableur </a:t>
            </a:r>
            <a:r>
              <a:rPr lang="fr-FR" dirty="0" err="1"/>
              <a:t>excel</a:t>
            </a:r>
            <a:endParaRPr lang="fr-FR" sz="1400" dirty="0"/>
          </a:p>
        </p:txBody>
      </p:sp>
      <p:sp>
        <p:nvSpPr>
          <p:cNvPr id="7" name="Rectangle 6">
            <a:extLst>
              <a:ext uri="{FF2B5EF4-FFF2-40B4-BE49-F238E27FC236}">
                <a16:creationId xmlns:a16="http://schemas.microsoft.com/office/drawing/2014/main" id="{B843C372-97D7-4754-8511-3AC9989A631D}"/>
              </a:ext>
            </a:extLst>
          </p:cNvPr>
          <p:cNvSpPr/>
          <p:nvPr/>
        </p:nvSpPr>
        <p:spPr>
          <a:xfrm>
            <a:off x="43200" y="188640"/>
            <a:ext cx="928400" cy="6118824"/>
          </a:xfrm>
          <a:prstGeom prst="rect">
            <a:avLst/>
          </a:prstGeom>
          <a:noFill/>
          <a:ln w="3175">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4" descr="eu">
            <a:extLst>
              <a:ext uri="{FF2B5EF4-FFF2-40B4-BE49-F238E27FC236}">
                <a16:creationId xmlns:a16="http://schemas.microsoft.com/office/drawing/2014/main" id="{72DDF48F-77F4-40E2-A951-8FA3687E39A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0000" y="260648"/>
            <a:ext cx="216000" cy="140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fr">
            <a:extLst>
              <a:ext uri="{FF2B5EF4-FFF2-40B4-BE49-F238E27FC236}">
                <a16:creationId xmlns:a16="http://schemas.microsoft.com/office/drawing/2014/main" id="{221491BF-1858-4DC2-8D66-3ECA17F0254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8130" y="455918"/>
            <a:ext cx="216000" cy="1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9229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A0A2467-AD5D-4E19-B3BE-E44B8745531B}"/>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21486A6B-1831-4DBF-A890-6209ADDB4153}"/>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EE9B4362-84D9-420C-BD3D-DC98628059E8}"/>
              </a:ext>
            </a:extLst>
          </p:cNvPr>
          <p:cNvSpPr>
            <a:spLocks noGrp="1"/>
          </p:cNvSpPr>
          <p:nvPr>
            <p:ph type="sldNum" sz="quarter" idx="12"/>
          </p:nvPr>
        </p:nvSpPr>
        <p:spPr/>
        <p:txBody>
          <a:bodyPr/>
          <a:lstStyle/>
          <a:p>
            <a:fld id="{E1D61545-30E6-46C7-9396-3AB8FF037665}" type="slidenum">
              <a:rPr lang="fr-FR" smtClean="0"/>
              <a:pPr/>
              <a:t>26</a:t>
            </a:fld>
            <a:endParaRPr lang="fr-FR"/>
          </a:p>
        </p:txBody>
      </p:sp>
      <p:sp>
        <p:nvSpPr>
          <p:cNvPr id="7" name="Titre 6">
            <a:extLst>
              <a:ext uri="{FF2B5EF4-FFF2-40B4-BE49-F238E27FC236}">
                <a16:creationId xmlns:a16="http://schemas.microsoft.com/office/drawing/2014/main" id="{30309426-7FEC-40D7-8156-C3A2669EF7B1}"/>
              </a:ext>
            </a:extLst>
          </p:cNvPr>
          <p:cNvSpPr>
            <a:spLocks noGrp="1"/>
          </p:cNvSpPr>
          <p:nvPr>
            <p:ph type="title"/>
          </p:nvPr>
        </p:nvSpPr>
        <p:spPr/>
        <p:txBody>
          <a:bodyPr/>
          <a:lstStyle/>
          <a:p>
            <a:r>
              <a:rPr lang="fr-FR" dirty="0"/>
              <a:t>Revue des données patients sur site</a:t>
            </a:r>
          </a:p>
        </p:txBody>
      </p:sp>
      <p:sp>
        <p:nvSpPr>
          <p:cNvPr id="8" name="Espace réservé du texte 7">
            <a:extLst>
              <a:ext uri="{FF2B5EF4-FFF2-40B4-BE49-F238E27FC236}">
                <a16:creationId xmlns:a16="http://schemas.microsoft.com/office/drawing/2014/main" id="{3E47F2B0-0913-4FFD-81AC-87A99101CEE9}"/>
              </a:ext>
            </a:extLst>
          </p:cNvPr>
          <p:cNvSpPr>
            <a:spLocks noGrp="1"/>
          </p:cNvSpPr>
          <p:nvPr>
            <p:ph type="body" sz="quarter" idx="13"/>
          </p:nvPr>
        </p:nvSpPr>
        <p:spPr/>
        <p:txBody>
          <a:bodyPr/>
          <a:lstStyle/>
          <a:p>
            <a:r>
              <a:rPr lang="fr-FR" dirty="0"/>
              <a:t>Outils : </a:t>
            </a:r>
          </a:p>
          <a:p>
            <a:pPr lvl="1"/>
            <a:r>
              <a:rPr lang="fr-FR" dirty="0"/>
              <a:t>Proposition d’outils de prise de note: faire un tableur Excel avec : </a:t>
            </a:r>
          </a:p>
          <a:p>
            <a:pPr lvl="2"/>
            <a:r>
              <a:rPr lang="fr-FR" dirty="0"/>
              <a:t>1 page pour les critères d’inclusion / non-inclusion </a:t>
            </a:r>
          </a:p>
          <a:p>
            <a:pPr lvl="2"/>
            <a:r>
              <a:rPr lang="fr-FR" dirty="0"/>
              <a:t>1 page avec le </a:t>
            </a:r>
            <a:r>
              <a:rPr lang="fr-FR" dirty="0" err="1"/>
              <a:t>flowchart</a:t>
            </a:r>
            <a:endParaRPr lang="fr-FR" dirty="0"/>
          </a:p>
          <a:p>
            <a:pPr lvl="2"/>
            <a:r>
              <a:rPr lang="fr-FR" dirty="0"/>
              <a:t>1 page avec les </a:t>
            </a:r>
            <a:r>
              <a:rPr lang="fr-FR" dirty="0" err="1"/>
              <a:t>endpoints</a:t>
            </a:r>
            <a:endParaRPr lang="fr-FR" dirty="0"/>
          </a:p>
          <a:p>
            <a:pPr marL="182563" lvl="1" indent="0">
              <a:buNone/>
            </a:pPr>
            <a:r>
              <a:rPr lang="fr-FR" dirty="0"/>
              <a:t>Ce système, permet de faire un copier coller du fichier pour chaque patient revu et d’insérer des commentaires précis</a:t>
            </a:r>
          </a:p>
          <a:p>
            <a:pPr marL="182563" lvl="1" indent="0">
              <a:buNone/>
            </a:pPr>
            <a:r>
              <a:rPr lang="fr-FR" dirty="0"/>
              <a:t>A adapter en fonction du Protocole et du champs de l’audit défini dans le devis.</a:t>
            </a:r>
          </a:p>
          <a:p>
            <a:pPr lvl="1"/>
            <a:endParaRPr lang="fr-FR" dirty="0"/>
          </a:p>
        </p:txBody>
      </p:sp>
    </p:spTree>
    <p:extLst>
      <p:ext uri="{BB962C8B-B14F-4D97-AF65-F5344CB8AC3E}">
        <p14:creationId xmlns:p14="http://schemas.microsoft.com/office/powerpoint/2010/main" val="1219653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49E6E04-D058-47E1-A702-045DC5505EE6}"/>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BECF5927-53FD-40BE-B165-A7D0485CA9C7}"/>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7CE376D6-DFD9-4865-903D-6031988AC48F}"/>
              </a:ext>
            </a:extLst>
          </p:cNvPr>
          <p:cNvSpPr>
            <a:spLocks noGrp="1"/>
          </p:cNvSpPr>
          <p:nvPr>
            <p:ph type="sldNum" sz="quarter" idx="12"/>
          </p:nvPr>
        </p:nvSpPr>
        <p:spPr/>
        <p:txBody>
          <a:bodyPr/>
          <a:lstStyle/>
          <a:p>
            <a:fld id="{E1D61545-30E6-46C7-9396-3AB8FF037665}" type="slidenum">
              <a:rPr lang="fr-FR" smtClean="0"/>
              <a:pPr/>
              <a:t>27</a:t>
            </a:fld>
            <a:endParaRPr lang="fr-FR"/>
          </a:p>
        </p:txBody>
      </p:sp>
      <p:sp>
        <p:nvSpPr>
          <p:cNvPr id="5" name="Titre 4">
            <a:extLst>
              <a:ext uri="{FF2B5EF4-FFF2-40B4-BE49-F238E27FC236}">
                <a16:creationId xmlns:a16="http://schemas.microsoft.com/office/drawing/2014/main" id="{6F7BC99B-5B51-4D35-83E0-ACE848874660}"/>
              </a:ext>
            </a:extLst>
          </p:cNvPr>
          <p:cNvSpPr>
            <a:spLocks noGrp="1"/>
          </p:cNvSpPr>
          <p:nvPr>
            <p:ph type="title"/>
          </p:nvPr>
        </p:nvSpPr>
        <p:spPr/>
        <p:txBody>
          <a:bodyPr/>
          <a:lstStyle/>
          <a:p>
            <a:r>
              <a:rPr lang="fr-FR" dirty="0"/>
              <a:t>Gestion des Non-Conformités et des Déviations au Protocole, sur site</a:t>
            </a:r>
          </a:p>
        </p:txBody>
      </p:sp>
      <p:sp>
        <p:nvSpPr>
          <p:cNvPr id="6" name="Espace réservé du texte 5">
            <a:extLst>
              <a:ext uri="{FF2B5EF4-FFF2-40B4-BE49-F238E27FC236}">
                <a16:creationId xmlns:a16="http://schemas.microsoft.com/office/drawing/2014/main" id="{59782D2D-B075-4A9C-997C-A71B9215F6D6}"/>
              </a:ext>
            </a:extLst>
          </p:cNvPr>
          <p:cNvSpPr>
            <a:spLocks noGrp="1"/>
          </p:cNvSpPr>
          <p:nvPr>
            <p:ph type="body" sz="quarter" idx="13"/>
          </p:nvPr>
        </p:nvSpPr>
        <p:spPr/>
        <p:txBody>
          <a:bodyPr/>
          <a:lstStyle/>
          <a:p>
            <a:r>
              <a:rPr lang="en-US" sz="1600" dirty="0"/>
              <a:t>Exigences : </a:t>
            </a:r>
          </a:p>
          <a:p>
            <a:pPr lvl="1"/>
            <a:r>
              <a:rPr lang="fr-FR" sz="1400" dirty="0"/>
              <a:t>Les Non-Conformités ou Déviations doivent être documenté et catégorisé (notamment dans les Rapport de Visite de Monitoring). En fonction, une analyse d’impact doit être réalisée, un plan d’action mis en place et le suivi effectué. </a:t>
            </a:r>
          </a:p>
          <a:p>
            <a:pPr lvl="1"/>
            <a:r>
              <a:rPr lang="fr-FR" sz="1400" dirty="0"/>
              <a:t>Les non-conformités doivent être rapportés au Promoteur </a:t>
            </a:r>
          </a:p>
          <a:p>
            <a:r>
              <a:rPr lang="fr-FR" sz="1600" dirty="0"/>
              <a:t>A faire : </a:t>
            </a:r>
          </a:p>
          <a:p>
            <a:pPr lvl="1"/>
            <a:r>
              <a:rPr lang="fr-FR" sz="1400" dirty="0"/>
              <a:t>Identification des Déviations au Protocole dans les Rapports de Visite de Monitoring </a:t>
            </a:r>
          </a:p>
          <a:p>
            <a:pPr lvl="1"/>
            <a:r>
              <a:rPr lang="fr-FR" sz="1400" dirty="0"/>
              <a:t>Interview de l’équipe </a:t>
            </a:r>
          </a:p>
          <a:p>
            <a:pPr lvl="1"/>
            <a:r>
              <a:rPr lang="fr-FR" sz="1400" dirty="0"/>
              <a:t>Identification d’éventuelles déviations durant l’audit (traçabilité dans le rapport)</a:t>
            </a:r>
          </a:p>
          <a:p>
            <a:r>
              <a:rPr lang="fr-FR" sz="1600" dirty="0"/>
              <a:t>Référentiel : </a:t>
            </a:r>
          </a:p>
          <a:p>
            <a:pPr lvl="1"/>
            <a:r>
              <a:rPr lang="fr-FR" sz="1400" dirty="0"/>
              <a:t>Section 5.20 "</a:t>
            </a:r>
            <a:r>
              <a:rPr lang="fr-FR" sz="1400" i="1" dirty="0" err="1"/>
              <a:t>Noncompliance</a:t>
            </a:r>
            <a:r>
              <a:rPr lang="fr-FR" i="1" dirty="0"/>
              <a:t>"</a:t>
            </a:r>
            <a:r>
              <a:rPr lang="fr-FR" sz="1400" dirty="0"/>
              <a:t> des ICH GCP</a:t>
            </a:r>
          </a:p>
          <a:p>
            <a:pPr lvl="1"/>
            <a:r>
              <a:rPr lang="fr-FR" sz="1400" dirty="0"/>
              <a:t>Protocole</a:t>
            </a:r>
          </a:p>
        </p:txBody>
      </p:sp>
      <p:sp>
        <p:nvSpPr>
          <p:cNvPr id="7" name="Rectangle 6">
            <a:extLst>
              <a:ext uri="{FF2B5EF4-FFF2-40B4-BE49-F238E27FC236}">
                <a16:creationId xmlns:a16="http://schemas.microsoft.com/office/drawing/2014/main" id="{C542871E-1654-4FD4-918E-4D55037365A3}"/>
              </a:ext>
            </a:extLst>
          </p:cNvPr>
          <p:cNvSpPr/>
          <p:nvPr/>
        </p:nvSpPr>
        <p:spPr>
          <a:xfrm>
            <a:off x="43200" y="188640"/>
            <a:ext cx="972000" cy="6118824"/>
          </a:xfrm>
          <a:prstGeom prst="rect">
            <a:avLst/>
          </a:prstGeom>
          <a:noFill/>
          <a:ln w="3175">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Picture 16" descr="ICH">
            <a:extLst>
              <a:ext uri="{FF2B5EF4-FFF2-40B4-BE49-F238E27FC236}">
                <a16:creationId xmlns:a16="http://schemas.microsoft.com/office/drawing/2014/main" id="{E86A2510-3BA3-4DD6-B139-6C464AAC47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130" y="232497"/>
            <a:ext cx="216000" cy="1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6215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2C576669-01CE-4032-98BD-A0890E331CFE}"/>
              </a:ext>
            </a:extLst>
          </p:cNvPr>
          <p:cNvSpPr>
            <a:spLocks noGrp="1"/>
          </p:cNvSpPr>
          <p:nvPr>
            <p:ph type="ctrTitle"/>
          </p:nvPr>
        </p:nvSpPr>
        <p:spPr/>
        <p:txBody>
          <a:bodyPr/>
          <a:lstStyle/>
          <a:p>
            <a:r>
              <a:rPr lang="en-US" dirty="0"/>
              <a:t>Vigilance</a:t>
            </a:r>
            <a:endParaRPr lang="fr-FR" dirty="0"/>
          </a:p>
        </p:txBody>
      </p:sp>
      <p:sp>
        <p:nvSpPr>
          <p:cNvPr id="2" name="Espace réservé de la date 1">
            <a:extLst>
              <a:ext uri="{FF2B5EF4-FFF2-40B4-BE49-F238E27FC236}">
                <a16:creationId xmlns:a16="http://schemas.microsoft.com/office/drawing/2014/main" id="{0A401659-227F-493A-8A85-EABE4CF5670B}"/>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EC1A9E9D-8C1C-41EA-B146-39DC3CA2B258}"/>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99BCA7D9-2556-410C-B377-678103A59844}"/>
              </a:ext>
            </a:extLst>
          </p:cNvPr>
          <p:cNvSpPr>
            <a:spLocks noGrp="1"/>
          </p:cNvSpPr>
          <p:nvPr>
            <p:ph type="sldNum" sz="quarter" idx="12"/>
          </p:nvPr>
        </p:nvSpPr>
        <p:spPr/>
        <p:txBody>
          <a:bodyPr/>
          <a:lstStyle/>
          <a:p>
            <a:fld id="{E1D61545-30E6-46C7-9396-3AB8FF037665}" type="slidenum">
              <a:rPr lang="fr-FR" smtClean="0"/>
              <a:pPr/>
              <a:t>28</a:t>
            </a:fld>
            <a:endParaRPr lang="fr-FR"/>
          </a:p>
        </p:txBody>
      </p:sp>
    </p:spTree>
    <p:extLst>
      <p:ext uri="{BB962C8B-B14F-4D97-AF65-F5344CB8AC3E}">
        <p14:creationId xmlns:p14="http://schemas.microsoft.com/office/powerpoint/2010/main" val="2547141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D3CAA673-44C6-49ED-A10C-4F5A2671313F}"/>
              </a:ext>
            </a:extLst>
          </p:cNvPr>
          <p:cNvSpPr>
            <a:spLocks noGrp="1"/>
          </p:cNvSpPr>
          <p:nvPr>
            <p:ph type="dt" sz="half" idx="10"/>
          </p:nvPr>
        </p:nvSpPr>
        <p:spPr/>
        <p:txBody>
          <a:bodyPr/>
          <a:lstStyle/>
          <a:p>
            <a:r>
              <a:rPr lang="fr-FR">
                <a:solidFill>
                  <a:prstClr val="black"/>
                </a:solidFill>
              </a:rPr>
              <a:t>27 mai 2022</a:t>
            </a:r>
          </a:p>
        </p:txBody>
      </p:sp>
      <p:sp>
        <p:nvSpPr>
          <p:cNvPr id="5" name="Espace réservé du pied de page 4">
            <a:extLst>
              <a:ext uri="{FF2B5EF4-FFF2-40B4-BE49-F238E27FC236}">
                <a16:creationId xmlns:a16="http://schemas.microsoft.com/office/drawing/2014/main" id="{ED944F50-3FD5-4990-AA4D-03DC59E494FD}"/>
              </a:ext>
            </a:extLst>
          </p:cNvPr>
          <p:cNvSpPr>
            <a:spLocks noGrp="1"/>
          </p:cNvSpPr>
          <p:nvPr>
            <p:ph type="ftr" sz="quarter" idx="11"/>
          </p:nvPr>
        </p:nvSpPr>
        <p:spPr/>
        <p:txBody>
          <a:bodyPr/>
          <a:lstStyle/>
          <a:p>
            <a:r>
              <a:rPr lang="fr-FR">
                <a:solidFill>
                  <a:prstClr val="black"/>
                </a:solidFill>
              </a:rPr>
              <a:t>0Formation_BPC_ICH_R2_France_FR.pptx - Copyright Sunnikan Consulting 2022 - Tous droits réservés</a:t>
            </a:r>
          </a:p>
        </p:txBody>
      </p:sp>
      <p:sp>
        <p:nvSpPr>
          <p:cNvPr id="6" name="Espace réservé du numéro de diapositive 5">
            <a:extLst>
              <a:ext uri="{FF2B5EF4-FFF2-40B4-BE49-F238E27FC236}">
                <a16:creationId xmlns:a16="http://schemas.microsoft.com/office/drawing/2014/main" id="{948E34C8-54A2-42AE-8112-6CF93205DCEE}"/>
              </a:ext>
            </a:extLst>
          </p:cNvPr>
          <p:cNvSpPr>
            <a:spLocks noGrp="1"/>
          </p:cNvSpPr>
          <p:nvPr>
            <p:ph type="sldNum" sz="quarter" idx="12"/>
          </p:nvPr>
        </p:nvSpPr>
        <p:spPr/>
        <p:txBody>
          <a:bodyPr/>
          <a:lstStyle/>
          <a:p>
            <a:fld id="{E1D61545-30E6-46C7-9396-3AB8FF037665}" type="slidenum">
              <a:rPr lang="fr-FR" smtClean="0">
                <a:solidFill>
                  <a:prstClr val="black"/>
                </a:solidFill>
              </a:rPr>
              <a:pPr/>
              <a:t>29</a:t>
            </a:fld>
            <a:endParaRPr lang="fr-FR">
              <a:solidFill>
                <a:prstClr val="black"/>
              </a:solidFill>
            </a:endParaRPr>
          </a:p>
        </p:txBody>
      </p:sp>
      <p:sp>
        <p:nvSpPr>
          <p:cNvPr id="7" name="Titre 6">
            <a:extLst>
              <a:ext uri="{FF2B5EF4-FFF2-40B4-BE49-F238E27FC236}">
                <a16:creationId xmlns:a16="http://schemas.microsoft.com/office/drawing/2014/main" id="{CC860329-6A27-4CEA-878B-51B419E2D5C5}"/>
              </a:ext>
            </a:extLst>
          </p:cNvPr>
          <p:cNvSpPr>
            <a:spLocks noGrp="1"/>
          </p:cNvSpPr>
          <p:nvPr>
            <p:ph type="title"/>
          </p:nvPr>
        </p:nvSpPr>
        <p:spPr/>
        <p:txBody>
          <a:bodyPr/>
          <a:lstStyle/>
          <a:p>
            <a:r>
              <a:rPr lang="en-US" dirty="0"/>
              <a:t>Vigilance sur site</a:t>
            </a:r>
            <a:endParaRPr lang="fr-FR" dirty="0"/>
          </a:p>
        </p:txBody>
      </p:sp>
      <p:sp>
        <p:nvSpPr>
          <p:cNvPr id="8" name="Espace réservé du texte 7">
            <a:extLst>
              <a:ext uri="{FF2B5EF4-FFF2-40B4-BE49-F238E27FC236}">
                <a16:creationId xmlns:a16="http://schemas.microsoft.com/office/drawing/2014/main" id="{ADC36822-E60F-477E-BBAF-18A78B15CC07}"/>
              </a:ext>
            </a:extLst>
          </p:cNvPr>
          <p:cNvSpPr>
            <a:spLocks noGrp="1"/>
          </p:cNvSpPr>
          <p:nvPr>
            <p:ph type="body" sz="quarter" idx="13"/>
          </p:nvPr>
        </p:nvSpPr>
        <p:spPr>
          <a:xfrm>
            <a:off x="1080000" y="1167846"/>
            <a:ext cx="7308815" cy="4825331"/>
          </a:xfrm>
        </p:spPr>
        <p:txBody>
          <a:bodyPr/>
          <a:lstStyle/>
          <a:p>
            <a:r>
              <a:rPr lang="en-US" dirty="0"/>
              <a:t>Exigences : </a:t>
            </a:r>
          </a:p>
          <a:p>
            <a:pPr lvl="1"/>
            <a:r>
              <a:rPr lang="en-US" dirty="0"/>
              <a:t>Revue de la documentation </a:t>
            </a:r>
            <a:r>
              <a:rPr lang="fr-FR" dirty="0"/>
              <a:t>des Evénements Indésirables Graves (EIG) dans les dossiers sources et du processus de notification au Promoteur (i.e., envoi d’un mail, </a:t>
            </a:r>
            <a:r>
              <a:rPr lang="fr-FR" dirty="0" err="1"/>
              <a:t>eCRF</a:t>
            </a:r>
            <a:r>
              <a:rPr lang="fr-FR" dirty="0"/>
              <a:t> etc.) </a:t>
            </a:r>
          </a:p>
          <a:p>
            <a:pPr lvl="1"/>
            <a:r>
              <a:rPr lang="fr-FR" dirty="0"/>
              <a:t>Revue de la documentation de Evénements Indésirables (EI) et de leur report dans l’ </a:t>
            </a:r>
            <a:r>
              <a:rPr lang="fr-FR" dirty="0" err="1"/>
              <a:t>eCRF</a:t>
            </a:r>
            <a:endParaRPr lang="fr-FR" dirty="0"/>
          </a:p>
          <a:p>
            <a:pPr lvl="1"/>
            <a:r>
              <a:rPr lang="fr-FR" dirty="0"/>
              <a:t>Si applicable, revue des Faits Nouveaux, « Adverse Event of </a:t>
            </a:r>
            <a:r>
              <a:rPr lang="fr-FR" dirty="0" err="1"/>
              <a:t>Special</a:t>
            </a:r>
            <a:r>
              <a:rPr lang="fr-FR" dirty="0"/>
              <a:t> </a:t>
            </a:r>
            <a:r>
              <a:rPr lang="fr-FR" dirty="0" err="1"/>
              <a:t>Interest</a:t>
            </a:r>
            <a:r>
              <a:rPr lang="fr-FR" dirty="0"/>
              <a:t> » (AESI) et « </a:t>
            </a:r>
            <a:r>
              <a:rPr lang="fr-FR" dirty="0" err="1"/>
              <a:t>Suspected</a:t>
            </a:r>
            <a:r>
              <a:rPr lang="fr-FR" dirty="0"/>
              <a:t> </a:t>
            </a:r>
            <a:r>
              <a:rPr lang="fr-FR" dirty="0" err="1"/>
              <a:t>Unexpected</a:t>
            </a:r>
            <a:r>
              <a:rPr lang="fr-FR" dirty="0"/>
              <a:t> </a:t>
            </a:r>
            <a:r>
              <a:rPr lang="fr-FR" dirty="0" err="1"/>
              <a:t>Serious</a:t>
            </a:r>
            <a:r>
              <a:rPr lang="fr-FR" dirty="0"/>
              <a:t> Adverse </a:t>
            </a:r>
            <a:r>
              <a:rPr lang="fr-FR" dirty="0" err="1"/>
              <a:t>reaction</a:t>
            </a:r>
            <a:r>
              <a:rPr lang="fr-FR" dirty="0"/>
              <a:t> » (SUSAR)</a:t>
            </a:r>
          </a:p>
          <a:p>
            <a:r>
              <a:rPr lang="fr-FR" dirty="0"/>
              <a:t>Outils : </a:t>
            </a:r>
          </a:p>
          <a:p>
            <a:pPr lvl="1"/>
            <a:r>
              <a:rPr lang="fr-FR" dirty="0"/>
              <a:t>Compléter la </a:t>
            </a:r>
            <a:r>
              <a:rPr lang="fr-FR" dirty="0">
                <a:hlinkClick r:id="rId3"/>
              </a:rPr>
              <a:t>CL des EIG </a:t>
            </a:r>
            <a:r>
              <a:rPr lang="fr-FR" dirty="0"/>
              <a:t>(ou SAE)</a:t>
            </a:r>
          </a:p>
          <a:p>
            <a:r>
              <a:rPr lang="fr-FR" dirty="0"/>
              <a:t>A faire :</a:t>
            </a:r>
          </a:p>
          <a:p>
            <a:pPr lvl="1"/>
            <a:r>
              <a:rPr lang="fr-FR" dirty="0"/>
              <a:t>Interview de l’équipe</a:t>
            </a:r>
          </a:p>
          <a:p>
            <a:r>
              <a:rPr lang="fr-FR" dirty="0"/>
              <a:t>Référentiel : </a:t>
            </a:r>
          </a:p>
          <a:p>
            <a:pPr lvl="1"/>
            <a:r>
              <a:rPr lang="fr-FR" i="1" dirty="0"/>
              <a:t>"L'investigateur notifie immédiatement au promoteur tous les événements indésirables graves, à l'exception de ceux qui sont recensés dans le protocole ou dans la brochure de l'investigateur comme ne nécessitant pas une notification immédiate. La notification immédiate est suivie de rapports écrits détaillés. Dans cette notification comme dans les rapports ultérieurs, les participants sont identifiés par un numéro de code"</a:t>
            </a:r>
            <a:r>
              <a:rPr lang="fr-FR" dirty="0"/>
              <a:t> (Art 16 – </a:t>
            </a:r>
            <a:r>
              <a:rPr lang="fr-FR" dirty="0">
                <a:hlinkClick r:id="rId4"/>
              </a:rPr>
              <a:t>Directive 2011/20/CE</a:t>
            </a:r>
            <a:r>
              <a:rPr lang="fr-FR" dirty="0"/>
              <a:t>)</a:t>
            </a:r>
          </a:p>
          <a:p>
            <a:pPr lvl="1"/>
            <a:r>
              <a:rPr lang="fr-FR" dirty="0"/>
              <a:t>Section 4.11 "</a:t>
            </a:r>
            <a:r>
              <a:rPr lang="fr-FR" dirty="0" err="1"/>
              <a:t>Safety</a:t>
            </a:r>
            <a:r>
              <a:rPr lang="fr-FR" dirty="0"/>
              <a:t> </a:t>
            </a:r>
            <a:r>
              <a:rPr lang="fr-FR" dirty="0" err="1"/>
              <a:t>Reporting</a:t>
            </a:r>
            <a:r>
              <a:rPr lang="fr-FR" dirty="0"/>
              <a:t>" des ICH GCP</a:t>
            </a:r>
          </a:p>
        </p:txBody>
      </p:sp>
      <p:sp>
        <p:nvSpPr>
          <p:cNvPr id="9" name="Rectangle 8">
            <a:extLst>
              <a:ext uri="{FF2B5EF4-FFF2-40B4-BE49-F238E27FC236}">
                <a16:creationId xmlns:a16="http://schemas.microsoft.com/office/drawing/2014/main" id="{EA9C04CE-D97B-4DE4-9F91-111E01F09B59}"/>
              </a:ext>
            </a:extLst>
          </p:cNvPr>
          <p:cNvSpPr/>
          <p:nvPr/>
        </p:nvSpPr>
        <p:spPr>
          <a:xfrm>
            <a:off x="43200" y="188640"/>
            <a:ext cx="972000" cy="6118824"/>
          </a:xfrm>
          <a:prstGeom prst="rect">
            <a:avLst/>
          </a:prstGeom>
          <a:noFill/>
          <a:ln w="3175">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16" descr="ICH">
            <a:extLst>
              <a:ext uri="{FF2B5EF4-FFF2-40B4-BE49-F238E27FC236}">
                <a16:creationId xmlns:a16="http://schemas.microsoft.com/office/drawing/2014/main" id="{7CC3FCC4-0E04-4033-AF5E-1BDBC1C61B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130" y="232497"/>
            <a:ext cx="216000" cy="1404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eu">
            <a:extLst>
              <a:ext uri="{FF2B5EF4-FFF2-40B4-BE49-F238E27FC236}">
                <a16:creationId xmlns:a16="http://schemas.microsoft.com/office/drawing/2014/main" id="{96C3A97C-5E2F-41E4-BCE6-6490245682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0000" y="404664"/>
            <a:ext cx="216000" cy="1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9122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47B691F2-9E6A-4826-A7C8-ACBC3D6C20FA}"/>
              </a:ext>
            </a:extLst>
          </p:cNvPr>
          <p:cNvSpPr>
            <a:spLocks noGrp="1"/>
          </p:cNvSpPr>
          <p:nvPr>
            <p:ph type="ctrTitle"/>
          </p:nvPr>
        </p:nvSpPr>
        <p:spPr/>
        <p:txBody>
          <a:bodyPr/>
          <a:lstStyle/>
          <a:p>
            <a:r>
              <a:rPr lang="en-US" dirty="0"/>
              <a:t>Monitoring</a:t>
            </a:r>
            <a:endParaRPr lang="fr-FR" dirty="0"/>
          </a:p>
        </p:txBody>
      </p:sp>
      <p:sp>
        <p:nvSpPr>
          <p:cNvPr id="2" name="Espace réservé de la date 1">
            <a:extLst>
              <a:ext uri="{FF2B5EF4-FFF2-40B4-BE49-F238E27FC236}">
                <a16:creationId xmlns:a16="http://schemas.microsoft.com/office/drawing/2014/main" id="{0968B168-A9D3-4D1B-8841-EBFB54F9D598}"/>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77800FAF-9183-415F-B420-C572C6A2D903}"/>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2C6B1933-E89B-4F4E-915D-4993BFC1D631}"/>
              </a:ext>
            </a:extLst>
          </p:cNvPr>
          <p:cNvSpPr>
            <a:spLocks noGrp="1"/>
          </p:cNvSpPr>
          <p:nvPr>
            <p:ph type="sldNum" sz="quarter" idx="12"/>
          </p:nvPr>
        </p:nvSpPr>
        <p:spPr/>
        <p:txBody>
          <a:bodyPr/>
          <a:lstStyle/>
          <a:p>
            <a:fld id="{E1D61545-30E6-46C7-9396-3AB8FF037665}" type="slidenum">
              <a:rPr lang="fr-FR" smtClean="0"/>
              <a:pPr/>
              <a:t>30</a:t>
            </a:fld>
            <a:endParaRPr lang="fr-FR"/>
          </a:p>
        </p:txBody>
      </p:sp>
    </p:spTree>
    <p:extLst>
      <p:ext uri="{BB962C8B-B14F-4D97-AF65-F5344CB8AC3E}">
        <p14:creationId xmlns:p14="http://schemas.microsoft.com/office/powerpoint/2010/main" val="26065089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6AF2C389-4303-482E-A7B3-A8A6C156F587}"/>
              </a:ext>
            </a:extLst>
          </p:cNvPr>
          <p:cNvSpPr>
            <a:spLocks noGrp="1"/>
          </p:cNvSpPr>
          <p:nvPr>
            <p:ph type="dt" sz="half" idx="10"/>
          </p:nvPr>
        </p:nvSpPr>
        <p:spPr/>
        <p:txBody>
          <a:bodyPr/>
          <a:lstStyle/>
          <a:p>
            <a:r>
              <a:rPr lang="fr-FR">
                <a:solidFill>
                  <a:prstClr val="black"/>
                </a:solidFill>
              </a:rPr>
              <a:t>27 mai 2022</a:t>
            </a:r>
          </a:p>
        </p:txBody>
      </p:sp>
      <p:sp>
        <p:nvSpPr>
          <p:cNvPr id="5" name="Espace réservé du pied de page 4">
            <a:extLst>
              <a:ext uri="{FF2B5EF4-FFF2-40B4-BE49-F238E27FC236}">
                <a16:creationId xmlns:a16="http://schemas.microsoft.com/office/drawing/2014/main" id="{718DDF7A-BAB6-477E-94D6-6EBE52C5660D}"/>
              </a:ext>
            </a:extLst>
          </p:cNvPr>
          <p:cNvSpPr>
            <a:spLocks noGrp="1"/>
          </p:cNvSpPr>
          <p:nvPr>
            <p:ph type="ftr" sz="quarter" idx="11"/>
          </p:nvPr>
        </p:nvSpPr>
        <p:spPr/>
        <p:txBody>
          <a:bodyPr/>
          <a:lstStyle/>
          <a:p>
            <a:r>
              <a:rPr lang="fr-FR">
                <a:solidFill>
                  <a:prstClr val="black"/>
                </a:solidFill>
              </a:rPr>
              <a:t>0Formation_BPC_ICH_R2_France_FR.pptx - Copyright Sunnikan Consulting 2022 - Tous droits réservés</a:t>
            </a:r>
          </a:p>
        </p:txBody>
      </p:sp>
      <p:sp>
        <p:nvSpPr>
          <p:cNvPr id="6" name="Espace réservé du numéro de diapositive 5">
            <a:extLst>
              <a:ext uri="{FF2B5EF4-FFF2-40B4-BE49-F238E27FC236}">
                <a16:creationId xmlns:a16="http://schemas.microsoft.com/office/drawing/2014/main" id="{B210EAFF-0243-40F2-BE32-BB0030CDB242}"/>
              </a:ext>
            </a:extLst>
          </p:cNvPr>
          <p:cNvSpPr>
            <a:spLocks noGrp="1"/>
          </p:cNvSpPr>
          <p:nvPr>
            <p:ph type="sldNum" sz="quarter" idx="12"/>
          </p:nvPr>
        </p:nvSpPr>
        <p:spPr/>
        <p:txBody>
          <a:bodyPr/>
          <a:lstStyle/>
          <a:p>
            <a:fld id="{E1D61545-30E6-46C7-9396-3AB8FF037665}" type="slidenum">
              <a:rPr lang="fr-FR" smtClean="0">
                <a:solidFill>
                  <a:prstClr val="black"/>
                </a:solidFill>
              </a:rPr>
              <a:pPr/>
              <a:t>31</a:t>
            </a:fld>
            <a:endParaRPr lang="fr-FR">
              <a:solidFill>
                <a:prstClr val="black"/>
              </a:solidFill>
            </a:endParaRPr>
          </a:p>
        </p:txBody>
      </p:sp>
      <p:sp>
        <p:nvSpPr>
          <p:cNvPr id="7" name="Titre 6">
            <a:extLst>
              <a:ext uri="{FF2B5EF4-FFF2-40B4-BE49-F238E27FC236}">
                <a16:creationId xmlns:a16="http://schemas.microsoft.com/office/drawing/2014/main" id="{50077991-158B-446B-9FFE-69FF595BEF5E}"/>
              </a:ext>
            </a:extLst>
          </p:cNvPr>
          <p:cNvSpPr>
            <a:spLocks noGrp="1"/>
          </p:cNvSpPr>
          <p:nvPr>
            <p:ph type="title"/>
          </p:nvPr>
        </p:nvSpPr>
        <p:spPr/>
        <p:txBody>
          <a:bodyPr/>
          <a:lstStyle/>
          <a:p>
            <a:r>
              <a:rPr lang="en-US" dirty="0"/>
              <a:t>Revue du </a:t>
            </a:r>
            <a:r>
              <a:rPr lang="en-US" dirty="0" err="1"/>
              <a:t>processus</a:t>
            </a:r>
            <a:r>
              <a:rPr lang="en-US" dirty="0"/>
              <a:t> de monitoring des </a:t>
            </a:r>
            <a:r>
              <a:rPr lang="en-US" dirty="0" err="1"/>
              <a:t>données</a:t>
            </a:r>
            <a:endParaRPr lang="fr-FR" dirty="0"/>
          </a:p>
        </p:txBody>
      </p:sp>
      <p:sp>
        <p:nvSpPr>
          <p:cNvPr id="8" name="Espace réservé du texte 7">
            <a:extLst>
              <a:ext uri="{FF2B5EF4-FFF2-40B4-BE49-F238E27FC236}">
                <a16:creationId xmlns:a16="http://schemas.microsoft.com/office/drawing/2014/main" id="{D6C51E2F-D7ED-4B70-BC7C-AD7312D4D871}"/>
              </a:ext>
            </a:extLst>
          </p:cNvPr>
          <p:cNvSpPr>
            <a:spLocks noGrp="1"/>
          </p:cNvSpPr>
          <p:nvPr>
            <p:ph type="body" sz="quarter" idx="13"/>
          </p:nvPr>
        </p:nvSpPr>
        <p:spPr>
          <a:xfrm>
            <a:off x="1080000" y="1124744"/>
            <a:ext cx="7308815" cy="4824536"/>
          </a:xfrm>
        </p:spPr>
        <p:txBody>
          <a:bodyPr/>
          <a:lstStyle/>
          <a:p>
            <a:r>
              <a:rPr lang="en-US" dirty="0"/>
              <a:t>Exigences : </a:t>
            </a:r>
          </a:p>
          <a:p>
            <a:pPr lvl="1"/>
            <a:r>
              <a:rPr lang="fr-FR" dirty="0"/>
              <a:t>Une Visite de mise en Place a été effectuée par l’ARC</a:t>
            </a:r>
          </a:p>
          <a:p>
            <a:pPr lvl="1"/>
            <a:r>
              <a:rPr lang="fr-FR" dirty="0"/>
              <a:t>Durant cette visite, certains documents doivent être récupérés par le promoteur et l’ARC est en charge de formé / informé l’Investigateur Principal aux BPC, au Protocole, à la réglementation, au remplissage du CRF etc.</a:t>
            </a:r>
          </a:p>
          <a:p>
            <a:pPr lvl="1"/>
            <a:r>
              <a:rPr lang="fr-FR" dirty="0"/>
              <a:t>Le Rapport de Visite de Mise en Place doit être présent sur site</a:t>
            </a:r>
          </a:p>
          <a:p>
            <a:r>
              <a:rPr lang="fr-FR" dirty="0"/>
              <a:t>A faire : </a:t>
            </a:r>
          </a:p>
          <a:p>
            <a:pPr lvl="1"/>
            <a:r>
              <a:rPr lang="fr-FR" dirty="0"/>
              <a:t>Revue de la partie « Monitoring » du Classeur Investigateur </a:t>
            </a:r>
          </a:p>
          <a:p>
            <a:pPr lvl="1"/>
            <a:r>
              <a:rPr lang="fr-FR" dirty="0"/>
              <a:t>Interview de l’ARC quant à sa fréquence de visite et au processus de monitoring des données (accès aux données sources ou copies certifiées)</a:t>
            </a:r>
          </a:p>
          <a:p>
            <a:r>
              <a:rPr lang="fr-FR" dirty="0"/>
              <a:t>Référentiel : </a:t>
            </a:r>
          </a:p>
          <a:p>
            <a:pPr lvl="1"/>
            <a:r>
              <a:rPr lang="fr-FR" dirty="0"/>
              <a:t>Section 8.2 "</a:t>
            </a:r>
            <a:r>
              <a:rPr lang="fr-FR" i="1" dirty="0" err="1"/>
              <a:t>Before</a:t>
            </a:r>
            <a:r>
              <a:rPr lang="fr-FR" i="1" dirty="0"/>
              <a:t> the </a:t>
            </a:r>
            <a:r>
              <a:rPr lang="fr-FR" i="1" dirty="0" err="1"/>
              <a:t>Clinical</a:t>
            </a:r>
            <a:r>
              <a:rPr lang="fr-FR" i="1" dirty="0"/>
              <a:t> Phase of the Trial Commences"</a:t>
            </a:r>
            <a:r>
              <a:rPr lang="fr-FR" dirty="0"/>
              <a:t> des ICH GCP</a:t>
            </a:r>
          </a:p>
          <a:p>
            <a:pPr lvl="1"/>
            <a:r>
              <a:rPr lang="fr-FR" i="1" dirty="0"/>
              <a:t>"Autorisation d’examiner, d’analyser, de vérifier et de prendre copie de tous les documents d’enregistrement et des rapports strictement nécessaires au contrôle d’une recherche biomédicale. Les personnes ayant un accès direct conformément aux dispositions législatives et réglementaires en vigueur, notamment les articles L. 1121-3 et R. 5121-13 du code de la santé publique (par exemple, les personnes chargées du contrôle de qualité dont les moniteurs, les assistants de recherche clinique et les auditeurs"</a:t>
            </a:r>
            <a:r>
              <a:rPr lang="fr-FR" dirty="0"/>
              <a:t> (BPC § 1.1)</a:t>
            </a:r>
          </a:p>
          <a:p>
            <a:pPr lvl="1"/>
            <a:endParaRPr lang="fr-FR" dirty="0"/>
          </a:p>
          <a:p>
            <a:pPr lvl="1"/>
            <a:endParaRPr lang="fr-FR" dirty="0"/>
          </a:p>
        </p:txBody>
      </p:sp>
      <p:sp>
        <p:nvSpPr>
          <p:cNvPr id="9" name="Rectangle 8">
            <a:extLst>
              <a:ext uri="{FF2B5EF4-FFF2-40B4-BE49-F238E27FC236}">
                <a16:creationId xmlns:a16="http://schemas.microsoft.com/office/drawing/2014/main" id="{82B444FD-1FB4-4BBF-A535-60741840AF61}"/>
              </a:ext>
            </a:extLst>
          </p:cNvPr>
          <p:cNvSpPr/>
          <p:nvPr/>
        </p:nvSpPr>
        <p:spPr>
          <a:xfrm>
            <a:off x="43200" y="188640"/>
            <a:ext cx="972000" cy="6118824"/>
          </a:xfrm>
          <a:prstGeom prst="rect">
            <a:avLst/>
          </a:prstGeom>
          <a:noFill/>
          <a:ln w="3175">
            <a:solidFill>
              <a:srgbClr val="33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16" descr="ICH">
            <a:extLst>
              <a:ext uri="{FF2B5EF4-FFF2-40B4-BE49-F238E27FC236}">
                <a16:creationId xmlns:a16="http://schemas.microsoft.com/office/drawing/2014/main" id="{10D2502B-B112-49CC-8D83-37A6830D51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130" y="232497"/>
            <a:ext cx="216000" cy="1404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fr">
            <a:extLst>
              <a:ext uri="{FF2B5EF4-FFF2-40B4-BE49-F238E27FC236}">
                <a16:creationId xmlns:a16="http://schemas.microsoft.com/office/drawing/2014/main" id="{F5DAD4A9-707E-4FBE-837B-1214000EF7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130" y="455918"/>
            <a:ext cx="216000" cy="14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87263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2C90056D-0006-4E38-9E2F-BAA816918742}"/>
              </a:ext>
            </a:extLst>
          </p:cNvPr>
          <p:cNvSpPr>
            <a:spLocks noGrp="1"/>
          </p:cNvSpPr>
          <p:nvPr>
            <p:ph type="ctrTitle"/>
          </p:nvPr>
        </p:nvSpPr>
        <p:spPr/>
        <p:txBody>
          <a:bodyPr/>
          <a:lstStyle/>
          <a:p>
            <a:r>
              <a:rPr lang="en-US" dirty="0"/>
              <a:t>Après </a:t>
            </a:r>
            <a:r>
              <a:rPr lang="en-US" dirty="0" err="1"/>
              <a:t>l’audit</a:t>
            </a:r>
            <a:endParaRPr lang="fr-FR" dirty="0"/>
          </a:p>
        </p:txBody>
      </p:sp>
      <p:sp>
        <p:nvSpPr>
          <p:cNvPr id="2" name="Espace réservé de la date 1">
            <a:extLst>
              <a:ext uri="{FF2B5EF4-FFF2-40B4-BE49-F238E27FC236}">
                <a16:creationId xmlns:a16="http://schemas.microsoft.com/office/drawing/2014/main" id="{17B26A94-CF6B-4735-986C-EFAB1423ECE1}"/>
              </a:ext>
            </a:extLst>
          </p:cNvPr>
          <p:cNvSpPr>
            <a:spLocks noGrp="1"/>
          </p:cNvSpPr>
          <p:nvPr>
            <p:ph type="dt" sz="half" idx="10"/>
          </p:nvPr>
        </p:nvSpPr>
        <p:spPr/>
        <p:txBody>
          <a:bodyPr/>
          <a:lstStyle/>
          <a:p>
            <a:r>
              <a:rPr lang="fr-FR"/>
              <a:t>05 avril 2022</a:t>
            </a:r>
          </a:p>
        </p:txBody>
      </p:sp>
      <p:sp>
        <p:nvSpPr>
          <p:cNvPr id="3" name="Espace réservé du pied de page 2">
            <a:extLst>
              <a:ext uri="{FF2B5EF4-FFF2-40B4-BE49-F238E27FC236}">
                <a16:creationId xmlns:a16="http://schemas.microsoft.com/office/drawing/2014/main" id="{CFE83A3B-CC9C-4BD1-8638-A29521CDA695}"/>
              </a:ext>
            </a:extLst>
          </p:cNvPr>
          <p:cNvSpPr>
            <a:spLocks noGrp="1"/>
          </p:cNvSpPr>
          <p:nvPr>
            <p:ph type="ftr" sz="quarter" idx="11"/>
          </p:nvPr>
        </p:nvSpPr>
        <p:spPr/>
        <p:txBody>
          <a:bodyPr/>
          <a:lstStyle/>
          <a:p>
            <a:r>
              <a:rPr lang="fr-FR"/>
              <a:t>For_BPC_ICH_FR_Invest_2021_167_20220405.pptx - © Sunnikan Consulting 2022 - Tous droits réservés </a:t>
            </a:r>
          </a:p>
        </p:txBody>
      </p:sp>
      <p:sp>
        <p:nvSpPr>
          <p:cNvPr id="4" name="Espace réservé du numéro de diapositive 3">
            <a:extLst>
              <a:ext uri="{FF2B5EF4-FFF2-40B4-BE49-F238E27FC236}">
                <a16:creationId xmlns:a16="http://schemas.microsoft.com/office/drawing/2014/main" id="{BE5ECE12-347B-44B2-B560-1380F384CB30}"/>
              </a:ext>
            </a:extLst>
          </p:cNvPr>
          <p:cNvSpPr>
            <a:spLocks noGrp="1"/>
          </p:cNvSpPr>
          <p:nvPr>
            <p:ph type="sldNum" sz="quarter" idx="12"/>
          </p:nvPr>
        </p:nvSpPr>
        <p:spPr/>
        <p:txBody>
          <a:bodyPr/>
          <a:lstStyle/>
          <a:p>
            <a:fld id="{E1D61545-30E6-46C7-9396-3AB8FF037665}" type="slidenum">
              <a:rPr lang="fr-FR" smtClean="0"/>
              <a:pPr/>
              <a:t>32</a:t>
            </a:fld>
            <a:endParaRPr lang="fr-FR"/>
          </a:p>
        </p:txBody>
      </p:sp>
    </p:spTree>
    <p:extLst>
      <p:ext uri="{BB962C8B-B14F-4D97-AF65-F5344CB8AC3E}">
        <p14:creationId xmlns:p14="http://schemas.microsoft.com/office/powerpoint/2010/main" val="13969753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624732C7-829B-4A43-A71D-5E2BBD8821B8}"/>
              </a:ext>
            </a:extLst>
          </p:cNvPr>
          <p:cNvSpPr>
            <a:spLocks noGrp="1"/>
          </p:cNvSpPr>
          <p:nvPr>
            <p:ph type="dt" sz="half" idx="10"/>
          </p:nvPr>
        </p:nvSpPr>
        <p:spPr/>
        <p:txBody>
          <a:bodyPr/>
          <a:lstStyle/>
          <a:p>
            <a:r>
              <a:rPr lang="fr-FR">
                <a:solidFill>
                  <a:prstClr val="black"/>
                </a:solidFill>
              </a:rPr>
              <a:t>27 mai 2022</a:t>
            </a:r>
          </a:p>
        </p:txBody>
      </p:sp>
      <p:sp>
        <p:nvSpPr>
          <p:cNvPr id="5" name="Espace réservé du pied de page 4">
            <a:extLst>
              <a:ext uri="{FF2B5EF4-FFF2-40B4-BE49-F238E27FC236}">
                <a16:creationId xmlns:a16="http://schemas.microsoft.com/office/drawing/2014/main" id="{07E0A058-40FA-4AB9-AC75-61818AC7A8D3}"/>
              </a:ext>
            </a:extLst>
          </p:cNvPr>
          <p:cNvSpPr>
            <a:spLocks noGrp="1"/>
          </p:cNvSpPr>
          <p:nvPr>
            <p:ph type="ftr" sz="quarter" idx="11"/>
          </p:nvPr>
        </p:nvSpPr>
        <p:spPr/>
        <p:txBody>
          <a:bodyPr/>
          <a:lstStyle/>
          <a:p>
            <a:r>
              <a:rPr lang="fr-FR">
                <a:solidFill>
                  <a:prstClr val="black"/>
                </a:solidFill>
              </a:rPr>
              <a:t>0Formation_BPC_ICH_R2_France_FR.pptx - Copyright Sunnikan Consulting 2022 - Tous droits réservés</a:t>
            </a:r>
          </a:p>
        </p:txBody>
      </p:sp>
      <p:sp>
        <p:nvSpPr>
          <p:cNvPr id="6" name="Espace réservé du numéro de diapositive 5">
            <a:extLst>
              <a:ext uri="{FF2B5EF4-FFF2-40B4-BE49-F238E27FC236}">
                <a16:creationId xmlns:a16="http://schemas.microsoft.com/office/drawing/2014/main" id="{FB9347F9-D6FD-486C-B337-10C78B150124}"/>
              </a:ext>
            </a:extLst>
          </p:cNvPr>
          <p:cNvSpPr>
            <a:spLocks noGrp="1"/>
          </p:cNvSpPr>
          <p:nvPr>
            <p:ph type="sldNum" sz="quarter" idx="12"/>
          </p:nvPr>
        </p:nvSpPr>
        <p:spPr/>
        <p:txBody>
          <a:bodyPr/>
          <a:lstStyle/>
          <a:p>
            <a:fld id="{E1D61545-30E6-46C7-9396-3AB8FF037665}" type="slidenum">
              <a:rPr lang="fr-FR" smtClean="0">
                <a:solidFill>
                  <a:prstClr val="black"/>
                </a:solidFill>
              </a:rPr>
              <a:pPr/>
              <a:t>33</a:t>
            </a:fld>
            <a:endParaRPr lang="fr-FR">
              <a:solidFill>
                <a:prstClr val="black"/>
              </a:solidFill>
            </a:endParaRPr>
          </a:p>
        </p:txBody>
      </p:sp>
      <p:sp>
        <p:nvSpPr>
          <p:cNvPr id="7" name="Titre 6">
            <a:extLst>
              <a:ext uri="{FF2B5EF4-FFF2-40B4-BE49-F238E27FC236}">
                <a16:creationId xmlns:a16="http://schemas.microsoft.com/office/drawing/2014/main" id="{BA4EF3CB-CE8F-4E92-8FF6-02617B486F5D}"/>
              </a:ext>
            </a:extLst>
          </p:cNvPr>
          <p:cNvSpPr>
            <a:spLocks noGrp="1"/>
          </p:cNvSpPr>
          <p:nvPr>
            <p:ph type="title"/>
          </p:nvPr>
        </p:nvSpPr>
        <p:spPr/>
        <p:txBody>
          <a:bodyPr/>
          <a:lstStyle/>
          <a:p>
            <a:r>
              <a:rPr lang="fr-FR" dirty="0"/>
              <a:t>Rédaction et finalisation du projet</a:t>
            </a:r>
          </a:p>
        </p:txBody>
      </p:sp>
      <p:sp>
        <p:nvSpPr>
          <p:cNvPr id="8" name="Espace réservé du texte 7">
            <a:extLst>
              <a:ext uri="{FF2B5EF4-FFF2-40B4-BE49-F238E27FC236}">
                <a16:creationId xmlns:a16="http://schemas.microsoft.com/office/drawing/2014/main" id="{ABFE3E06-76EF-4070-A931-4FADCB41A863}"/>
              </a:ext>
            </a:extLst>
          </p:cNvPr>
          <p:cNvSpPr>
            <a:spLocks noGrp="1"/>
          </p:cNvSpPr>
          <p:nvPr>
            <p:ph type="body" sz="quarter" idx="13"/>
          </p:nvPr>
        </p:nvSpPr>
        <p:spPr/>
        <p:txBody>
          <a:bodyPr/>
          <a:lstStyle/>
          <a:p>
            <a:r>
              <a:rPr lang="fr-FR" dirty="0"/>
              <a:t>Ecriture du rapport (nombre de jours détermines dans le devis, en comptant la relecture, qui est à planifier avec le sénior en charge + relecture par le client + revue finale)</a:t>
            </a:r>
          </a:p>
          <a:p>
            <a:r>
              <a:rPr lang="fr-FR" dirty="0"/>
              <a:t>Mise à jour du fichier « Expérience des consultants en audit »</a:t>
            </a:r>
          </a:p>
          <a:p>
            <a:r>
              <a:rPr lang="fr-FR" dirty="0"/>
              <a:t>Bilan </a:t>
            </a:r>
            <a:r>
              <a:rPr lang="fr-FR" dirty="0" err="1"/>
              <a:t>TicTac</a:t>
            </a:r>
            <a:r>
              <a:rPr lang="fr-FR" dirty="0"/>
              <a:t> post facturable (temps passés vs prévus et note pour bilan annuel)</a:t>
            </a:r>
          </a:p>
          <a:p>
            <a:r>
              <a:rPr lang="fr-FR" dirty="0"/>
              <a:t>Notes de frais</a:t>
            </a:r>
          </a:p>
        </p:txBody>
      </p:sp>
    </p:spTree>
    <p:extLst>
      <p:ext uri="{BB962C8B-B14F-4D97-AF65-F5344CB8AC3E}">
        <p14:creationId xmlns:p14="http://schemas.microsoft.com/office/powerpoint/2010/main" val="21408901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S_PPT_DBNAME" val="Blank[20200106093507442].mdb"/>
</p:tagLst>
</file>

<file path=ppt/tags/tag2.xml><?xml version="1.0" encoding="utf-8"?>
<p:tagLst xmlns:a="http://schemas.openxmlformats.org/drawingml/2006/main" xmlns:r="http://schemas.openxmlformats.org/officeDocument/2006/relationships" xmlns:p="http://schemas.openxmlformats.org/presentationml/2006/main">
  <p:tag name="ARS_RESPONSETYPE" val="Slide"/>
  <p:tag name="ARS_CHARTPARA_ITEMLABELFONTNAME" val="Arial"/>
  <p:tag name="ARS_CHARTPARA_ITEMLABELFONTSIZE" val="16"/>
  <p:tag name="ARS_CHARTPARA_ITEMLABELFONTBOLD" val="False"/>
  <p:tag name="ARS_CHARTPARA_ITEMLABELFONTITALIC" val="False"/>
  <p:tag name="ARS_CHARTPARA_ITEMLABELFONTCOLOR" val="-16777216"/>
  <p:tag name="ARS_CHARTPARA_DATALABELFONTNAME" val="Arial"/>
  <p:tag name="ARS_CHARTPARA_DATALABELFONTSIZE" val="14"/>
  <p:tag name="ARS_CHARTPARA_DATALABELFONTBOLD" val="False"/>
  <p:tag name="ARS_CHARTPARA_DATALABELFONTITALIC" val="False"/>
  <p:tag name="ARS_CHARTPARA_DATALABELFONTCOLOR" val="-16777216"/>
  <p:tag name="ARS_CHARTPARA_DATAFORMAT" val="ltNumberValue"/>
  <p:tag name="ARS_CHARTPARA_SHOWTIME" val="csStop"/>
  <p:tag name="ARS_CHARTPARA_NUMBERDEC" val="0"/>
  <p:tag name="ARS_CHARTPARA_DATAPERCENTBASE" val="crParticipant"/>
  <p:tag name="ARS_CHARTPARA_PERCENTDEC" val="1"/>
  <p:tag name="ARS_CHARTPARA_SHOW3D" val="0"/>
  <p:tag name="ARS_CHARTPARA_SHOWWINDOW" val="0"/>
  <p:tag name="ARS_CHARTPOINTWIDTH" val="0.5"/>
  <p:tag name="ARS_CHARTSHOWITEMTEXT" val="0"/>
</p:tagLst>
</file>

<file path=ppt/theme/theme1.xml><?xml version="1.0" encoding="utf-8"?>
<a:theme xmlns:a="http://schemas.openxmlformats.org/drawingml/2006/main" name="1_Diapositive Standard">
  <a:themeElements>
    <a:clrScheme name="Personnalisé 2">
      <a:dk1>
        <a:sysClr val="windowText" lastClr="000000"/>
      </a:dk1>
      <a:lt1>
        <a:sysClr val="window" lastClr="FFFFFF"/>
      </a:lt1>
      <a:dk2>
        <a:srgbClr val="1F497D"/>
      </a:dk2>
      <a:lt2>
        <a:srgbClr val="EEECE1"/>
      </a:lt2>
      <a:accent1>
        <a:srgbClr val="4F81BD"/>
      </a:accent1>
      <a:accent2>
        <a:srgbClr val="1F497D"/>
      </a:accent2>
      <a:accent3>
        <a:srgbClr val="9BBB59"/>
      </a:accent3>
      <a:accent4>
        <a:srgbClr val="8064A2"/>
      </a:accent4>
      <a:accent5>
        <a:srgbClr val="4BACC6"/>
      </a:accent5>
      <a:accent6>
        <a:srgbClr val="F79646"/>
      </a:accent6>
      <a:hlink>
        <a:srgbClr val="0000FF"/>
      </a:hlink>
      <a:folHlink>
        <a:srgbClr val="800080"/>
      </a:folHlink>
    </a:clrScheme>
    <a:fontScheme name="Sunnikan 2013">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SUNNIKAN 2009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SUNNIKAN 2009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SUNNIKAN 2009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SUNNIKAN 2009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SUNNIKAN 2009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SUNNIKAN 2009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SUNNIKAN 2009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SUNNIKAN 2009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SUNNIKAN 2009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SUNNIKAN 2009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SUNNIKAN 2009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SUNNIKAN 2009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Blank.potx" id="{6729AF25-8C15-4167-BE2D-36B8DE708D6D}" vid="{07E522C2-2F7A-4CCC-A6E1-2B1F9B107FE5}"/>
    </a:ext>
  </a:ext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2527</TotalTime>
  <Words>4018</Words>
  <Application>Microsoft Office PowerPoint</Application>
  <PresentationFormat>Affichage à l'écran (4:3)</PresentationFormat>
  <Paragraphs>395</Paragraphs>
  <Slides>33</Slides>
  <Notes>8</Notes>
  <HiddenSlides>2</HiddenSlides>
  <MMClips>0</MMClips>
  <ScaleCrop>false</ScaleCrop>
  <HeadingPairs>
    <vt:vector size="8" baseType="variant">
      <vt:variant>
        <vt:lpstr>Polices utilisées</vt:lpstr>
      </vt:variant>
      <vt:variant>
        <vt:i4>2</vt:i4>
      </vt:variant>
      <vt:variant>
        <vt:lpstr>Thème</vt:lpstr>
      </vt:variant>
      <vt:variant>
        <vt:i4>1</vt:i4>
      </vt:variant>
      <vt:variant>
        <vt:lpstr>Titres des diapositives</vt:lpstr>
      </vt:variant>
      <vt:variant>
        <vt:i4>33</vt:i4>
      </vt:variant>
      <vt:variant>
        <vt:lpstr>Diaporamas personnalisés</vt:lpstr>
      </vt:variant>
      <vt:variant>
        <vt:i4>1</vt:i4>
      </vt:variant>
    </vt:vector>
  </HeadingPairs>
  <TitlesOfParts>
    <vt:vector size="37" baseType="lpstr">
      <vt:lpstr>Arial</vt:lpstr>
      <vt:lpstr>Calibri</vt:lpstr>
      <vt:lpstr>1_Diapositive Standard</vt:lpstr>
      <vt:lpstr>Check-list d'Audit de Site d’Investigation</vt:lpstr>
      <vt:lpstr>Référentiels</vt:lpstr>
      <vt:lpstr>Organisation du Site d’Investigation</vt:lpstr>
      <vt:lpstr>Qualification de l’Investigateur Principal et de l’équipe</vt:lpstr>
      <vt:lpstr>Présentation PowerPoint</vt:lpstr>
      <vt:lpstr>Délégation de responsabilités</vt:lpstr>
      <vt:lpstr>Ressources du site d’investigation</vt:lpstr>
      <vt:lpstr>Ressources du site d’investigation</vt:lpstr>
      <vt:lpstr>Tableau récapitulatif à compléter pendant l’audit</vt:lpstr>
      <vt:lpstr>Classeur Investigateur</vt:lpstr>
      <vt:lpstr>Revue générale </vt:lpstr>
      <vt:lpstr>Présentation PowerPoint</vt:lpstr>
      <vt:lpstr>Revue des Consentements Informés</vt:lpstr>
      <vt:lpstr>Recueil des consentements</vt:lpstr>
      <vt:lpstr>Cas des personne vulnérables</vt:lpstr>
      <vt:lpstr>Retrait de consentement</vt:lpstr>
      <vt:lpstr>Médicaments expérimentaux</vt:lpstr>
      <vt:lpstr>Responsabilité et Classeur Pharmacie</vt:lpstr>
      <vt:lpstr>Stockage des médicaments expérimentaux </vt:lpstr>
      <vt:lpstr>Randomisation et aveugle</vt:lpstr>
      <vt:lpstr>Médicament experimental et laboratoire</vt:lpstr>
      <vt:lpstr>Dispensation, retour et destruction du medicament expérimental</vt:lpstr>
      <vt:lpstr>Laboratoire local et central</vt:lpstr>
      <vt:lpstr>Dossier médicaux</vt:lpstr>
      <vt:lpstr>Données sources</vt:lpstr>
      <vt:lpstr>Revue des données patients sur site</vt:lpstr>
      <vt:lpstr>Gestion des Non-Conformités et des Déviations au Protocole, sur site</vt:lpstr>
      <vt:lpstr>Vigilance</vt:lpstr>
      <vt:lpstr>Vigilance sur site</vt:lpstr>
      <vt:lpstr>Monitoring</vt:lpstr>
      <vt:lpstr>Revue du processus de monitoring des données</vt:lpstr>
      <vt:lpstr>Après l’audit</vt:lpstr>
      <vt:lpstr>Rédaction et finalisation du projet</vt:lpstr>
      <vt:lpstr>Diaporama personnalisé 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Georges MARTIN</dc:creator>
  <cp:lastModifiedBy>Jeanne RENARD</cp:lastModifiedBy>
  <cp:revision>85</cp:revision>
  <cp:lastPrinted>2012-03-12T14:48:51Z</cp:lastPrinted>
  <dcterms:created xsi:type="dcterms:W3CDTF">2022-12-05T10:56:09Z</dcterms:created>
  <dcterms:modified xsi:type="dcterms:W3CDTF">2023-03-09T10:07:05Z</dcterms:modified>
</cp:coreProperties>
</file>