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3D87FF"/>
    <a:srgbClr val="84C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30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62C6D6A-5041-4A91-B4F9-227E945DBDF3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B7C4A1-2F8D-4117-A4E3-ADAB4E1D23D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59383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smtClean="0"/>
              <a:t>Données d'entrée: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smtClean="0"/>
              <a:t>Forces et Faiblesses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smtClean="0"/>
              <a:t>Résultats d'écoute et Satisfaction clients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smtClean="0"/>
              <a:t>Clients / Prospects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smtClean="0"/>
              <a:t>Evolution de l'environnement</a:t>
            </a:r>
          </a:p>
        </p:txBody>
      </p:sp>
      <p:sp>
        <p:nvSpPr>
          <p:cNvPr id="717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1AD546-6DC4-4503-9244-8A111A01DC14}" type="slidenum">
              <a:rPr lang="fr-FR" altLang="fr-FR"/>
              <a:pPr eaLnBrk="1" hangingPunct="1"/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45028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smtClean="0"/>
              <a:t>Quels résultats cherchons-nous à atteindre?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smtClean="0"/>
              <a:t>Quels résultats exige t-on de nous?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smtClean="0"/>
              <a:t>Quelles sont les améliorations souhaitées?</a:t>
            </a:r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A50235D-EE5F-48AA-8DA9-D2DFD5F4990B}" type="slidenum">
              <a:rPr lang="fr-FR" altLang="fr-FR"/>
              <a:pPr eaLnBrk="1" hangingPunct="1"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46604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smtClean="0"/>
              <a:t>Finalité: Décliner du long terme vers le court terme en déployant la politique qualité et les objectifs vers le bas de la hiérarchie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smtClean="0"/>
              <a:t>Matrice de déploiement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smtClean="0"/>
              <a:t>Plan d'action à tous les niveaux où la politique est déployée</a:t>
            </a:r>
          </a:p>
          <a:p>
            <a:pPr eaLnBrk="1" hangingPunct="1">
              <a:spcBef>
                <a:spcPct val="0"/>
              </a:spcBef>
            </a:pPr>
            <a:r>
              <a:rPr lang="fr-FR" altLang="fr-FR" smtClean="0"/>
              <a:t>Tableau De Bord (TDB)</a:t>
            </a:r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DAF66AA-4C3F-42CB-BE3C-5F21B66CEF89}" type="slidenum">
              <a:rPr lang="fr-FR" altLang="fr-FR"/>
              <a:pPr eaLnBrk="1" hangingPunct="1"/>
              <a:t>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7617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26816-ACDC-4294-960D-8D5D518DE7B2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770C56-C7A7-44DE-82B8-B64CAE3D608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95957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FECB3-1AB8-46AF-8B1E-1648F81E5CE8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BBC50-ED39-437C-814C-D4740705BA4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04545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0A3B8-2FB4-44B1-BBD5-7EBE64006FFF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441C31-EEEA-4E08-8BC3-171178D9BEC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2484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E3D16-6D73-4AE6-8C3C-D7CC2F8F5E98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43E62-4391-4E9D-BCB5-2470D9D3E5D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75754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6AD73-8E4A-4B17-A5C7-10B041EC3145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69ABC-B263-4D20-BC8C-8E07197D67D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90044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B1231-FA98-4369-8E7B-5516E9085EA3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B2AB6-2CD9-44DE-8182-7859315B1E4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1773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267EA-6488-44B0-8089-8D170562BC4C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9145F-5C00-4312-9315-59270C46489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5993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FF85A-D10C-413B-9EC4-987CB38F4890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4F39E-D582-44F5-AF54-E7FB1876173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34957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1E727-4260-4143-BA65-E34C2DC7ECCA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0E851-1D8B-4629-958E-78C57F90038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948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D6135-24CE-4B97-8E2E-0BE54CC5CDD8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CCB60-7922-4D3B-A5C4-D315E423B0A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7187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44755-C4CD-4E32-9772-C5CCFD5FF84F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7DBDC6-B36E-46C3-ABF7-3DCA8185FF4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8139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99B8A1-D7CD-45F3-8EF4-464AEA07B520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AC9675C-42D1-4A4E-AF86-0AC6735CFB17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9"/>
          <p:cNvSpPr>
            <a:spLocks noGrp="1"/>
          </p:cNvSpPr>
          <p:nvPr>
            <p:ph type="ctrTitle"/>
          </p:nvPr>
        </p:nvSpPr>
        <p:spPr>
          <a:xfrm>
            <a:off x="323850" y="0"/>
            <a:ext cx="8496300" cy="647700"/>
          </a:xfrm>
        </p:spPr>
        <p:txBody>
          <a:bodyPr/>
          <a:lstStyle/>
          <a:p>
            <a:pPr eaLnBrk="1" hangingPunct="1"/>
            <a:r>
              <a:rPr lang="fr-FR" altLang="fr-FR" sz="2800" b="1" smtClean="0">
                <a:solidFill>
                  <a:srgbClr val="0070C0"/>
                </a:solidFill>
              </a:rPr>
              <a:t>Orientations stratégiques et Choix des axes prioritaires</a:t>
            </a:r>
          </a:p>
        </p:txBody>
      </p:sp>
      <p:grpSp>
        <p:nvGrpSpPr>
          <p:cNvPr id="2051" name="Groupe 1"/>
          <p:cNvGrpSpPr>
            <a:grpSpLocks/>
          </p:cNvGrpSpPr>
          <p:nvPr/>
        </p:nvGrpSpPr>
        <p:grpSpPr bwMode="auto">
          <a:xfrm>
            <a:off x="323850" y="981075"/>
            <a:ext cx="8569325" cy="5040313"/>
            <a:chOff x="323850" y="981075"/>
            <a:chExt cx="8569325" cy="5040313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23850" y="981075"/>
              <a:ext cx="8569325" cy="5040313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cxnSp>
          <p:nvCxnSpPr>
            <p:cNvPr id="20" name="Connecteur droit 19"/>
            <p:cNvCxnSpPr>
              <a:stCxn id="11" idx="0"/>
              <a:endCxn id="11" idx="2"/>
            </p:cNvCxnSpPr>
            <p:nvPr/>
          </p:nvCxnSpPr>
          <p:spPr>
            <a:xfrm>
              <a:off x="4608513" y="981075"/>
              <a:ext cx="0" cy="50403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Connecteur droit 21"/>
          <p:cNvCxnSpPr/>
          <p:nvPr/>
        </p:nvCxnSpPr>
        <p:spPr>
          <a:xfrm>
            <a:off x="323850" y="3429000"/>
            <a:ext cx="85693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403350" y="2997200"/>
            <a:ext cx="2089150" cy="287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Menaces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47813" y="5589588"/>
            <a:ext cx="2087562" cy="287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Opportunités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08625" y="3068638"/>
            <a:ext cx="2087563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Forces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51500" y="5589588"/>
            <a:ext cx="2089150" cy="287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Faiblesses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8313" y="1125538"/>
            <a:ext cx="4103687" cy="1871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/>
                </a:solidFill>
              </a:rPr>
              <a:t>XXXXXX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43438" y="1196975"/>
            <a:ext cx="4105275" cy="1871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/>
                </a:solidFill>
              </a:rPr>
              <a:t>Polyvalence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/>
                </a:solidFill>
              </a:rPr>
              <a:t>Outils méthodologiques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95288" y="3573463"/>
            <a:ext cx="4105275" cy="1871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/>
                </a:solidFill>
              </a:rPr>
              <a:t>Externalisation fonction Manager Qualité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/>
                </a:solidFill>
              </a:rPr>
              <a:t>Potentiel de développement au niveau européen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716463" y="3716338"/>
            <a:ext cx="4103687" cy="1873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1"/>
                </a:solidFill>
              </a:rPr>
              <a:t>XXXXXX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107950" y="3363913"/>
            <a:ext cx="8928100" cy="2663825"/>
          </a:xfrm>
          <a:prstGeom prst="rect">
            <a:avLst/>
          </a:prstGeom>
          <a:solidFill>
            <a:srgbClr val="3D87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79388" y="4149725"/>
            <a:ext cx="2376487" cy="14382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rgbClr val="3D87FF"/>
                </a:solidFill>
              </a:rPr>
              <a:t>Préparer le </a:t>
            </a:r>
            <a:r>
              <a:rPr lang="fr-FR" sz="1400" b="1" dirty="0">
                <a:solidFill>
                  <a:srgbClr val="3D87FF"/>
                </a:solidFill>
              </a:rPr>
              <a:t>Futur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Fidélisation des clients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Nouveaux marchés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Acquisition de nouveaux clients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Augmenter rentabilité financière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Augmenter le volume d'affaires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076" name="Titre 19"/>
          <p:cNvSpPr>
            <a:spLocks noGrp="1"/>
          </p:cNvSpPr>
          <p:nvPr>
            <p:ph type="ctrTitle"/>
          </p:nvPr>
        </p:nvSpPr>
        <p:spPr>
          <a:xfrm>
            <a:off x="323850" y="0"/>
            <a:ext cx="8496300" cy="647700"/>
          </a:xfrm>
        </p:spPr>
        <p:txBody>
          <a:bodyPr/>
          <a:lstStyle/>
          <a:p>
            <a:pPr eaLnBrk="1" hangingPunct="1"/>
            <a:r>
              <a:rPr lang="fr-FR" altLang="fr-FR" sz="2800" b="1" smtClean="0">
                <a:solidFill>
                  <a:srgbClr val="0070C0"/>
                </a:solidFill>
              </a:rPr>
              <a:t>Orientations stratégiques et Choix des axes prioritaires</a:t>
            </a:r>
          </a:p>
        </p:txBody>
      </p:sp>
      <p:sp>
        <p:nvSpPr>
          <p:cNvPr id="5" name="Pentagone 4"/>
          <p:cNvSpPr/>
          <p:nvPr/>
        </p:nvSpPr>
        <p:spPr>
          <a:xfrm>
            <a:off x="395288" y="1268413"/>
            <a:ext cx="3097212" cy="1655762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MISSION: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/>
                </a:solidFill>
              </a:rPr>
              <a:t>Pourquoi existons-nous</a:t>
            </a:r>
            <a:r>
              <a:rPr lang="fr-FR" sz="1400" b="1" dirty="0">
                <a:solidFill>
                  <a:schemeClr val="bg1"/>
                </a:solidFill>
              </a:rPr>
              <a:t>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/>
                </a:solidFill>
              </a:rPr>
              <a:t>Validation de données et de processus, Formation, Information, Diagnostic, Conseil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8" name="Pentagone 7"/>
          <p:cNvSpPr/>
          <p:nvPr/>
        </p:nvSpPr>
        <p:spPr>
          <a:xfrm>
            <a:off x="3635375" y="1268413"/>
            <a:ext cx="2016125" cy="1655762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VALEURS: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/>
                </a:solidFill>
              </a:rPr>
              <a:t>En quoi croyons-nous?</a:t>
            </a:r>
          </a:p>
        </p:txBody>
      </p:sp>
      <p:sp>
        <p:nvSpPr>
          <p:cNvPr id="9" name="Pentagone 8"/>
          <p:cNvSpPr/>
          <p:nvPr/>
        </p:nvSpPr>
        <p:spPr>
          <a:xfrm>
            <a:off x="5786438" y="1268413"/>
            <a:ext cx="2016125" cy="1655762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VISION: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/>
                </a:solidFill>
              </a:rPr>
              <a:t>Que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bg1"/>
                </a:solidFill>
              </a:rPr>
              <a:t> voulons-nous devenir?</a:t>
            </a:r>
          </a:p>
        </p:txBody>
      </p:sp>
      <p:sp>
        <p:nvSpPr>
          <p:cNvPr id="12" name="Flèche courbée vers la gauche 11"/>
          <p:cNvSpPr/>
          <p:nvPr/>
        </p:nvSpPr>
        <p:spPr bwMode="auto">
          <a:xfrm rot="10800000" flipH="1" flipV="1">
            <a:off x="7959725" y="1676400"/>
            <a:ext cx="1008063" cy="15843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41525" y="3500438"/>
            <a:ext cx="4752975" cy="504825"/>
          </a:xfrm>
          <a:prstGeom prst="rect">
            <a:avLst/>
          </a:prstGeom>
          <a:solidFill>
            <a:srgbClr val="3D8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AXES STRATEGIQUES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00338" y="4149725"/>
            <a:ext cx="2303462" cy="14382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rgbClr val="3D87FF"/>
                </a:solidFill>
              </a:rPr>
              <a:t>Augmenter la valeur </a:t>
            </a:r>
            <a:r>
              <a:rPr lang="fr-FR" sz="1400" b="1" dirty="0">
                <a:solidFill>
                  <a:srgbClr val="3D87FF"/>
                </a:solidFill>
              </a:rPr>
              <a:t>client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Mieux connaître nos clients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Proposer des solutions adaptées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Développer l'externalisation de la fonction de Manager Qualité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b="1" dirty="0">
              <a:solidFill>
                <a:srgbClr val="3D87FF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rgbClr val="3D87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48263" y="4149725"/>
            <a:ext cx="1800225" cy="14382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rgbClr val="3D87FF"/>
                </a:solidFill>
              </a:rPr>
              <a:t>Atteindre l’excellence </a:t>
            </a:r>
            <a:r>
              <a:rPr lang="fr-FR" sz="1400" b="1" dirty="0">
                <a:solidFill>
                  <a:srgbClr val="3D87FF"/>
                </a:solidFill>
              </a:rPr>
              <a:t>opérationnelle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Satisfaction totale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solidFill>
                  <a:schemeClr val="tx1"/>
                </a:solidFill>
              </a:rPr>
              <a:t>Optimisation des ressources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9613" y="4149725"/>
            <a:ext cx="1800225" cy="14382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rgbClr val="3D87FF"/>
                </a:solidFill>
              </a:rPr>
              <a:t>Apprentissage  organisationnel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9"/>
          <p:cNvSpPr txBox="1">
            <a:spLocks/>
          </p:cNvSpPr>
          <p:nvPr/>
        </p:nvSpPr>
        <p:spPr>
          <a:xfrm>
            <a:off x="323850" y="0"/>
            <a:ext cx="8496300" cy="6477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Définir les Objectifs</a:t>
            </a:r>
          </a:p>
        </p:txBody>
      </p:sp>
      <p:sp>
        <p:nvSpPr>
          <p:cNvPr id="5" name="Pentagone 4"/>
          <p:cNvSpPr/>
          <p:nvPr/>
        </p:nvSpPr>
        <p:spPr>
          <a:xfrm>
            <a:off x="323850" y="2636838"/>
            <a:ext cx="3384550" cy="1512887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Axes politique qualité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Pentagone 5"/>
          <p:cNvSpPr/>
          <p:nvPr/>
        </p:nvSpPr>
        <p:spPr>
          <a:xfrm>
            <a:off x="4643438" y="2636838"/>
            <a:ext cx="3457575" cy="1584325"/>
          </a:xfrm>
          <a:prstGeom prst="homePlate">
            <a:avLst/>
          </a:prstGeom>
          <a:solidFill>
            <a:srgbClr val="3D8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Objectifs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850" y="836613"/>
            <a:ext cx="8135938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357188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tabLst>
                <a:tab pos="357188" algn="l"/>
              </a:tabLst>
              <a:defRPr/>
            </a:pPr>
            <a:r>
              <a:rPr lang="fr-FR" dirty="0">
                <a:solidFill>
                  <a:schemeClr val="tx1"/>
                </a:solidFill>
              </a:rPr>
              <a:t>Identifier les Objectifs et les valeurs à atteindre  à une échéance donnée en cohérence avec les axes de la politique qualité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3563938" y="4365625"/>
            <a:ext cx="5256212" cy="24209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chemeClr val="tx1"/>
                </a:solidFill>
              </a:rPr>
              <a:t>INDICATEURS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b="1" dirty="0">
                <a:solidFill>
                  <a:schemeClr val="tx1"/>
                </a:solidFill>
              </a:rPr>
              <a:t>Couverture des Objectifs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dirty="0">
                <a:solidFill>
                  <a:schemeClr val="tx1"/>
                </a:solidFill>
              </a:rPr>
              <a:t>Qualité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dirty="0">
                <a:solidFill>
                  <a:schemeClr val="tx1"/>
                </a:solidFill>
              </a:rPr>
              <a:t>Coûts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dirty="0">
                <a:solidFill>
                  <a:schemeClr val="tx1"/>
                </a:solidFill>
              </a:rPr>
              <a:t>Délais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dirty="0">
                <a:solidFill>
                  <a:schemeClr val="tx1"/>
                </a:solidFill>
              </a:rPr>
              <a:t>RH (niveau de motivation du personnel, niveau de satisfaction…)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dirty="0">
                <a:solidFill>
                  <a:schemeClr val="tx1"/>
                </a:solidFill>
              </a:rPr>
              <a:t>Satisfaction clients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9"/>
          <p:cNvSpPr txBox="1">
            <a:spLocks/>
          </p:cNvSpPr>
          <p:nvPr/>
        </p:nvSpPr>
        <p:spPr>
          <a:xfrm>
            <a:off x="323850" y="0"/>
            <a:ext cx="8496300" cy="6477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sz="28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Déploiement des Objectifs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250825" y="1052513"/>
          <a:ext cx="7777163" cy="5551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432148"/>
                <a:gridCol w="1296194"/>
                <a:gridCol w="1296194"/>
                <a:gridCol w="1296194"/>
                <a:gridCol w="1296194"/>
              </a:tblGrid>
              <a:tr h="469967"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1444" marR="91444" marT="45723" marB="4572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OBJECTIFS</a:t>
                      </a:r>
                      <a:endParaRPr lang="fr-FR" sz="1800" dirty="0"/>
                    </a:p>
                  </a:txBody>
                  <a:tcPr marL="91444" marR="91444" marT="45723" marB="4572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9967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chemeClr val="bg1"/>
                          </a:solidFill>
                        </a:rPr>
                        <a:t>AXES</a:t>
                      </a:r>
                      <a:endParaRPr lang="fr-FR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3" marB="45723" anchor="ctr">
                    <a:lnT w="38100" cmpd="sng">
                      <a:noFill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1444" marR="91444" marT="45723" marB="45723"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1444" marR="91444" marT="45723" marB="45723"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1444" marR="91444" marT="45723" marB="45723"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1444" marR="91444" marT="45723" marB="45723"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1444" marR="91444" marT="45723" marB="45723" anchor="ctr">
                    <a:lnT w="38100" cmpd="sng">
                      <a:noFill/>
                    </a:lnT>
                  </a:tcPr>
                </a:tc>
              </a:tr>
              <a:tr h="469967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/>
                        <a:t>FINANCE</a:t>
                      </a:r>
                      <a:endParaRPr lang="fr-FR" sz="1800" dirty="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</a:tr>
              <a:tr h="8111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CLIENTS</a:t>
                      </a:r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</a:tr>
              <a:tr h="6401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PROCESSUS</a:t>
                      </a:r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</a:tr>
              <a:tr h="640179">
                <a:tc>
                  <a:txBody>
                    <a:bodyPr/>
                    <a:lstStyle/>
                    <a:p>
                      <a:pPr algn="l"/>
                      <a:r>
                        <a:rPr lang="fr-FR" sz="1800" dirty="0" smtClean="0"/>
                        <a:t>APPRENTISSAGE ORGANISATIONNEL</a:t>
                      </a:r>
                      <a:endParaRPr lang="fr-FR" sz="1800" dirty="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</a:tr>
              <a:tr h="6401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 smtClean="0"/>
                    </a:p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</a:tr>
              <a:tr h="469967"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</a:tr>
              <a:tr h="469967"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marL="91444" marR="91444" marT="45723" marB="45723" anchor="ctr"/>
                </a:tc>
              </a:tr>
              <a:tr h="469967"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800"/>
                    </a:p>
                  </a:txBody>
                  <a:tcPr marL="91444" marR="91444" marT="45723" marB="45723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marL="91444" marR="91444" marT="45723" marB="45723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258</Words>
  <Application>Microsoft Office PowerPoint</Application>
  <PresentationFormat>Affichage à l'écran (4:3)</PresentationFormat>
  <Paragraphs>68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Thème Office</vt:lpstr>
      <vt:lpstr>Orientations stratégiques et Choix des axes prioritaires</vt:lpstr>
      <vt:lpstr>Orientations stratégiques et Choix des axes prioritaires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Orientations stratégiques et Choix des axes prioritaires</dc:title>
  <dc:creator>ngone</dc:creator>
  <cp:lastModifiedBy>Pierre JOUBERT</cp:lastModifiedBy>
  <cp:revision>27</cp:revision>
  <dcterms:created xsi:type="dcterms:W3CDTF">2012-09-10T20:37:50Z</dcterms:created>
  <dcterms:modified xsi:type="dcterms:W3CDTF">2015-07-23T09:46:56Z</dcterms:modified>
</cp:coreProperties>
</file>