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65" r:id="rId3"/>
    <p:sldId id="263" r:id="rId4"/>
    <p:sldId id="258" r:id="rId5"/>
    <p:sldId id="260" r:id="rId6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C8E8"/>
    <a:srgbClr val="56F6D4"/>
    <a:srgbClr val="56F6A4"/>
    <a:srgbClr val="56DEAC"/>
    <a:srgbClr val="3DDB78"/>
    <a:srgbClr val="3D87FF"/>
    <a:srgbClr val="3399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76" autoAdjust="0"/>
  </p:normalViewPr>
  <p:slideViewPr>
    <p:cSldViewPr>
      <p:cViewPr varScale="1">
        <p:scale>
          <a:sx n="97" d="100"/>
          <a:sy n="97" d="100"/>
        </p:scale>
        <p:origin x="30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-279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dirty="0"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dirty="0"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r>
              <a:rPr lang="fr-FR"/>
              <a:t>Confidentiel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50A312E-DDDF-4563-A614-F1DBCF3E29E8}" type="slidenum">
              <a:rPr lang="fr-FR" altLang="fr-FR"/>
              <a:pPr/>
              <a:t>‹N°›</a:t>
            </a:fld>
            <a:endParaRPr lang="fr-FR" altLang="fr-FR"/>
          </a:p>
        </p:txBody>
      </p:sp>
      <p:pic>
        <p:nvPicPr>
          <p:cNvPr id="112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0" y="44450"/>
            <a:ext cx="2736850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7093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CDE0AED8-8428-4E34-826B-C2CD144358E4}" type="datetimeFigureOut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7BB2DE9-FBC6-43B1-BDBA-F47B66611A4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153410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922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F4313FE-D79C-40BD-A0A6-0E71F3F73892}" type="slidenum">
              <a:rPr lang="fr-FR" altLang="fr-FR"/>
              <a:pPr eaLnBrk="1" hangingPunct="1"/>
              <a:t>1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006912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1024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F190731-72CC-4DD6-A082-E8AEF0439BC8}" type="slidenum">
              <a:rPr lang="fr-FR" altLang="fr-FR"/>
              <a:pPr eaLnBrk="1" hangingPunct="1"/>
              <a:t>4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47464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07F5622-496C-4606-83BB-2B08781C46E5}" type="datetime1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fr-FR"/>
              <a:t>SUNNIKAN Consulting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3093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9E1F7-1C79-469E-9CED-A5A473C48344}" type="datetime1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SUNNIKAN Consulting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0F143C-8EA3-443E-B724-D6F0D925E72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88966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9C830F-8EE8-485C-AB93-9E49F7615F25}" type="datetime1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SUNNIKAN Consulting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3FF541-C45B-4534-A827-3E199AE3A9C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87112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6D297-CA2B-4D7A-99BB-4A7C0B4AF02E}" type="datetime1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SUNNIKAN Consulting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44C4CD-2754-4C40-B54C-78A58A7761D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73930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3E618-3A40-4FD5-A806-2B367795AD23}" type="datetime1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SUNNIKAN Consulting</a:t>
            </a: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F1BA7F-FFF8-4487-95A9-6A42A6F8D9A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94433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4D2ED-E0C9-4741-9A04-2AB823581E2E}" type="datetime1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SUNNIKAN Consulting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2A183A-6384-4439-A227-79B2543FF60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93342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73374-240F-4189-B787-D2FD48285668}" type="datetime1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SUNNIKAN Consulting</a:t>
            </a: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DD2A11-DF7D-4783-A3B7-0B062FB5662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01480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EA763-E6EB-4FA8-8C20-F2781C248DC4}" type="datetime1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SUNNIKAN Consulting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30BD65-7327-43BC-9C13-B34E08D1FD7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07348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E5206-3252-4754-8375-C8078E2779D1}" type="datetime1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SUNNIKAN Consulting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D00BB8-03F0-4C39-A430-426926920EB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93048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225321-EA33-4ABC-A11A-F768456A670A}" type="datetime1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SUNNIKAN Consulting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D00D47-4419-4E10-83BC-B368D10E44E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76061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79B1E-CE07-43E2-AE12-E9ACC040E95D}" type="datetime1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SUNNIKAN Consulting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8D9B72-C414-4610-A72C-09FBC66928D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3775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Modifiez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Modifiez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14E3C1F-53DF-49A0-B478-1D1766CA20D2}" type="datetime1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r-FR"/>
              <a:t>SUNNIKAN Consulting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F6B0A299-BB84-4114-AC82-E6196B2DD75A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457200" y="620713"/>
            <a:ext cx="8229600" cy="796925"/>
          </a:xfrm>
        </p:spPr>
        <p:txBody>
          <a:bodyPr/>
          <a:lstStyle/>
          <a:p>
            <a:r>
              <a:rPr lang="fr-FR" altLang="fr-FR" smtClean="0"/>
              <a:t>Cartographie des macro-processus</a:t>
            </a:r>
          </a:p>
        </p:txBody>
      </p:sp>
      <p:sp>
        <p:nvSpPr>
          <p:cNvPr id="3075" name="Espace réservé du contenu 1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altLang="fr-FR" smtClean="0"/>
          </a:p>
        </p:txBody>
      </p:sp>
      <p:sp>
        <p:nvSpPr>
          <p:cNvPr id="5" name="Pentagone 4"/>
          <p:cNvSpPr/>
          <p:nvPr/>
        </p:nvSpPr>
        <p:spPr>
          <a:xfrm>
            <a:off x="755650" y="3213100"/>
            <a:ext cx="7561263" cy="1584325"/>
          </a:xfrm>
          <a:prstGeom prst="homePlate">
            <a:avLst/>
          </a:prstGeom>
          <a:solidFill>
            <a:srgbClr val="84C8E8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000" b="1" dirty="0">
                <a:solidFill>
                  <a:schemeClr val="tx1"/>
                </a:solidFill>
              </a:rPr>
              <a:t>Prestation de services en Management Qualité et Affaires Réglementaires</a:t>
            </a:r>
          </a:p>
        </p:txBody>
      </p:sp>
      <p:sp>
        <p:nvSpPr>
          <p:cNvPr id="6" name="Pentagone 5"/>
          <p:cNvSpPr/>
          <p:nvPr/>
        </p:nvSpPr>
        <p:spPr>
          <a:xfrm rot="5400000">
            <a:off x="2069722" y="1106742"/>
            <a:ext cx="1332148" cy="2376264"/>
          </a:xfrm>
          <a:prstGeom prst="homePlate">
            <a:avLst/>
          </a:prstGeom>
          <a:solidFill>
            <a:srgbClr val="3D87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>
                <a:solidFill>
                  <a:schemeClr val="tx1"/>
                </a:solidFill>
              </a:rPr>
              <a:t>Déploiement  de la politique </a:t>
            </a:r>
          </a:p>
        </p:txBody>
      </p:sp>
      <p:sp>
        <p:nvSpPr>
          <p:cNvPr id="7" name="Pentagone 6"/>
          <p:cNvSpPr/>
          <p:nvPr/>
        </p:nvSpPr>
        <p:spPr>
          <a:xfrm rot="5400000">
            <a:off x="5202070" y="1142746"/>
            <a:ext cx="1332147" cy="2448272"/>
          </a:xfrm>
          <a:prstGeom prst="homePlate">
            <a:avLst/>
          </a:prstGeom>
          <a:solidFill>
            <a:srgbClr val="3D87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>
                <a:solidFill>
                  <a:schemeClr val="tx1"/>
                </a:solidFill>
              </a:rPr>
              <a:t>Amélioration continue</a:t>
            </a:r>
          </a:p>
        </p:txBody>
      </p:sp>
      <p:sp>
        <p:nvSpPr>
          <p:cNvPr id="8" name="Pentagone 7"/>
          <p:cNvSpPr/>
          <p:nvPr/>
        </p:nvSpPr>
        <p:spPr>
          <a:xfrm rot="16200000">
            <a:off x="1008857" y="4902994"/>
            <a:ext cx="1220787" cy="1584325"/>
          </a:xfrm>
          <a:prstGeom prst="homePlate">
            <a:avLst/>
          </a:prstGeom>
          <a:solidFill>
            <a:srgbClr val="3D87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>
                <a:solidFill>
                  <a:schemeClr val="tx1"/>
                </a:solidFill>
              </a:rPr>
              <a:t>Gérer les ressources</a:t>
            </a:r>
          </a:p>
        </p:txBody>
      </p:sp>
      <p:sp>
        <p:nvSpPr>
          <p:cNvPr id="10" name="Pentagone 9"/>
          <p:cNvSpPr/>
          <p:nvPr/>
        </p:nvSpPr>
        <p:spPr>
          <a:xfrm rot="16200000">
            <a:off x="2879726" y="4976812"/>
            <a:ext cx="1223962" cy="1439863"/>
          </a:xfrm>
          <a:prstGeom prst="homePlate">
            <a:avLst/>
          </a:prstGeom>
          <a:solidFill>
            <a:srgbClr val="3D87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>
                <a:solidFill>
                  <a:schemeClr val="tx1"/>
                </a:solidFill>
              </a:rPr>
              <a:t>Gérer les Finances</a:t>
            </a:r>
          </a:p>
        </p:txBody>
      </p:sp>
      <p:sp>
        <p:nvSpPr>
          <p:cNvPr id="11" name="Pentagone 10"/>
          <p:cNvSpPr/>
          <p:nvPr/>
        </p:nvSpPr>
        <p:spPr>
          <a:xfrm rot="16200000">
            <a:off x="4786313" y="4941888"/>
            <a:ext cx="1227137" cy="1512887"/>
          </a:xfrm>
          <a:prstGeom prst="homePlate">
            <a:avLst/>
          </a:prstGeom>
          <a:solidFill>
            <a:srgbClr val="3D87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>
                <a:solidFill>
                  <a:schemeClr val="tx1"/>
                </a:solidFill>
              </a:rPr>
              <a:t>Système d’information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2" name="Pentagone 11"/>
          <p:cNvSpPr/>
          <p:nvPr/>
        </p:nvSpPr>
        <p:spPr>
          <a:xfrm rot="16200000">
            <a:off x="6586538" y="4941888"/>
            <a:ext cx="1227137" cy="1512887"/>
          </a:xfrm>
          <a:prstGeom prst="homePlate">
            <a:avLst/>
          </a:prstGeom>
          <a:solidFill>
            <a:srgbClr val="3D87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>
                <a:solidFill>
                  <a:schemeClr val="tx1"/>
                </a:solidFill>
              </a:rPr>
              <a:t>Gérer la logistique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93FE1B1-B1F5-41B1-8FB7-287DA30780A6}" type="datetime1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63229E7-951C-4AA3-8C59-5545263D53B0}" type="slidenum">
              <a:rPr lang="fr-FR" altLang="fr-FR">
                <a:solidFill>
                  <a:srgbClr val="898989"/>
                </a:solidFill>
              </a:rPr>
              <a:pPr eaLnBrk="1" hangingPunct="1"/>
              <a:t>1</a:t>
            </a:fld>
            <a:endParaRPr lang="fr-FR" altLang="fr-FR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smtClean="0"/>
              <a:t/>
            </a:r>
            <a:br>
              <a:rPr lang="fr-FR" altLang="fr-FR" smtClean="0"/>
            </a:br>
            <a:r>
              <a:rPr lang="fr-FR" altLang="fr-FR" smtClean="0"/>
              <a:t>Processus</a:t>
            </a:r>
            <a:br>
              <a:rPr lang="fr-FR" altLang="fr-FR" smtClean="0"/>
            </a:br>
            <a:endParaRPr lang="fr-FR" altLang="fr-FR" smtClean="0"/>
          </a:p>
        </p:txBody>
      </p:sp>
      <p:sp>
        <p:nvSpPr>
          <p:cNvPr id="4099" name="Espace réservé du contenu 3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altLang="fr-FR" smtClean="0"/>
          </a:p>
        </p:txBody>
      </p:sp>
      <p:sp>
        <p:nvSpPr>
          <p:cNvPr id="12" name="Pentagone 11"/>
          <p:cNvSpPr/>
          <p:nvPr/>
        </p:nvSpPr>
        <p:spPr>
          <a:xfrm rot="16200000">
            <a:off x="6586538" y="4941888"/>
            <a:ext cx="1227137" cy="1512887"/>
          </a:xfrm>
          <a:prstGeom prst="homePlate">
            <a:avLst/>
          </a:prstGeom>
          <a:solidFill>
            <a:srgbClr val="3D87FF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‐"/>
              <a:defRPr/>
            </a:pPr>
            <a:r>
              <a:rPr lang="fr-FR" sz="1400" b="1" dirty="0">
                <a:solidFill>
                  <a:schemeClr val="tx1"/>
                </a:solidFill>
              </a:rPr>
              <a:t>Gestion Administrative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‐"/>
              <a:defRPr/>
            </a:pPr>
            <a:r>
              <a:rPr lang="fr-FR" sz="1400" b="1" dirty="0">
                <a:solidFill>
                  <a:schemeClr val="tx1"/>
                </a:solidFill>
              </a:rPr>
              <a:t>Préparation des missions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‐"/>
              <a:defRPr/>
            </a:pPr>
            <a:endParaRPr lang="fr-FR" sz="1400" b="1" dirty="0">
              <a:solidFill>
                <a:schemeClr val="tx1"/>
              </a:solidFill>
            </a:endParaRPr>
          </a:p>
        </p:txBody>
      </p:sp>
      <p:grpSp>
        <p:nvGrpSpPr>
          <p:cNvPr id="4101" name="Groupe 29"/>
          <p:cNvGrpSpPr>
            <a:grpSpLocks/>
          </p:cNvGrpSpPr>
          <p:nvPr/>
        </p:nvGrpSpPr>
        <p:grpSpPr bwMode="auto">
          <a:xfrm>
            <a:off x="0" y="620713"/>
            <a:ext cx="9144000" cy="5691187"/>
            <a:chOff x="0" y="620713"/>
            <a:chExt cx="9144000" cy="5691187"/>
          </a:xfrm>
        </p:grpSpPr>
        <p:sp>
          <p:nvSpPr>
            <p:cNvPr id="5" name="Pentagone 4"/>
            <p:cNvSpPr/>
            <p:nvPr/>
          </p:nvSpPr>
          <p:spPr>
            <a:xfrm>
              <a:off x="611188" y="2492375"/>
              <a:ext cx="7993062" cy="2305050"/>
            </a:xfrm>
            <a:prstGeom prst="homePlate">
              <a:avLst/>
            </a:prstGeom>
            <a:solidFill>
              <a:srgbClr val="84C8E8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3000" b="1" dirty="0">
                <a:solidFill>
                  <a:schemeClr val="tx1"/>
                </a:solidFill>
              </a:endParaRPr>
            </a:p>
          </p:txBody>
        </p:sp>
        <p:sp>
          <p:nvSpPr>
            <p:cNvPr id="6" name="Pentagone 5"/>
            <p:cNvSpPr/>
            <p:nvPr/>
          </p:nvSpPr>
          <p:spPr>
            <a:xfrm rot="5400000">
              <a:off x="2141730" y="530678"/>
              <a:ext cx="1332148" cy="2376264"/>
            </a:xfrm>
            <a:prstGeom prst="homePlate">
              <a:avLst/>
            </a:prstGeom>
            <a:solidFill>
              <a:srgbClr val="3D87FF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 typeface="Calibri" pitchFamily="34" charset="0"/>
                <a:buChar char="‐"/>
                <a:defRPr/>
              </a:pPr>
              <a:r>
                <a:rPr lang="fr-FR" sz="1400" b="1" dirty="0">
                  <a:solidFill>
                    <a:schemeClr val="tx1"/>
                  </a:solidFill>
                </a:rPr>
                <a:t>Orientation stratégique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 typeface="Calibri" pitchFamily="34" charset="0"/>
                <a:buChar char="‐"/>
                <a:defRPr/>
              </a:pPr>
              <a:r>
                <a:rPr lang="fr-FR" sz="1400" b="1" dirty="0">
                  <a:solidFill>
                    <a:schemeClr val="tx1"/>
                  </a:solidFill>
                </a:rPr>
                <a:t>Définir Politique qualité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 typeface="Calibri" pitchFamily="34" charset="0"/>
                <a:buChar char="‐"/>
                <a:defRPr/>
              </a:pPr>
              <a:r>
                <a:rPr lang="fr-FR" sz="1400" b="1" dirty="0">
                  <a:solidFill>
                    <a:schemeClr val="tx1"/>
                  </a:solidFill>
                </a:rPr>
                <a:t>Définir Objectifs  qualité</a:t>
              </a:r>
            </a:p>
          </p:txBody>
        </p:sp>
        <p:sp>
          <p:nvSpPr>
            <p:cNvPr id="7" name="Pentagone 6"/>
            <p:cNvSpPr/>
            <p:nvPr/>
          </p:nvSpPr>
          <p:spPr>
            <a:xfrm rot="5400000">
              <a:off x="5130062" y="494674"/>
              <a:ext cx="1332147" cy="2448272"/>
            </a:xfrm>
            <a:prstGeom prst="homePlate">
              <a:avLst/>
            </a:prstGeom>
            <a:solidFill>
              <a:srgbClr val="3D87FF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400" b="1" dirty="0">
                  <a:solidFill>
                    <a:schemeClr val="tx1"/>
                  </a:solidFill>
                </a:rPr>
                <a:t>Audit interne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400" b="1" dirty="0">
                  <a:solidFill>
                    <a:schemeClr val="tx1"/>
                  </a:solidFill>
                </a:rPr>
                <a:t>Revue de processus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400" b="1" dirty="0">
                  <a:solidFill>
                    <a:schemeClr val="tx1"/>
                  </a:solidFill>
                </a:rPr>
                <a:t>Revue de Direction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400" b="1" dirty="0">
                  <a:solidFill>
                    <a:schemeClr val="tx1"/>
                  </a:solidFill>
                </a:rPr>
                <a:t>Capitalisation</a:t>
              </a:r>
            </a:p>
          </p:txBody>
        </p:sp>
        <p:sp>
          <p:nvSpPr>
            <p:cNvPr id="8" name="Pentagone 7"/>
            <p:cNvSpPr/>
            <p:nvPr/>
          </p:nvSpPr>
          <p:spPr>
            <a:xfrm rot="16200000">
              <a:off x="1081882" y="4902994"/>
              <a:ext cx="1220787" cy="1584325"/>
            </a:xfrm>
            <a:prstGeom prst="homePlate">
              <a:avLst/>
            </a:prstGeom>
            <a:solidFill>
              <a:srgbClr val="3D87FF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 typeface="Calibri" pitchFamily="34" charset="0"/>
                <a:buChar char="‐"/>
                <a:defRPr/>
              </a:pPr>
              <a:r>
                <a:rPr lang="fr-FR" sz="1400" b="1" dirty="0">
                  <a:solidFill>
                    <a:schemeClr val="tx1"/>
                  </a:solidFill>
                </a:rPr>
                <a:t>Recrutement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 typeface="Calibri" pitchFamily="34" charset="0"/>
                <a:buChar char="‐"/>
                <a:defRPr/>
              </a:pPr>
              <a:r>
                <a:rPr lang="fr-FR" sz="1400" b="1" dirty="0">
                  <a:solidFill>
                    <a:schemeClr val="tx1"/>
                  </a:solidFill>
                </a:rPr>
                <a:t>Parcours intégration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 typeface="Calibri" pitchFamily="34" charset="0"/>
                <a:buChar char="‐"/>
                <a:defRPr/>
              </a:pPr>
              <a:r>
                <a:rPr lang="fr-FR" sz="1400" b="1" dirty="0">
                  <a:solidFill>
                    <a:schemeClr val="tx1"/>
                  </a:solidFill>
                </a:rPr>
                <a:t>Formation</a:t>
              </a:r>
            </a:p>
          </p:txBody>
        </p:sp>
        <p:sp>
          <p:nvSpPr>
            <p:cNvPr id="10" name="Pentagone 9"/>
            <p:cNvSpPr/>
            <p:nvPr/>
          </p:nvSpPr>
          <p:spPr>
            <a:xfrm rot="16200000">
              <a:off x="2879726" y="4976812"/>
              <a:ext cx="1223962" cy="1439863"/>
            </a:xfrm>
            <a:prstGeom prst="homePlate">
              <a:avLst/>
            </a:prstGeom>
            <a:solidFill>
              <a:srgbClr val="3D87FF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 typeface="Calibri" pitchFamily="34" charset="0"/>
                <a:buChar char="‐"/>
                <a:defRPr/>
              </a:pPr>
              <a:r>
                <a:rPr lang="fr-FR" sz="1400" b="1" dirty="0">
                  <a:solidFill>
                    <a:schemeClr val="tx1"/>
                  </a:solidFill>
                </a:rPr>
                <a:t>Facturation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 typeface="Calibri" pitchFamily="34" charset="0"/>
                <a:buChar char="‐"/>
                <a:defRPr/>
              </a:pPr>
              <a:r>
                <a:rPr lang="fr-FR" sz="1400" b="1" dirty="0">
                  <a:solidFill>
                    <a:schemeClr val="tx1"/>
                  </a:solidFill>
                </a:rPr>
                <a:t>Fiscalité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 typeface="Calibri" pitchFamily="34" charset="0"/>
                <a:buChar char="‐"/>
                <a:defRPr/>
              </a:pPr>
              <a:r>
                <a:rPr lang="fr-FR" sz="1400" b="1" dirty="0">
                  <a:solidFill>
                    <a:schemeClr val="tx1"/>
                  </a:solidFill>
                </a:rPr>
                <a:t>Comptabilité</a:t>
              </a:r>
            </a:p>
          </p:txBody>
        </p:sp>
        <p:sp>
          <p:nvSpPr>
            <p:cNvPr id="11" name="Pentagone 10"/>
            <p:cNvSpPr/>
            <p:nvPr/>
          </p:nvSpPr>
          <p:spPr>
            <a:xfrm rot="16200000">
              <a:off x="4714875" y="4941888"/>
              <a:ext cx="1227137" cy="1512888"/>
            </a:xfrm>
            <a:prstGeom prst="homePlate">
              <a:avLst/>
            </a:prstGeom>
            <a:solidFill>
              <a:srgbClr val="3D87FF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 typeface="Calibri" pitchFamily="34" charset="0"/>
                <a:buChar char="‐"/>
                <a:defRPr/>
              </a:pPr>
              <a:r>
                <a:rPr lang="fr-FR" sz="1400" b="1" dirty="0">
                  <a:solidFill>
                    <a:schemeClr val="tx1"/>
                  </a:solidFill>
                </a:rPr>
                <a:t>Informatique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 typeface="Calibri" pitchFamily="34" charset="0"/>
                <a:buChar char="‐"/>
                <a:defRPr/>
              </a:pPr>
              <a:r>
                <a:rPr lang="fr-FR" sz="1400" b="1" dirty="0">
                  <a:solidFill>
                    <a:schemeClr val="tx1"/>
                  </a:solidFill>
                </a:rPr>
                <a:t>Gestion documentaire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 typeface="Calibri" pitchFamily="34" charset="0"/>
                <a:buChar char="‐"/>
                <a:defRPr/>
              </a:pPr>
              <a:endParaRPr lang="fr-FR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AutoShape 2"/>
            <p:cNvSpPr>
              <a:spLocks noChangeArrowheads="1"/>
            </p:cNvSpPr>
            <p:nvPr/>
          </p:nvSpPr>
          <p:spPr bwMode="auto">
            <a:xfrm>
              <a:off x="5629275" y="2708275"/>
              <a:ext cx="1800225" cy="50482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>
                <a:spcAft>
                  <a:spcPts val="1000"/>
                </a:spcAft>
                <a:defRPr/>
              </a:pPr>
              <a:r>
                <a:rPr lang="fr-FR" sz="1400" b="1" dirty="0"/>
                <a:t>Validation Système Informatisé</a:t>
              </a:r>
            </a:p>
          </p:txBody>
        </p:sp>
        <p:sp>
          <p:nvSpPr>
            <p:cNvPr id="23" name="AutoShape 2"/>
            <p:cNvSpPr>
              <a:spLocks noChangeArrowheads="1"/>
            </p:cNvSpPr>
            <p:nvPr/>
          </p:nvSpPr>
          <p:spPr bwMode="auto">
            <a:xfrm>
              <a:off x="5627688" y="3403600"/>
              <a:ext cx="1800225" cy="503238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>
                <a:spcAft>
                  <a:spcPts val="1000"/>
                </a:spcAft>
                <a:defRPr/>
              </a:pPr>
              <a:r>
                <a:rPr lang="fr-FR" sz="1400" b="1" dirty="0"/>
                <a:t>Assistance Réglementaire</a:t>
              </a:r>
            </a:p>
          </p:txBody>
        </p:sp>
        <p:sp>
          <p:nvSpPr>
            <p:cNvPr id="24" name="AutoShape 2"/>
            <p:cNvSpPr>
              <a:spLocks noChangeArrowheads="1"/>
            </p:cNvSpPr>
            <p:nvPr/>
          </p:nvSpPr>
          <p:spPr bwMode="auto">
            <a:xfrm>
              <a:off x="3276600" y="2708275"/>
              <a:ext cx="1800225" cy="50482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>
                <a:spcAft>
                  <a:spcPts val="1000"/>
                </a:spcAft>
                <a:defRPr/>
              </a:pPr>
              <a:r>
                <a:rPr lang="fr-FR" sz="1400" b="1" dirty="0"/>
                <a:t>Audit</a:t>
              </a:r>
            </a:p>
          </p:txBody>
        </p:sp>
        <p:sp>
          <p:nvSpPr>
            <p:cNvPr id="25" name="AutoShape 2"/>
            <p:cNvSpPr>
              <a:spLocks noChangeArrowheads="1"/>
            </p:cNvSpPr>
            <p:nvPr/>
          </p:nvSpPr>
          <p:spPr bwMode="auto">
            <a:xfrm>
              <a:off x="3276600" y="3413125"/>
              <a:ext cx="1800225" cy="503238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>
                <a:spcAft>
                  <a:spcPts val="1000"/>
                </a:spcAft>
                <a:defRPr/>
              </a:pPr>
              <a:r>
                <a:rPr lang="fr-FR" sz="1400" b="1" dirty="0"/>
                <a:t>Formation</a:t>
              </a:r>
            </a:p>
          </p:txBody>
        </p:sp>
        <p:sp>
          <p:nvSpPr>
            <p:cNvPr id="26" name="AutoShape 2"/>
            <p:cNvSpPr>
              <a:spLocks noChangeArrowheads="1"/>
            </p:cNvSpPr>
            <p:nvPr/>
          </p:nvSpPr>
          <p:spPr bwMode="auto">
            <a:xfrm>
              <a:off x="3276600" y="4127500"/>
              <a:ext cx="1800225" cy="50482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>
                <a:spcAft>
                  <a:spcPts val="1000"/>
                </a:spcAft>
                <a:defRPr/>
              </a:pPr>
              <a:r>
                <a:rPr lang="fr-FR" sz="1400" b="1" dirty="0"/>
                <a:t>Rédaction Procédures</a:t>
              </a:r>
            </a:p>
          </p:txBody>
        </p:sp>
        <p:sp>
          <p:nvSpPr>
            <p:cNvPr id="27" name="AutoShape 2"/>
            <p:cNvSpPr>
              <a:spLocks noChangeArrowheads="1"/>
            </p:cNvSpPr>
            <p:nvPr/>
          </p:nvSpPr>
          <p:spPr bwMode="auto">
            <a:xfrm>
              <a:off x="1042988" y="3413125"/>
              <a:ext cx="1800225" cy="503238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>
                <a:spcAft>
                  <a:spcPts val="1000"/>
                </a:spcAft>
                <a:defRPr/>
              </a:pPr>
              <a:r>
                <a:rPr lang="fr-FR" sz="1400" b="1" dirty="0"/>
                <a:t>Contact Commercial</a:t>
              </a:r>
            </a:p>
          </p:txBody>
        </p:sp>
        <p:sp>
          <p:nvSpPr>
            <p:cNvPr id="4114" name="Rectangle 1"/>
            <p:cNvSpPr txBox="1">
              <a:spLocks noChangeArrowheads="1"/>
            </p:cNvSpPr>
            <p:nvPr/>
          </p:nvSpPr>
          <p:spPr bwMode="auto">
            <a:xfrm>
              <a:off x="6527800" y="2133600"/>
              <a:ext cx="26162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algn="just"/>
              <a:r>
                <a:rPr lang="fr-FR" altLang="fr-FR" sz="1600" b="1"/>
                <a:t>PROCESSUS DE REALISATION</a:t>
              </a:r>
              <a:endParaRPr lang="fr-FR" altLang="fr-FR" sz="1600"/>
            </a:p>
          </p:txBody>
        </p:sp>
        <p:sp>
          <p:nvSpPr>
            <p:cNvPr id="4115" name="Rectangle 1"/>
            <p:cNvSpPr txBox="1">
              <a:spLocks noChangeArrowheads="1"/>
            </p:cNvSpPr>
            <p:nvPr/>
          </p:nvSpPr>
          <p:spPr bwMode="auto">
            <a:xfrm>
              <a:off x="0" y="620713"/>
              <a:ext cx="2322513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algn="just"/>
              <a:r>
                <a:rPr lang="fr-FR" altLang="fr-FR" sz="1600" b="1"/>
                <a:t>PROCESSUS DE PILOTAGE</a:t>
              </a:r>
              <a:endParaRPr lang="fr-FR" altLang="fr-FR" sz="1600"/>
            </a:p>
          </p:txBody>
        </p:sp>
        <p:sp>
          <p:nvSpPr>
            <p:cNvPr id="4116" name="Rectangle 1"/>
            <p:cNvSpPr txBox="1">
              <a:spLocks noChangeArrowheads="1"/>
            </p:cNvSpPr>
            <p:nvPr/>
          </p:nvSpPr>
          <p:spPr bwMode="auto">
            <a:xfrm>
              <a:off x="0" y="4797425"/>
              <a:ext cx="205105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algn="just"/>
              <a:r>
                <a:rPr lang="fr-FR" altLang="fr-FR" sz="1600" b="1"/>
                <a:t>PROCESSUS SUPPORT</a:t>
              </a:r>
              <a:endParaRPr lang="fr-FR" altLang="fr-FR" sz="1600"/>
            </a:p>
          </p:txBody>
        </p:sp>
        <p:sp>
          <p:nvSpPr>
            <p:cNvPr id="31" name="Flèche courbée vers la gauche 30"/>
            <p:cNvSpPr/>
            <p:nvPr/>
          </p:nvSpPr>
          <p:spPr>
            <a:xfrm>
              <a:off x="8316913" y="2492375"/>
              <a:ext cx="576262" cy="865188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4" name="Flèche courbée vers la gauche 33"/>
            <p:cNvSpPr/>
            <p:nvPr/>
          </p:nvSpPr>
          <p:spPr>
            <a:xfrm flipH="1">
              <a:off x="684213" y="908050"/>
              <a:ext cx="647700" cy="865188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5" name="Flèche courbée vers la gauche 34"/>
            <p:cNvSpPr/>
            <p:nvPr/>
          </p:nvSpPr>
          <p:spPr>
            <a:xfrm flipH="1">
              <a:off x="179388" y="5157788"/>
              <a:ext cx="647700" cy="863600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9" name="AutoShape 2"/>
            <p:cNvSpPr>
              <a:spLocks noChangeArrowheads="1"/>
            </p:cNvSpPr>
            <p:nvPr/>
          </p:nvSpPr>
          <p:spPr bwMode="auto">
            <a:xfrm>
              <a:off x="5629275" y="4127500"/>
              <a:ext cx="1800225" cy="503238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>
                <a:spcAft>
                  <a:spcPts val="1000"/>
                </a:spcAft>
                <a:defRPr/>
              </a:pPr>
              <a:r>
                <a:rPr lang="fr-FR" sz="1400" b="1" dirty="0"/>
                <a:t>Veille Réglementaire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e 4"/>
          <p:cNvSpPr/>
          <p:nvPr/>
        </p:nvSpPr>
        <p:spPr>
          <a:xfrm>
            <a:off x="611188" y="2492375"/>
            <a:ext cx="7993062" cy="2305050"/>
          </a:xfrm>
          <a:prstGeom prst="homePlate">
            <a:avLst/>
          </a:prstGeom>
          <a:solidFill>
            <a:srgbClr val="84C8E8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3000" b="1" dirty="0">
              <a:solidFill>
                <a:schemeClr val="tx1"/>
              </a:solidFill>
            </a:endParaRPr>
          </a:p>
        </p:txBody>
      </p:sp>
      <p:sp>
        <p:nvSpPr>
          <p:cNvPr id="6" name="Pentagone 5"/>
          <p:cNvSpPr/>
          <p:nvPr/>
        </p:nvSpPr>
        <p:spPr>
          <a:xfrm rot="5400000">
            <a:off x="2141730" y="530678"/>
            <a:ext cx="1332148" cy="2376264"/>
          </a:xfrm>
          <a:prstGeom prst="homePlate">
            <a:avLst/>
          </a:prstGeom>
          <a:solidFill>
            <a:srgbClr val="3D87FF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‐"/>
              <a:defRPr/>
            </a:pPr>
            <a:r>
              <a:rPr lang="fr-FR" sz="1400" b="1" dirty="0">
                <a:solidFill>
                  <a:schemeClr val="tx1"/>
                </a:solidFill>
              </a:rPr>
              <a:t>Définir Politique qualité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‐"/>
              <a:defRPr/>
            </a:pPr>
            <a:r>
              <a:rPr lang="fr-FR" sz="1400" b="1" dirty="0">
                <a:solidFill>
                  <a:schemeClr val="tx1"/>
                </a:solidFill>
              </a:rPr>
              <a:t>Définir Objectifs  qualité</a:t>
            </a:r>
          </a:p>
        </p:txBody>
      </p:sp>
      <p:sp>
        <p:nvSpPr>
          <p:cNvPr id="7" name="Pentagone 6"/>
          <p:cNvSpPr/>
          <p:nvPr/>
        </p:nvSpPr>
        <p:spPr>
          <a:xfrm rot="5400000">
            <a:off x="5130062" y="494674"/>
            <a:ext cx="1332147" cy="2448272"/>
          </a:xfrm>
          <a:prstGeom prst="homePlate">
            <a:avLst/>
          </a:prstGeom>
          <a:solidFill>
            <a:srgbClr val="3D87FF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schemeClr val="tx1"/>
                </a:solidFill>
              </a:rPr>
              <a:t>Audit interne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schemeClr val="tx1"/>
                </a:solidFill>
              </a:rPr>
              <a:t>Revue de processus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schemeClr val="tx1"/>
                </a:solidFill>
              </a:rPr>
              <a:t>Revue de Direction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schemeClr val="tx1"/>
                </a:solidFill>
              </a:rPr>
              <a:t>Capitalisation</a:t>
            </a:r>
          </a:p>
        </p:txBody>
      </p:sp>
      <p:sp>
        <p:nvSpPr>
          <p:cNvPr id="8" name="Pentagone 7"/>
          <p:cNvSpPr/>
          <p:nvPr/>
        </p:nvSpPr>
        <p:spPr>
          <a:xfrm rot="16200000">
            <a:off x="1081882" y="4902994"/>
            <a:ext cx="1220787" cy="1584325"/>
          </a:xfrm>
          <a:prstGeom prst="homePlate">
            <a:avLst/>
          </a:prstGeom>
          <a:solidFill>
            <a:srgbClr val="3D87FF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‐"/>
              <a:defRPr/>
            </a:pPr>
            <a:r>
              <a:rPr lang="fr-FR" sz="1400" b="1" dirty="0">
                <a:solidFill>
                  <a:schemeClr val="tx1"/>
                </a:solidFill>
              </a:rPr>
              <a:t>Recrutement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‐"/>
              <a:defRPr/>
            </a:pPr>
            <a:r>
              <a:rPr lang="fr-FR" sz="1400" b="1" dirty="0">
                <a:solidFill>
                  <a:schemeClr val="tx1"/>
                </a:solidFill>
              </a:rPr>
              <a:t>Parcours intégration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‐"/>
              <a:defRPr/>
            </a:pPr>
            <a:r>
              <a:rPr lang="fr-FR" sz="1400" b="1" dirty="0">
                <a:solidFill>
                  <a:schemeClr val="tx1"/>
                </a:solidFill>
              </a:rPr>
              <a:t>Formation</a:t>
            </a:r>
          </a:p>
        </p:txBody>
      </p:sp>
      <p:sp>
        <p:nvSpPr>
          <p:cNvPr id="10" name="Pentagone 9"/>
          <p:cNvSpPr/>
          <p:nvPr/>
        </p:nvSpPr>
        <p:spPr>
          <a:xfrm rot="16200000">
            <a:off x="2879726" y="4976812"/>
            <a:ext cx="1223962" cy="1439863"/>
          </a:xfrm>
          <a:prstGeom prst="homePlate">
            <a:avLst/>
          </a:prstGeom>
          <a:solidFill>
            <a:srgbClr val="3D87FF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‐"/>
              <a:defRPr/>
            </a:pPr>
            <a:r>
              <a:rPr lang="fr-FR" sz="1400" b="1" dirty="0">
                <a:solidFill>
                  <a:schemeClr val="tx1"/>
                </a:solidFill>
              </a:rPr>
              <a:t>Facturation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‐"/>
              <a:defRPr/>
            </a:pPr>
            <a:r>
              <a:rPr lang="fr-FR" sz="1400" b="1" dirty="0">
                <a:solidFill>
                  <a:schemeClr val="tx1"/>
                </a:solidFill>
              </a:rPr>
              <a:t>Fiscalité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‐"/>
              <a:defRPr/>
            </a:pPr>
            <a:r>
              <a:rPr lang="fr-FR" sz="1400" b="1" dirty="0">
                <a:solidFill>
                  <a:schemeClr val="tx1"/>
                </a:solidFill>
              </a:rPr>
              <a:t>Comptabilité</a:t>
            </a:r>
          </a:p>
        </p:txBody>
      </p:sp>
      <p:sp>
        <p:nvSpPr>
          <p:cNvPr id="11" name="Pentagone 10"/>
          <p:cNvSpPr/>
          <p:nvPr/>
        </p:nvSpPr>
        <p:spPr>
          <a:xfrm rot="16200000">
            <a:off x="4714875" y="4941888"/>
            <a:ext cx="1227137" cy="1512888"/>
          </a:xfrm>
          <a:prstGeom prst="homePlate">
            <a:avLst/>
          </a:prstGeom>
          <a:solidFill>
            <a:srgbClr val="3D87FF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‐"/>
              <a:defRPr/>
            </a:pPr>
            <a:r>
              <a:rPr lang="fr-FR" sz="1400" b="1" dirty="0">
                <a:solidFill>
                  <a:schemeClr val="tx1"/>
                </a:solidFill>
              </a:rPr>
              <a:t>Informatique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‐"/>
              <a:defRPr/>
            </a:pPr>
            <a:r>
              <a:rPr lang="fr-FR" sz="1400" b="1" dirty="0">
                <a:solidFill>
                  <a:schemeClr val="tx1"/>
                </a:solidFill>
              </a:rPr>
              <a:t>Gestion documentaire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‐"/>
              <a:defRPr/>
            </a:pP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12" name="Pentagone 11"/>
          <p:cNvSpPr/>
          <p:nvPr/>
        </p:nvSpPr>
        <p:spPr>
          <a:xfrm rot="16200000">
            <a:off x="6586538" y="4941888"/>
            <a:ext cx="1227137" cy="1512887"/>
          </a:xfrm>
          <a:prstGeom prst="homePlate">
            <a:avLst/>
          </a:prstGeom>
          <a:solidFill>
            <a:srgbClr val="3D87FF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‐"/>
              <a:defRPr/>
            </a:pPr>
            <a:r>
              <a:rPr lang="fr-FR" sz="1400" b="1" dirty="0">
                <a:solidFill>
                  <a:schemeClr val="tx1"/>
                </a:solidFill>
              </a:rPr>
              <a:t>Gestion Administrative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‐"/>
              <a:defRPr/>
            </a:pPr>
            <a:r>
              <a:rPr lang="fr-FR" sz="1400" b="1" dirty="0">
                <a:solidFill>
                  <a:schemeClr val="tx1"/>
                </a:solidFill>
              </a:rPr>
              <a:t>Préparation des missions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‐"/>
              <a:defRPr/>
            </a:pP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14" name="Titre 1"/>
          <p:cNvSpPr txBox="1">
            <a:spLocks/>
          </p:cNvSpPr>
          <p:nvPr/>
        </p:nvSpPr>
        <p:spPr bwMode="auto">
          <a:xfrm>
            <a:off x="827088" y="-242888"/>
            <a:ext cx="7772400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fr-FR" sz="4400" dirty="0">
                <a:latin typeface="+mj-lt"/>
                <a:ea typeface="+mj-ea"/>
                <a:cs typeface="+mj-cs"/>
              </a:rPr>
              <a:t>Pilotes (à compléter)</a:t>
            </a:r>
          </a:p>
        </p:txBody>
      </p:sp>
      <p:sp>
        <p:nvSpPr>
          <p:cNvPr id="22" name="AutoShape 2"/>
          <p:cNvSpPr>
            <a:spLocks noChangeArrowheads="1"/>
          </p:cNvSpPr>
          <p:nvPr/>
        </p:nvSpPr>
        <p:spPr bwMode="auto">
          <a:xfrm>
            <a:off x="5627688" y="2708275"/>
            <a:ext cx="1800225" cy="5048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spcAft>
                <a:spcPts val="1000"/>
              </a:spcAft>
              <a:defRPr/>
            </a:pPr>
            <a:r>
              <a:rPr lang="fr-FR" sz="1400" b="1" dirty="0"/>
              <a:t>Validation Système Informatisé</a:t>
            </a:r>
          </a:p>
        </p:txBody>
      </p:sp>
      <p:sp>
        <p:nvSpPr>
          <p:cNvPr id="23" name="AutoShape 2"/>
          <p:cNvSpPr>
            <a:spLocks noChangeArrowheads="1"/>
          </p:cNvSpPr>
          <p:nvPr/>
        </p:nvSpPr>
        <p:spPr bwMode="auto">
          <a:xfrm>
            <a:off x="5627688" y="3430588"/>
            <a:ext cx="1800225" cy="50323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spcAft>
                <a:spcPts val="1000"/>
              </a:spcAft>
              <a:defRPr/>
            </a:pPr>
            <a:r>
              <a:rPr lang="fr-FR" sz="1400" b="1" dirty="0"/>
              <a:t>Assistance Réglementaire</a:t>
            </a:r>
          </a:p>
        </p:txBody>
      </p:sp>
      <p:sp>
        <p:nvSpPr>
          <p:cNvPr id="24" name="AutoShape 2"/>
          <p:cNvSpPr>
            <a:spLocks noChangeArrowheads="1"/>
          </p:cNvSpPr>
          <p:nvPr/>
        </p:nvSpPr>
        <p:spPr bwMode="auto">
          <a:xfrm>
            <a:off x="3276600" y="2708275"/>
            <a:ext cx="1800225" cy="5048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spcAft>
                <a:spcPts val="1000"/>
              </a:spcAft>
              <a:defRPr/>
            </a:pPr>
            <a:r>
              <a:rPr lang="fr-FR" sz="1400" b="1" dirty="0"/>
              <a:t>Audit</a:t>
            </a:r>
          </a:p>
        </p:txBody>
      </p:sp>
      <p:sp>
        <p:nvSpPr>
          <p:cNvPr id="25" name="AutoShape 2"/>
          <p:cNvSpPr>
            <a:spLocks noChangeArrowheads="1"/>
          </p:cNvSpPr>
          <p:nvPr/>
        </p:nvSpPr>
        <p:spPr bwMode="auto">
          <a:xfrm>
            <a:off x="3311525" y="3430588"/>
            <a:ext cx="1800225" cy="50323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spcAft>
                <a:spcPts val="1000"/>
              </a:spcAft>
              <a:defRPr/>
            </a:pPr>
            <a:r>
              <a:rPr lang="fr-FR" sz="1400" b="1" dirty="0"/>
              <a:t>Formation</a:t>
            </a:r>
          </a:p>
        </p:txBody>
      </p:sp>
      <p:sp>
        <p:nvSpPr>
          <p:cNvPr id="26" name="AutoShape 2"/>
          <p:cNvSpPr>
            <a:spLocks noChangeArrowheads="1"/>
          </p:cNvSpPr>
          <p:nvPr/>
        </p:nvSpPr>
        <p:spPr bwMode="auto">
          <a:xfrm>
            <a:off x="3276600" y="4116388"/>
            <a:ext cx="1800225" cy="5048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spcAft>
                <a:spcPts val="1000"/>
              </a:spcAft>
              <a:defRPr/>
            </a:pPr>
            <a:r>
              <a:rPr lang="fr-FR" sz="1400" b="1" dirty="0"/>
              <a:t>Rédaction Procédures</a:t>
            </a:r>
          </a:p>
        </p:txBody>
      </p:sp>
      <p:sp>
        <p:nvSpPr>
          <p:cNvPr id="27" name="AutoShape 2"/>
          <p:cNvSpPr>
            <a:spLocks noChangeArrowheads="1"/>
          </p:cNvSpPr>
          <p:nvPr/>
        </p:nvSpPr>
        <p:spPr bwMode="auto">
          <a:xfrm>
            <a:off x="1027113" y="3449638"/>
            <a:ext cx="1800225" cy="50323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spcAft>
                <a:spcPts val="1000"/>
              </a:spcAft>
              <a:defRPr/>
            </a:pPr>
            <a:r>
              <a:rPr lang="fr-FR" sz="1400" b="1" dirty="0"/>
              <a:t>Contact Commercial</a:t>
            </a:r>
          </a:p>
        </p:txBody>
      </p:sp>
      <p:sp>
        <p:nvSpPr>
          <p:cNvPr id="5136" name="Rectangle 1"/>
          <p:cNvSpPr txBox="1">
            <a:spLocks noChangeArrowheads="1"/>
          </p:cNvSpPr>
          <p:nvPr/>
        </p:nvSpPr>
        <p:spPr bwMode="auto">
          <a:xfrm>
            <a:off x="6527800" y="2133600"/>
            <a:ext cx="26162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fr-FR" altLang="fr-FR" sz="1600" b="1"/>
              <a:t>PROCESSUS DE REALISATION</a:t>
            </a:r>
            <a:endParaRPr lang="fr-FR" altLang="fr-FR" sz="1600"/>
          </a:p>
        </p:txBody>
      </p:sp>
      <p:sp>
        <p:nvSpPr>
          <p:cNvPr id="5137" name="Rectangle 1"/>
          <p:cNvSpPr txBox="1">
            <a:spLocks noChangeArrowheads="1"/>
          </p:cNvSpPr>
          <p:nvPr/>
        </p:nvSpPr>
        <p:spPr bwMode="auto">
          <a:xfrm>
            <a:off x="0" y="620713"/>
            <a:ext cx="23225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fr-FR" altLang="fr-FR" sz="1600" b="1"/>
              <a:t>PROCESSUS DE PILOTAGE</a:t>
            </a:r>
            <a:endParaRPr lang="fr-FR" altLang="fr-FR" sz="1600"/>
          </a:p>
        </p:txBody>
      </p:sp>
      <p:sp>
        <p:nvSpPr>
          <p:cNvPr id="5138" name="Rectangle 1"/>
          <p:cNvSpPr txBox="1">
            <a:spLocks noChangeArrowheads="1"/>
          </p:cNvSpPr>
          <p:nvPr/>
        </p:nvSpPr>
        <p:spPr bwMode="auto">
          <a:xfrm>
            <a:off x="0" y="4797425"/>
            <a:ext cx="20510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fr-FR" altLang="fr-FR" sz="1600" b="1"/>
              <a:t>PROCESSUS SUPPORT</a:t>
            </a:r>
            <a:endParaRPr lang="fr-FR" altLang="fr-FR" sz="1600"/>
          </a:p>
        </p:txBody>
      </p:sp>
      <p:sp>
        <p:nvSpPr>
          <p:cNvPr id="31" name="Flèche courbée vers la gauche 30"/>
          <p:cNvSpPr/>
          <p:nvPr/>
        </p:nvSpPr>
        <p:spPr>
          <a:xfrm>
            <a:off x="8316913" y="2492375"/>
            <a:ext cx="576262" cy="86518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34" name="Flèche courbée vers la gauche 33"/>
          <p:cNvSpPr/>
          <p:nvPr/>
        </p:nvSpPr>
        <p:spPr>
          <a:xfrm flipH="1">
            <a:off x="684213" y="908050"/>
            <a:ext cx="647700" cy="86518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35" name="Flèche courbée vers la gauche 34"/>
          <p:cNvSpPr/>
          <p:nvPr/>
        </p:nvSpPr>
        <p:spPr>
          <a:xfrm flipH="1">
            <a:off x="179388" y="5157788"/>
            <a:ext cx="647700" cy="8636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28" name="AutoShape 2"/>
          <p:cNvSpPr>
            <a:spLocks noChangeArrowheads="1"/>
          </p:cNvSpPr>
          <p:nvPr/>
        </p:nvSpPr>
        <p:spPr bwMode="auto">
          <a:xfrm>
            <a:off x="5627688" y="4119563"/>
            <a:ext cx="1800225" cy="50323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spcAft>
                <a:spcPts val="1000"/>
              </a:spcAft>
              <a:defRPr/>
            </a:pPr>
            <a:r>
              <a:rPr lang="fr-FR" sz="1400" b="1" dirty="0"/>
              <a:t>Veille Réglementaire</a:t>
            </a:r>
          </a:p>
        </p:txBody>
      </p:sp>
      <p:sp>
        <p:nvSpPr>
          <p:cNvPr id="5143" name="Titr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altLang="fr-FR" smtClean="0"/>
          </a:p>
        </p:txBody>
      </p:sp>
      <p:sp>
        <p:nvSpPr>
          <p:cNvPr id="5144" name="Espace réservé du contenu 1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smtClean="0"/>
              <a:t>Indicateurs</a:t>
            </a:r>
          </a:p>
        </p:txBody>
      </p:sp>
      <p:sp>
        <p:nvSpPr>
          <p:cNvPr id="6147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altLang="fr-FR" smtClean="0"/>
              <a:t>Processus de Réalisation</a:t>
            </a:r>
          </a:p>
          <a:p>
            <a:pPr lvl="1"/>
            <a:r>
              <a:rPr lang="fr-FR" altLang="fr-FR" smtClean="0"/>
              <a:t>Indicateur de résultat : </a:t>
            </a:r>
          </a:p>
          <a:p>
            <a:pPr lvl="2"/>
            <a:endParaRPr lang="fr-FR" altLang="fr-FR" smtClean="0"/>
          </a:p>
          <a:p>
            <a:pPr lvl="1"/>
            <a:r>
              <a:rPr lang="fr-FR" altLang="fr-FR" smtClean="0"/>
              <a:t>Indicateur de fonctionnement :</a:t>
            </a:r>
          </a:p>
          <a:p>
            <a:pPr lvl="2"/>
            <a:endParaRPr lang="fr-FR" altLang="fr-FR" smtClean="0"/>
          </a:p>
          <a:p>
            <a:pPr lvl="1"/>
            <a:r>
              <a:rPr lang="fr-FR" altLang="fr-FR" smtClean="0"/>
              <a:t>Indicateur de progrès :</a:t>
            </a:r>
          </a:p>
          <a:p>
            <a:pPr lvl="2"/>
            <a:r>
              <a:rPr lang="fr-FR" altLang="fr-FR" smtClean="0"/>
              <a:t>Retour par rapport à la satisfaction client</a:t>
            </a:r>
          </a:p>
          <a:p>
            <a:endParaRPr lang="fr-FR" altLang="fr-FR" smtClean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7124157-05A4-4A7D-B704-2F30E4B099A4}" type="datetime1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29F7DFF-87DC-434B-A6FD-48086EC54237}" type="slidenum">
              <a:rPr lang="fr-FR" altLang="fr-FR">
                <a:solidFill>
                  <a:srgbClr val="898989"/>
                </a:solidFill>
              </a:rPr>
              <a:pPr eaLnBrk="1" hangingPunct="1"/>
              <a:t>4</a:t>
            </a:fld>
            <a:endParaRPr lang="fr-FR" altLang="fr-FR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smtClean="0"/>
              <a:t>Indicateurs</a:t>
            </a:r>
          </a:p>
        </p:txBody>
      </p:sp>
      <p:sp>
        <p:nvSpPr>
          <p:cNvPr id="7171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altLang="fr-FR" smtClean="0"/>
              <a:t>Processus RH (et Comptable)</a:t>
            </a:r>
          </a:p>
          <a:p>
            <a:pPr lvl="1"/>
            <a:r>
              <a:rPr lang="fr-FR" altLang="fr-FR" smtClean="0"/>
              <a:t>Indicateur de résultat : </a:t>
            </a:r>
          </a:p>
          <a:p>
            <a:pPr lvl="2"/>
            <a:endParaRPr lang="fr-FR" altLang="fr-FR" smtClean="0"/>
          </a:p>
          <a:p>
            <a:pPr lvl="1"/>
            <a:r>
              <a:rPr lang="fr-FR" altLang="fr-FR" smtClean="0"/>
              <a:t>Indicateur de fonctionnement :</a:t>
            </a:r>
          </a:p>
          <a:p>
            <a:pPr lvl="2"/>
            <a:r>
              <a:rPr lang="fr-FR" altLang="fr-FR" smtClean="0"/>
              <a:t>Coût de la formation</a:t>
            </a:r>
          </a:p>
          <a:p>
            <a:pPr lvl="1"/>
            <a:r>
              <a:rPr lang="fr-FR" altLang="fr-FR" smtClean="0"/>
              <a:t>Indicateur de progrès :</a:t>
            </a:r>
          </a:p>
          <a:p>
            <a:endParaRPr lang="fr-FR" altLang="fr-FR" smtClean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A18AD86-CEC5-489A-8D0C-E66C8E7D36B1}" type="datetime1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D086BDE-3D92-4556-93BC-9404CBC27559}" type="slidenum">
              <a:rPr lang="fr-FR" altLang="fr-FR">
                <a:solidFill>
                  <a:srgbClr val="898989"/>
                </a:solidFill>
              </a:rPr>
              <a:pPr eaLnBrk="1" hangingPunct="1"/>
              <a:t>5</a:t>
            </a:fld>
            <a:endParaRPr lang="fr-FR" altLang="fr-FR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192</Words>
  <Application>Microsoft Office PowerPoint</Application>
  <PresentationFormat>Affichage à l'écran (4:3)</PresentationFormat>
  <Paragraphs>86</Paragraphs>
  <Slides>5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8" baseType="lpstr">
      <vt:lpstr>Calibri</vt:lpstr>
      <vt:lpstr>Arial</vt:lpstr>
      <vt:lpstr>Thème Office</vt:lpstr>
      <vt:lpstr>Cartographie des macro-processus</vt:lpstr>
      <vt:lpstr> Processus </vt:lpstr>
      <vt:lpstr>Présentation PowerPoint</vt:lpstr>
      <vt:lpstr>Indicateurs</vt:lpstr>
      <vt:lpstr>Indicateurs</vt:lpstr>
    </vt:vector>
  </TitlesOfParts>
  <Company>La Poste Courrier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Ngoné Fall BEYE</dc:creator>
  <cp:lastModifiedBy>Pierre JOUBERT</cp:lastModifiedBy>
  <cp:revision>36</cp:revision>
  <dcterms:created xsi:type="dcterms:W3CDTF">2012-05-25T11:47:16Z</dcterms:created>
  <dcterms:modified xsi:type="dcterms:W3CDTF">2015-07-23T09:45:08Z</dcterms:modified>
</cp:coreProperties>
</file>